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6" r:id="rId71"/>
    <p:sldId id="327" r:id="rId72"/>
    <p:sldId id="331" r:id="rId73"/>
    <p:sldId id="332" r:id="rId74"/>
    <p:sldId id="333" r:id="rId75"/>
    <p:sldId id="334" r:id="rId76"/>
    <p:sldId id="335" r:id="rId77"/>
    <p:sldId id="336" r:id="rId78"/>
    <p:sldId id="337" r:id="rId79"/>
    <p:sldId id="338" r:id="rId80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558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52692" y="1781301"/>
            <a:ext cx="5030470" cy="39897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1269"/>
            <a:ext cx="12192000" cy="6856730"/>
          </a:xfrm>
          <a:custGeom>
            <a:avLst/>
            <a:gdLst/>
            <a:ahLst/>
            <a:cxnLst/>
            <a:rect l="l" t="t" r="r" b="b"/>
            <a:pathLst>
              <a:path w="12192000" h="6856730">
                <a:moveTo>
                  <a:pt x="12192000" y="0"/>
                </a:moveTo>
                <a:lnTo>
                  <a:pt x="0" y="0"/>
                </a:lnTo>
                <a:lnTo>
                  <a:pt x="0" y="469900"/>
                </a:lnTo>
                <a:lnTo>
                  <a:pt x="0" y="6380480"/>
                </a:lnTo>
                <a:lnTo>
                  <a:pt x="0" y="6856730"/>
                </a:lnTo>
                <a:lnTo>
                  <a:pt x="12192000" y="6856730"/>
                </a:lnTo>
                <a:lnTo>
                  <a:pt x="12192000" y="6380480"/>
                </a:lnTo>
                <a:lnTo>
                  <a:pt x="12192000" y="470154"/>
                </a:lnTo>
                <a:lnTo>
                  <a:pt x="11709273" y="470154"/>
                </a:lnTo>
                <a:lnTo>
                  <a:pt x="11709273" y="6380480"/>
                </a:lnTo>
                <a:lnTo>
                  <a:pt x="476377" y="6380480"/>
                </a:lnTo>
                <a:lnTo>
                  <a:pt x="476377" y="469900"/>
                </a:lnTo>
                <a:lnTo>
                  <a:pt x="12192000" y="4699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398252" y="0"/>
            <a:ext cx="765048" cy="1208532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10437876" y="0"/>
            <a:ext cx="685800" cy="1143000"/>
          </a:xfrm>
          <a:custGeom>
            <a:avLst/>
            <a:gdLst/>
            <a:ahLst/>
            <a:cxnLst/>
            <a:rect l="l" t="t" r="r" b="b"/>
            <a:pathLst>
              <a:path w="685800" h="1143000">
                <a:moveTo>
                  <a:pt x="685800" y="0"/>
                </a:moveTo>
                <a:lnTo>
                  <a:pt x="0" y="0"/>
                </a:lnTo>
                <a:lnTo>
                  <a:pt x="0" y="1143000"/>
                </a:lnTo>
                <a:lnTo>
                  <a:pt x="685800" y="1143000"/>
                </a:lnTo>
                <a:lnTo>
                  <a:pt x="685800" y="0"/>
                </a:lnTo>
                <a:close/>
              </a:path>
            </a:pathLst>
          </a:custGeom>
          <a:solidFill>
            <a:srgbClr val="B311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32484" y="1978532"/>
            <a:ext cx="9582150" cy="9410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32484" y="2893313"/>
            <a:ext cx="9985375" cy="307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hyperlink" Target="mailto:Anvolynets@mail.ru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09600" y="2362200"/>
            <a:ext cx="10941050" cy="1934210"/>
            <a:chOff x="635508" y="755904"/>
            <a:chExt cx="10941050" cy="1934210"/>
          </a:xfrm>
        </p:grpSpPr>
        <p:sp>
          <p:nvSpPr>
            <p:cNvPr id="3" name="object 3"/>
            <p:cNvSpPr/>
            <p:nvPr/>
          </p:nvSpPr>
          <p:spPr>
            <a:xfrm>
              <a:off x="645414" y="765810"/>
              <a:ext cx="10921365" cy="1914525"/>
            </a:xfrm>
            <a:custGeom>
              <a:avLst/>
              <a:gdLst/>
              <a:ahLst/>
              <a:cxnLst/>
              <a:rect l="l" t="t" r="r" b="b"/>
              <a:pathLst>
                <a:path w="10921365" h="1914525">
                  <a:moveTo>
                    <a:pt x="10601960" y="0"/>
                  </a:moveTo>
                  <a:lnTo>
                    <a:pt x="319023" y="0"/>
                  </a:lnTo>
                  <a:lnTo>
                    <a:pt x="271882" y="3460"/>
                  </a:lnTo>
                  <a:lnTo>
                    <a:pt x="226887" y="13510"/>
                  </a:lnTo>
                  <a:lnTo>
                    <a:pt x="184533" y="29657"/>
                  </a:lnTo>
                  <a:lnTo>
                    <a:pt x="145314" y="51407"/>
                  </a:lnTo>
                  <a:lnTo>
                    <a:pt x="109722" y="78265"/>
                  </a:lnTo>
                  <a:lnTo>
                    <a:pt x="78252" y="109738"/>
                  </a:lnTo>
                  <a:lnTo>
                    <a:pt x="51397" y="145331"/>
                  </a:lnTo>
                  <a:lnTo>
                    <a:pt x="29651" y="184550"/>
                  </a:lnTo>
                  <a:lnTo>
                    <a:pt x="13507" y="226901"/>
                  </a:lnTo>
                  <a:lnTo>
                    <a:pt x="3459" y="271890"/>
                  </a:lnTo>
                  <a:lnTo>
                    <a:pt x="0" y="319024"/>
                  </a:lnTo>
                  <a:lnTo>
                    <a:pt x="0" y="1595119"/>
                  </a:lnTo>
                  <a:lnTo>
                    <a:pt x="3459" y="1642253"/>
                  </a:lnTo>
                  <a:lnTo>
                    <a:pt x="13507" y="1687242"/>
                  </a:lnTo>
                  <a:lnTo>
                    <a:pt x="29651" y="1729593"/>
                  </a:lnTo>
                  <a:lnTo>
                    <a:pt x="51397" y="1768812"/>
                  </a:lnTo>
                  <a:lnTo>
                    <a:pt x="78252" y="1804405"/>
                  </a:lnTo>
                  <a:lnTo>
                    <a:pt x="109722" y="1835878"/>
                  </a:lnTo>
                  <a:lnTo>
                    <a:pt x="145314" y="1862736"/>
                  </a:lnTo>
                  <a:lnTo>
                    <a:pt x="184533" y="1884486"/>
                  </a:lnTo>
                  <a:lnTo>
                    <a:pt x="226887" y="1900633"/>
                  </a:lnTo>
                  <a:lnTo>
                    <a:pt x="271882" y="1910683"/>
                  </a:lnTo>
                  <a:lnTo>
                    <a:pt x="319023" y="1914143"/>
                  </a:lnTo>
                  <a:lnTo>
                    <a:pt x="10601960" y="1914143"/>
                  </a:lnTo>
                  <a:lnTo>
                    <a:pt x="10649093" y="1910683"/>
                  </a:lnTo>
                  <a:lnTo>
                    <a:pt x="10694082" y="1900633"/>
                  </a:lnTo>
                  <a:lnTo>
                    <a:pt x="10736433" y="1884486"/>
                  </a:lnTo>
                  <a:lnTo>
                    <a:pt x="10775652" y="1862736"/>
                  </a:lnTo>
                  <a:lnTo>
                    <a:pt x="10811245" y="1835878"/>
                  </a:lnTo>
                  <a:lnTo>
                    <a:pt x="10842718" y="1804405"/>
                  </a:lnTo>
                  <a:lnTo>
                    <a:pt x="10869576" y="1768812"/>
                  </a:lnTo>
                  <a:lnTo>
                    <a:pt x="10891326" y="1729593"/>
                  </a:lnTo>
                  <a:lnTo>
                    <a:pt x="10907473" y="1687242"/>
                  </a:lnTo>
                  <a:lnTo>
                    <a:pt x="10917523" y="1642253"/>
                  </a:lnTo>
                  <a:lnTo>
                    <a:pt x="10920984" y="1595119"/>
                  </a:lnTo>
                  <a:lnTo>
                    <a:pt x="10920984" y="319024"/>
                  </a:lnTo>
                  <a:lnTo>
                    <a:pt x="10917523" y="271890"/>
                  </a:lnTo>
                  <a:lnTo>
                    <a:pt x="10907473" y="226901"/>
                  </a:lnTo>
                  <a:lnTo>
                    <a:pt x="10891326" y="184550"/>
                  </a:lnTo>
                  <a:lnTo>
                    <a:pt x="10869576" y="145331"/>
                  </a:lnTo>
                  <a:lnTo>
                    <a:pt x="10842718" y="109738"/>
                  </a:lnTo>
                  <a:lnTo>
                    <a:pt x="10811245" y="78265"/>
                  </a:lnTo>
                  <a:lnTo>
                    <a:pt x="10775652" y="51407"/>
                  </a:lnTo>
                  <a:lnTo>
                    <a:pt x="10736433" y="29657"/>
                  </a:lnTo>
                  <a:lnTo>
                    <a:pt x="10694082" y="13510"/>
                  </a:lnTo>
                  <a:lnTo>
                    <a:pt x="10649093" y="3460"/>
                  </a:lnTo>
                  <a:lnTo>
                    <a:pt x="10601960" y="0"/>
                  </a:lnTo>
                  <a:close/>
                </a:path>
              </a:pathLst>
            </a:custGeom>
            <a:solidFill>
              <a:srgbClr val="B31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45414" y="765810"/>
              <a:ext cx="10921365" cy="1914525"/>
            </a:xfrm>
            <a:custGeom>
              <a:avLst/>
              <a:gdLst/>
              <a:ahLst/>
              <a:cxnLst/>
              <a:rect l="l" t="t" r="r" b="b"/>
              <a:pathLst>
                <a:path w="10921365" h="1914525">
                  <a:moveTo>
                    <a:pt x="0" y="319024"/>
                  </a:moveTo>
                  <a:lnTo>
                    <a:pt x="3459" y="271890"/>
                  </a:lnTo>
                  <a:lnTo>
                    <a:pt x="13507" y="226901"/>
                  </a:lnTo>
                  <a:lnTo>
                    <a:pt x="29651" y="184550"/>
                  </a:lnTo>
                  <a:lnTo>
                    <a:pt x="51397" y="145331"/>
                  </a:lnTo>
                  <a:lnTo>
                    <a:pt x="78252" y="109738"/>
                  </a:lnTo>
                  <a:lnTo>
                    <a:pt x="109722" y="78265"/>
                  </a:lnTo>
                  <a:lnTo>
                    <a:pt x="145314" y="51407"/>
                  </a:lnTo>
                  <a:lnTo>
                    <a:pt x="184533" y="29657"/>
                  </a:lnTo>
                  <a:lnTo>
                    <a:pt x="226887" y="13510"/>
                  </a:lnTo>
                  <a:lnTo>
                    <a:pt x="271882" y="3460"/>
                  </a:lnTo>
                  <a:lnTo>
                    <a:pt x="319023" y="0"/>
                  </a:lnTo>
                  <a:lnTo>
                    <a:pt x="10601960" y="0"/>
                  </a:lnTo>
                  <a:lnTo>
                    <a:pt x="10649093" y="3460"/>
                  </a:lnTo>
                  <a:lnTo>
                    <a:pt x="10694082" y="13510"/>
                  </a:lnTo>
                  <a:lnTo>
                    <a:pt x="10736433" y="29657"/>
                  </a:lnTo>
                  <a:lnTo>
                    <a:pt x="10775652" y="51407"/>
                  </a:lnTo>
                  <a:lnTo>
                    <a:pt x="10811245" y="78265"/>
                  </a:lnTo>
                  <a:lnTo>
                    <a:pt x="10842718" y="109738"/>
                  </a:lnTo>
                  <a:lnTo>
                    <a:pt x="10869576" y="145331"/>
                  </a:lnTo>
                  <a:lnTo>
                    <a:pt x="10891326" y="184550"/>
                  </a:lnTo>
                  <a:lnTo>
                    <a:pt x="10907473" y="226901"/>
                  </a:lnTo>
                  <a:lnTo>
                    <a:pt x="10917523" y="271890"/>
                  </a:lnTo>
                  <a:lnTo>
                    <a:pt x="10920984" y="319024"/>
                  </a:lnTo>
                  <a:lnTo>
                    <a:pt x="10920984" y="1595119"/>
                  </a:lnTo>
                  <a:lnTo>
                    <a:pt x="10917523" y="1642253"/>
                  </a:lnTo>
                  <a:lnTo>
                    <a:pt x="10907473" y="1687242"/>
                  </a:lnTo>
                  <a:lnTo>
                    <a:pt x="10891326" y="1729593"/>
                  </a:lnTo>
                  <a:lnTo>
                    <a:pt x="10869576" y="1768812"/>
                  </a:lnTo>
                  <a:lnTo>
                    <a:pt x="10842718" y="1804405"/>
                  </a:lnTo>
                  <a:lnTo>
                    <a:pt x="10811245" y="1835878"/>
                  </a:lnTo>
                  <a:lnTo>
                    <a:pt x="10775652" y="1862736"/>
                  </a:lnTo>
                  <a:lnTo>
                    <a:pt x="10736433" y="1884486"/>
                  </a:lnTo>
                  <a:lnTo>
                    <a:pt x="10694082" y="1900633"/>
                  </a:lnTo>
                  <a:lnTo>
                    <a:pt x="10649093" y="1910683"/>
                  </a:lnTo>
                  <a:lnTo>
                    <a:pt x="10601960" y="1914143"/>
                  </a:lnTo>
                  <a:lnTo>
                    <a:pt x="319023" y="1914143"/>
                  </a:lnTo>
                  <a:lnTo>
                    <a:pt x="271882" y="1910683"/>
                  </a:lnTo>
                  <a:lnTo>
                    <a:pt x="226887" y="1900633"/>
                  </a:lnTo>
                  <a:lnTo>
                    <a:pt x="184533" y="1884486"/>
                  </a:lnTo>
                  <a:lnTo>
                    <a:pt x="145314" y="1862736"/>
                  </a:lnTo>
                  <a:lnTo>
                    <a:pt x="109722" y="1835878"/>
                  </a:lnTo>
                  <a:lnTo>
                    <a:pt x="78252" y="1804405"/>
                  </a:lnTo>
                  <a:lnTo>
                    <a:pt x="51397" y="1768812"/>
                  </a:lnTo>
                  <a:lnTo>
                    <a:pt x="29651" y="1729593"/>
                  </a:lnTo>
                  <a:lnTo>
                    <a:pt x="13507" y="1687242"/>
                  </a:lnTo>
                  <a:lnTo>
                    <a:pt x="3459" y="1642253"/>
                  </a:lnTo>
                  <a:lnTo>
                    <a:pt x="0" y="1595119"/>
                  </a:lnTo>
                  <a:lnTo>
                    <a:pt x="0" y="319024"/>
                  </a:lnTo>
                  <a:close/>
                </a:path>
              </a:pathLst>
            </a:custGeom>
            <a:ln w="19812">
              <a:solidFill>
                <a:srgbClr val="8309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62000" y="2971800"/>
            <a:ext cx="1048258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dirty="0">
                <a:latin typeface="Arial"/>
                <a:cs typeface="Arial"/>
              </a:rPr>
              <a:t>Защита</a:t>
            </a:r>
            <a:r>
              <a:rPr sz="4400" b="1" spc="-35" dirty="0">
                <a:latin typeface="Arial"/>
                <a:cs typeface="Arial"/>
              </a:rPr>
              <a:t> </a:t>
            </a:r>
            <a:r>
              <a:rPr sz="4400" b="1" spc="-55" dirty="0">
                <a:latin typeface="Arial"/>
                <a:cs typeface="Arial"/>
              </a:rPr>
              <a:t>от</a:t>
            </a:r>
            <a:r>
              <a:rPr sz="4400" b="1" spc="-20" dirty="0">
                <a:latin typeface="Arial"/>
                <a:cs typeface="Arial"/>
              </a:rPr>
              <a:t> </a:t>
            </a:r>
            <a:r>
              <a:rPr sz="4400" b="1" spc="-15" dirty="0">
                <a:latin typeface="Arial"/>
                <a:cs typeface="Arial"/>
              </a:rPr>
              <a:t>терроризма</a:t>
            </a:r>
            <a:r>
              <a:rPr sz="4400" b="1" spc="-20" dirty="0">
                <a:latin typeface="Arial"/>
                <a:cs typeface="Arial"/>
              </a:rPr>
              <a:t> </a:t>
            </a:r>
            <a:r>
              <a:rPr sz="4400" b="1" dirty="0">
                <a:latin typeface="Arial"/>
                <a:cs typeface="Arial"/>
              </a:rPr>
              <a:t>и</a:t>
            </a:r>
            <a:r>
              <a:rPr sz="4400" b="1" spc="-35" dirty="0">
                <a:latin typeface="Arial"/>
                <a:cs typeface="Arial"/>
              </a:rPr>
              <a:t> </a:t>
            </a:r>
            <a:r>
              <a:rPr sz="4400" b="1" spc="-25" dirty="0">
                <a:latin typeface="Arial"/>
                <a:cs typeface="Arial"/>
              </a:rPr>
              <a:t>экстремизма</a:t>
            </a:r>
            <a:endParaRPr sz="4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4118" y="933958"/>
            <a:ext cx="10720705" cy="5238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0" dirty="0">
                <a:solidFill>
                  <a:srgbClr val="FFFFFF"/>
                </a:solidFill>
                <a:latin typeface="Verdana"/>
                <a:cs typeface="Verdana"/>
              </a:rPr>
              <a:t>2016</a:t>
            </a:r>
            <a:endParaRPr sz="1800">
              <a:latin typeface="Verdana"/>
              <a:cs typeface="Verdana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spc="-150" dirty="0">
                <a:solidFill>
                  <a:srgbClr val="FFFFFF"/>
                </a:solidFill>
                <a:latin typeface="Verdana"/>
                <a:cs typeface="Verdana"/>
              </a:rPr>
              <a:t>15</a:t>
            </a:r>
            <a:r>
              <a:rPr sz="180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февраля.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55" dirty="0">
                <a:solidFill>
                  <a:srgbClr val="FFFFFF"/>
                </a:solidFill>
                <a:latin typeface="Verdana"/>
                <a:cs typeface="Verdana"/>
              </a:rPr>
              <a:t>Взрыв</a:t>
            </a:r>
            <a:r>
              <a:rPr sz="1800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35" dirty="0">
                <a:solidFill>
                  <a:srgbClr val="FFFFFF"/>
                </a:solidFill>
                <a:latin typeface="Verdana"/>
                <a:cs typeface="Verdana"/>
              </a:rPr>
              <a:t>на</a:t>
            </a:r>
            <a:r>
              <a:rPr sz="1800" spc="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Verdana"/>
                <a:cs typeface="Verdana"/>
              </a:rPr>
              <a:t>посту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20" dirty="0">
                <a:solidFill>
                  <a:srgbClr val="FFFFFF"/>
                </a:solidFill>
                <a:latin typeface="Verdana"/>
                <a:cs typeface="Verdana"/>
              </a:rPr>
              <a:t>ДПС</a:t>
            </a:r>
            <a:r>
              <a:rPr sz="1800" spc="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229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1800" spc="-2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45" dirty="0">
                <a:solidFill>
                  <a:srgbClr val="FFFFFF"/>
                </a:solidFill>
                <a:latin typeface="Verdana"/>
                <a:cs typeface="Verdana"/>
              </a:rPr>
              <a:t>Дербентском</a:t>
            </a:r>
            <a:r>
              <a:rPr sz="1800" spc="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45" dirty="0">
                <a:solidFill>
                  <a:srgbClr val="FFFFFF"/>
                </a:solidFill>
                <a:latin typeface="Verdana"/>
                <a:cs typeface="Verdana"/>
              </a:rPr>
              <a:t>районе</a:t>
            </a:r>
            <a:r>
              <a:rPr sz="1800" spc="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Verdana"/>
                <a:cs typeface="Verdana"/>
              </a:rPr>
              <a:t>Дагестана.</a:t>
            </a:r>
            <a:r>
              <a:rPr sz="1800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Verdana"/>
                <a:cs typeface="Verdana"/>
              </a:rPr>
              <a:t>Погибло</a:t>
            </a:r>
            <a:r>
              <a:rPr sz="1800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двое 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40" dirty="0">
                <a:solidFill>
                  <a:srgbClr val="FFFFFF"/>
                </a:solidFill>
                <a:latin typeface="Verdana"/>
                <a:cs typeface="Verdana"/>
              </a:rPr>
              <a:t>полицейских, 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свыше </a:t>
            </a:r>
            <a:r>
              <a:rPr sz="1800" spc="-45" dirty="0">
                <a:solidFill>
                  <a:srgbClr val="FFFFFF"/>
                </a:solidFill>
                <a:latin typeface="Verdana"/>
                <a:cs typeface="Verdana"/>
              </a:rPr>
              <a:t>десяти </a:t>
            </a:r>
            <a:r>
              <a:rPr sz="1800" spc="-75" dirty="0">
                <a:solidFill>
                  <a:srgbClr val="FFFFFF"/>
                </a:solidFill>
                <a:latin typeface="Verdana"/>
                <a:cs typeface="Verdana"/>
              </a:rPr>
              <a:t>человек </a:t>
            </a:r>
            <a:r>
              <a:rPr sz="1800" spc="-85" dirty="0">
                <a:solidFill>
                  <a:srgbClr val="FFFFFF"/>
                </a:solidFill>
                <a:latin typeface="Verdana"/>
                <a:cs typeface="Verdana"/>
              </a:rPr>
              <a:t>получили </a:t>
            </a:r>
            <a:r>
              <a:rPr sz="1800" spc="-40" dirty="0">
                <a:solidFill>
                  <a:srgbClr val="FFFFFF"/>
                </a:solidFill>
                <a:latin typeface="Verdana"/>
                <a:cs typeface="Verdana"/>
              </a:rPr>
              <a:t>ранения. </a:t>
            </a:r>
            <a:r>
              <a:rPr sz="1800" spc="-55" dirty="0">
                <a:solidFill>
                  <a:srgbClr val="FFFFFF"/>
                </a:solidFill>
                <a:latin typeface="Verdana"/>
                <a:cs typeface="Verdana"/>
              </a:rPr>
              <a:t>Ответственность </a:t>
            </a:r>
            <a:r>
              <a:rPr sz="1800" spc="-25" dirty="0">
                <a:solidFill>
                  <a:srgbClr val="FFFFFF"/>
                </a:solidFill>
                <a:latin typeface="Verdana"/>
                <a:cs typeface="Verdana"/>
              </a:rPr>
              <a:t>за </a:t>
            </a:r>
            <a:r>
              <a:rPr sz="1800" spc="-40" dirty="0">
                <a:solidFill>
                  <a:srgbClr val="FFFFFF"/>
                </a:solidFill>
                <a:latin typeface="Verdana"/>
                <a:cs typeface="Verdana"/>
              </a:rPr>
              <a:t>теракт </a:t>
            </a:r>
            <a:r>
              <a:rPr sz="1800" spc="-150" dirty="0">
                <a:solidFill>
                  <a:srgbClr val="FFFFFF"/>
                </a:solidFill>
                <a:latin typeface="Verdana"/>
                <a:cs typeface="Verdana"/>
              </a:rPr>
              <a:t>взяло </a:t>
            </a:r>
            <a:r>
              <a:rPr sz="1800" spc="50" dirty="0">
                <a:solidFill>
                  <a:srgbClr val="FFFFFF"/>
                </a:solidFill>
                <a:latin typeface="Verdana"/>
                <a:cs typeface="Verdana"/>
              </a:rPr>
              <a:t>на </a:t>
            </a:r>
            <a:r>
              <a:rPr sz="1800" spc="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30" dirty="0">
                <a:solidFill>
                  <a:srgbClr val="FFFFFF"/>
                </a:solidFill>
                <a:latin typeface="Verdana"/>
                <a:cs typeface="Verdana"/>
              </a:rPr>
              <a:t>себя</a:t>
            </a:r>
            <a:r>
              <a:rPr sz="180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40" dirty="0">
                <a:solidFill>
                  <a:srgbClr val="FFFFFF"/>
                </a:solidFill>
                <a:latin typeface="Verdana"/>
                <a:cs typeface="Verdana"/>
              </a:rPr>
              <a:t>руководство</a:t>
            </a:r>
            <a:r>
              <a:rPr sz="180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«ИГИЛ».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800" spc="-150" dirty="0">
                <a:solidFill>
                  <a:srgbClr val="FFFFFF"/>
                </a:solidFill>
                <a:latin typeface="Verdana"/>
                <a:cs typeface="Verdana"/>
              </a:rPr>
              <a:t>2017</a:t>
            </a:r>
            <a:endParaRPr sz="1800">
              <a:latin typeface="Verdana"/>
              <a:cs typeface="Verdana"/>
            </a:endParaRPr>
          </a:p>
          <a:p>
            <a:pPr marL="12700" marR="5715" algn="just">
              <a:lnSpc>
                <a:spcPct val="100000"/>
              </a:lnSpc>
            </a:pPr>
            <a:r>
              <a:rPr sz="1800" spc="-150" dirty="0">
                <a:solidFill>
                  <a:srgbClr val="FFFFFF"/>
                </a:solidFill>
                <a:latin typeface="Verdana"/>
                <a:cs typeface="Verdana"/>
              </a:rPr>
              <a:t>3</a:t>
            </a:r>
            <a:r>
              <a:rPr sz="180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Verdana"/>
                <a:cs typeface="Verdana"/>
              </a:rPr>
              <a:t>апреля</a:t>
            </a:r>
            <a:r>
              <a:rPr sz="180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—</a:t>
            </a:r>
            <a:r>
              <a:rPr sz="18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45" dirty="0">
                <a:solidFill>
                  <a:srgbClr val="FFFFFF"/>
                </a:solidFill>
                <a:latin typeface="Verdana"/>
                <a:cs typeface="Verdana"/>
              </a:rPr>
              <a:t>теракт</a:t>
            </a:r>
            <a:r>
              <a:rPr sz="180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229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1800" spc="-2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20" dirty="0">
                <a:solidFill>
                  <a:srgbClr val="FFFFFF"/>
                </a:solidFill>
                <a:latin typeface="Verdana"/>
                <a:cs typeface="Verdana"/>
              </a:rPr>
              <a:t>Петербургском</a:t>
            </a:r>
            <a:r>
              <a:rPr sz="1800" spc="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Verdana"/>
                <a:cs typeface="Verdana"/>
              </a:rPr>
              <a:t>метрополитене</a:t>
            </a:r>
            <a:r>
              <a:rPr sz="1800" spc="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25" dirty="0">
                <a:solidFill>
                  <a:srgbClr val="FFFFFF"/>
                </a:solidFill>
                <a:latin typeface="Verdana"/>
                <a:cs typeface="Verdana"/>
              </a:rPr>
              <a:t>унёс</a:t>
            </a:r>
            <a:r>
              <a:rPr sz="1800" spc="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85" dirty="0">
                <a:solidFill>
                  <a:srgbClr val="FFFFFF"/>
                </a:solidFill>
                <a:latin typeface="Verdana"/>
                <a:cs typeface="Verdana"/>
              </a:rPr>
              <a:t>жизни</a:t>
            </a:r>
            <a:r>
              <a:rPr sz="180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50" dirty="0">
                <a:solidFill>
                  <a:srgbClr val="FFFFFF"/>
                </a:solidFill>
                <a:latin typeface="Verdana"/>
                <a:cs typeface="Verdana"/>
              </a:rPr>
              <a:t>16</a:t>
            </a:r>
            <a:r>
              <a:rPr sz="180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25" dirty="0">
                <a:solidFill>
                  <a:srgbClr val="FFFFFF"/>
                </a:solidFill>
                <a:latin typeface="Verdana"/>
                <a:cs typeface="Verdana"/>
              </a:rPr>
              <a:t>пассажиров, </a:t>
            </a:r>
            <a:r>
              <a:rPr sz="1800" spc="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35" dirty="0">
                <a:solidFill>
                  <a:srgbClr val="FFFFFF"/>
                </a:solidFill>
                <a:latin typeface="Verdana"/>
                <a:cs typeface="Verdana"/>
              </a:rPr>
              <a:t>пострадало </a:t>
            </a:r>
            <a:r>
              <a:rPr sz="1800" spc="-150" dirty="0">
                <a:solidFill>
                  <a:srgbClr val="FFFFFF"/>
                </a:solidFill>
                <a:latin typeface="Verdana"/>
                <a:cs typeface="Verdana"/>
              </a:rPr>
              <a:t>87 </a:t>
            </a:r>
            <a:r>
              <a:rPr sz="1800" spc="-85" dirty="0">
                <a:solidFill>
                  <a:srgbClr val="FFFFFF"/>
                </a:solidFill>
                <a:latin typeface="Verdana"/>
                <a:cs typeface="Verdana"/>
              </a:rPr>
              <a:t>человек. </a:t>
            </a:r>
            <a:r>
              <a:rPr sz="1800" spc="-90" dirty="0">
                <a:solidFill>
                  <a:srgbClr val="FFFFFF"/>
                </a:solidFill>
                <a:latin typeface="Verdana"/>
                <a:cs typeface="Verdana"/>
              </a:rPr>
              <a:t>Ни </a:t>
            </a:r>
            <a:r>
              <a:rPr sz="1800" spc="30" dirty="0">
                <a:solidFill>
                  <a:srgbClr val="FFFFFF"/>
                </a:solidFill>
                <a:latin typeface="Verdana"/>
                <a:cs typeface="Verdana"/>
              </a:rPr>
              <a:t>одна 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террористическая </a:t>
            </a:r>
            <a:r>
              <a:rPr sz="1800" spc="-35" dirty="0">
                <a:solidFill>
                  <a:srgbClr val="FFFFFF"/>
                </a:solidFill>
                <a:latin typeface="Verdana"/>
                <a:cs typeface="Verdana"/>
              </a:rPr>
              <a:t>организация </a:t>
            </a:r>
            <a:r>
              <a:rPr sz="1800" spc="10" dirty="0">
                <a:solidFill>
                  <a:srgbClr val="FFFFFF"/>
                </a:solidFill>
                <a:latin typeface="Verdana"/>
                <a:cs typeface="Verdana"/>
              </a:rPr>
              <a:t>не </a:t>
            </a:r>
            <a:r>
              <a:rPr sz="1800" spc="-135" dirty="0">
                <a:solidFill>
                  <a:srgbClr val="FFFFFF"/>
                </a:solidFill>
                <a:latin typeface="Verdana"/>
                <a:cs typeface="Verdana"/>
              </a:rPr>
              <a:t>взяла </a:t>
            </a:r>
            <a:r>
              <a:rPr sz="1800" spc="-55" dirty="0">
                <a:solidFill>
                  <a:srgbClr val="FFFFFF"/>
                </a:solidFill>
                <a:latin typeface="Verdana"/>
                <a:cs typeface="Verdana"/>
              </a:rPr>
              <a:t>ответственность </a:t>
            </a:r>
            <a:r>
              <a:rPr sz="1800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за </a:t>
            </a:r>
            <a:r>
              <a:rPr sz="1800" spc="-45" dirty="0">
                <a:solidFill>
                  <a:srgbClr val="FFFFFF"/>
                </a:solidFill>
                <a:latin typeface="Verdana"/>
                <a:cs typeface="Verdana"/>
              </a:rPr>
              <a:t>этот </a:t>
            </a:r>
            <a:r>
              <a:rPr sz="1800" spc="-40" dirty="0">
                <a:solidFill>
                  <a:srgbClr val="FFFFFF"/>
                </a:solidFill>
                <a:latin typeface="Verdana"/>
                <a:cs typeface="Verdana"/>
              </a:rPr>
              <a:t>терракт, 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однако, </a:t>
            </a:r>
            <a:r>
              <a:rPr sz="1800" spc="5" dirty="0">
                <a:solidFill>
                  <a:srgbClr val="FFFFFF"/>
                </a:solidFill>
                <a:latin typeface="Verdana"/>
                <a:cs typeface="Verdana"/>
              </a:rPr>
              <a:t>по </a:t>
            </a:r>
            <a:r>
              <a:rPr sz="1800" spc="35" dirty="0">
                <a:solidFill>
                  <a:srgbClr val="FFFFFF"/>
                </a:solidFill>
                <a:latin typeface="Verdana"/>
                <a:cs typeface="Verdana"/>
              </a:rPr>
              <a:t>мнению </a:t>
            </a:r>
            <a:r>
              <a:rPr sz="1800" spc="-70" dirty="0">
                <a:solidFill>
                  <a:srgbClr val="FFFFFF"/>
                </a:solidFill>
                <a:latin typeface="Verdana"/>
                <a:cs typeface="Verdana"/>
              </a:rPr>
              <a:t>источников </a:t>
            </a:r>
            <a:r>
              <a:rPr sz="1800" spc="-229" dirty="0">
                <a:solidFill>
                  <a:srgbClr val="FFFFFF"/>
                </a:solidFill>
                <a:latin typeface="Verdana"/>
                <a:cs typeface="Verdana"/>
              </a:rPr>
              <a:t>в </a:t>
            </a:r>
            <a:r>
              <a:rPr sz="1800" spc="-55" dirty="0">
                <a:solidFill>
                  <a:srgbClr val="FFFFFF"/>
                </a:solidFill>
                <a:latin typeface="Verdana"/>
                <a:cs typeface="Verdana"/>
              </a:rPr>
              <a:t>правоохранительных 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органах,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террорист- </a:t>
            </a:r>
            <a:r>
              <a:rPr sz="1800" spc="-6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30" dirty="0">
                <a:solidFill>
                  <a:srgbClr val="FFFFFF"/>
                </a:solidFill>
                <a:latin typeface="Verdana"/>
                <a:cs typeface="Verdana"/>
              </a:rPr>
              <a:t>смертник</a:t>
            </a:r>
            <a:r>
              <a:rPr sz="180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—</a:t>
            </a:r>
            <a:r>
              <a:rPr sz="1800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05" dirty="0">
                <a:solidFill>
                  <a:srgbClr val="FFFFFF"/>
                </a:solidFill>
                <a:latin typeface="Verdana"/>
                <a:cs typeface="Verdana"/>
              </a:rPr>
              <a:t>22-летний</a:t>
            </a:r>
            <a:r>
              <a:rPr sz="1800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15" dirty="0">
                <a:solidFill>
                  <a:srgbClr val="FFFFFF"/>
                </a:solidFill>
                <a:latin typeface="Verdana"/>
                <a:cs typeface="Verdana"/>
              </a:rPr>
              <a:t>уроженец</a:t>
            </a:r>
            <a:r>
              <a:rPr sz="1800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90" dirty="0">
                <a:solidFill>
                  <a:srgbClr val="FFFFFF"/>
                </a:solidFill>
                <a:latin typeface="Verdana"/>
                <a:cs typeface="Verdana"/>
              </a:rPr>
              <a:t>Киргизии,</a:t>
            </a:r>
            <a:r>
              <a:rPr sz="1800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гражданин</a:t>
            </a:r>
            <a:r>
              <a:rPr sz="1800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35" dirty="0">
                <a:solidFill>
                  <a:srgbClr val="FFFFFF"/>
                </a:solidFill>
                <a:latin typeface="Verdana"/>
                <a:cs typeface="Verdana"/>
              </a:rPr>
              <a:t>РФ</a:t>
            </a:r>
            <a:r>
              <a:rPr sz="1800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25" dirty="0">
                <a:solidFill>
                  <a:srgbClr val="FFFFFF"/>
                </a:solidFill>
                <a:latin typeface="Verdana"/>
                <a:cs typeface="Verdana"/>
              </a:rPr>
              <a:t>Акбаржон</a:t>
            </a:r>
            <a:r>
              <a:rPr sz="1800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45" dirty="0">
                <a:solidFill>
                  <a:srgbClr val="FFFFFF"/>
                </a:solidFill>
                <a:latin typeface="Verdana"/>
                <a:cs typeface="Verdana"/>
              </a:rPr>
              <a:t>Джалилов</a:t>
            </a:r>
            <a:r>
              <a:rPr sz="1800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—</a:t>
            </a:r>
            <a:r>
              <a:rPr sz="1800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70" dirty="0">
                <a:solidFill>
                  <a:srgbClr val="FFFFFF"/>
                </a:solidFill>
                <a:latin typeface="Verdana"/>
                <a:cs typeface="Verdana"/>
              </a:rPr>
              <a:t>мог</a:t>
            </a:r>
            <a:r>
              <a:rPr sz="1800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30" dirty="0">
                <a:solidFill>
                  <a:srgbClr val="FFFFFF"/>
                </a:solidFill>
                <a:latin typeface="Verdana"/>
                <a:cs typeface="Verdana"/>
              </a:rPr>
              <a:t>быть </a:t>
            </a:r>
            <a:r>
              <a:rPr sz="1800" spc="-6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Verdana"/>
                <a:cs typeface="Verdana"/>
              </a:rPr>
              <a:t>членом </a:t>
            </a:r>
            <a:r>
              <a:rPr sz="1800" spc="70" dirty="0">
                <a:solidFill>
                  <a:srgbClr val="FFFFFF"/>
                </a:solidFill>
                <a:latin typeface="Verdana"/>
                <a:cs typeface="Verdana"/>
              </a:rPr>
              <a:t>ранее </a:t>
            </a:r>
            <a:r>
              <a:rPr sz="1800" spc="-40" dirty="0">
                <a:solidFill>
                  <a:srgbClr val="FFFFFF"/>
                </a:solidFill>
                <a:latin typeface="Verdana"/>
                <a:cs typeface="Verdana"/>
              </a:rPr>
              <a:t>неизвестной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террористической </a:t>
            </a:r>
            <a:r>
              <a:rPr sz="1800" spc="-50" dirty="0">
                <a:solidFill>
                  <a:srgbClr val="FFFFFF"/>
                </a:solidFill>
                <a:latin typeface="Verdana"/>
                <a:cs typeface="Verdana"/>
              </a:rPr>
              <a:t>группировкой </a:t>
            </a:r>
            <a:r>
              <a:rPr sz="1800" spc="-70" dirty="0">
                <a:solidFill>
                  <a:srgbClr val="FFFFFF"/>
                </a:solidFill>
                <a:latin typeface="Verdana"/>
                <a:cs typeface="Verdana"/>
              </a:rPr>
              <a:t>«Катиба </a:t>
            </a:r>
            <a:r>
              <a:rPr sz="1800" spc="50" dirty="0">
                <a:solidFill>
                  <a:srgbClr val="FFFFFF"/>
                </a:solidFill>
                <a:latin typeface="Verdana"/>
                <a:cs typeface="Verdana"/>
              </a:rPr>
              <a:t>аль-Имам </a:t>
            </a:r>
            <a:r>
              <a:rPr sz="1800" spc="-55" dirty="0">
                <a:solidFill>
                  <a:srgbClr val="FFFFFF"/>
                </a:solidFill>
                <a:latin typeface="Verdana"/>
                <a:cs typeface="Verdana"/>
              </a:rPr>
              <a:t>Шамиль», </a:t>
            </a:r>
            <a:r>
              <a:rPr sz="1800" spc="-50" dirty="0">
                <a:solidFill>
                  <a:srgbClr val="FFFFFF"/>
                </a:solidFill>
                <a:latin typeface="Verdana"/>
                <a:cs typeface="Verdana"/>
              </a:rPr>
              <a:t> связанной</a:t>
            </a:r>
            <a:r>
              <a:rPr sz="18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200" dirty="0">
                <a:solidFill>
                  <a:srgbClr val="FFFFFF"/>
                </a:solidFill>
                <a:latin typeface="Verdana"/>
                <a:cs typeface="Verdana"/>
              </a:rPr>
              <a:t>с</a:t>
            </a:r>
            <a:r>
              <a:rPr sz="18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14" dirty="0">
                <a:solidFill>
                  <a:srgbClr val="FFFFFF"/>
                </a:solidFill>
                <a:latin typeface="Verdana"/>
                <a:cs typeface="Verdana"/>
              </a:rPr>
              <a:t>«Аль-Каидой».</a:t>
            </a:r>
            <a:endParaRPr sz="1800">
              <a:latin typeface="Verdana"/>
              <a:cs typeface="Verdana"/>
            </a:endParaRPr>
          </a:p>
          <a:p>
            <a:pPr marL="12700" marR="6350" algn="just">
              <a:lnSpc>
                <a:spcPct val="100000"/>
              </a:lnSpc>
              <a:spcBef>
                <a:spcPts val="5"/>
              </a:spcBef>
            </a:pPr>
            <a:r>
              <a:rPr sz="1800" spc="-150" dirty="0">
                <a:solidFill>
                  <a:srgbClr val="FFFFFF"/>
                </a:solidFill>
                <a:latin typeface="Verdana"/>
                <a:cs typeface="Verdana"/>
              </a:rPr>
              <a:t>19 </a:t>
            </a:r>
            <a:r>
              <a:rPr sz="1800" spc="-40" dirty="0">
                <a:solidFill>
                  <a:srgbClr val="FFFFFF"/>
                </a:solidFill>
                <a:latin typeface="Verdana"/>
                <a:cs typeface="Verdana"/>
              </a:rPr>
              <a:t>августа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— </a:t>
            </a:r>
            <a:r>
              <a:rPr sz="1800" spc="-70" dirty="0">
                <a:solidFill>
                  <a:srgbClr val="FFFFFF"/>
                </a:solidFill>
                <a:latin typeface="Verdana"/>
                <a:cs typeface="Verdana"/>
              </a:rPr>
              <a:t>резня </a:t>
            </a:r>
            <a:r>
              <a:rPr sz="1800" spc="-229" dirty="0">
                <a:solidFill>
                  <a:srgbClr val="FFFFFF"/>
                </a:solidFill>
                <a:latin typeface="Verdana"/>
                <a:cs typeface="Verdana"/>
              </a:rPr>
              <a:t>в </a:t>
            </a:r>
            <a:r>
              <a:rPr sz="1800" spc="-50" dirty="0">
                <a:solidFill>
                  <a:srgbClr val="FFFFFF"/>
                </a:solidFill>
                <a:latin typeface="Verdana"/>
                <a:cs typeface="Verdana"/>
              </a:rPr>
              <a:t>Сургуте. </a:t>
            </a:r>
            <a:r>
              <a:rPr sz="1800" spc="-204" dirty="0">
                <a:solidFill>
                  <a:srgbClr val="FFFFFF"/>
                </a:solidFill>
                <a:latin typeface="Verdana"/>
                <a:cs typeface="Verdana"/>
              </a:rPr>
              <a:t>В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центре </a:t>
            </a:r>
            <a:r>
              <a:rPr sz="1800" spc="30" dirty="0">
                <a:solidFill>
                  <a:srgbClr val="FFFFFF"/>
                </a:solidFill>
                <a:latin typeface="Verdana"/>
                <a:cs typeface="Verdana"/>
              </a:rPr>
              <a:t>города </a:t>
            </a:r>
            <a:r>
              <a:rPr sz="1800" spc="20" dirty="0">
                <a:solidFill>
                  <a:srgbClr val="FFFFFF"/>
                </a:solidFill>
                <a:latin typeface="Verdana"/>
                <a:cs typeface="Verdana"/>
              </a:rPr>
              <a:t>террорист </a:t>
            </a:r>
            <a:r>
              <a:rPr sz="1800" spc="15" dirty="0">
                <a:solidFill>
                  <a:srgbClr val="FFFFFF"/>
                </a:solidFill>
                <a:latin typeface="Verdana"/>
                <a:cs typeface="Verdana"/>
              </a:rPr>
              <a:t>нападал </a:t>
            </a:r>
            <a:r>
              <a:rPr sz="1800" spc="200" dirty="0">
                <a:solidFill>
                  <a:srgbClr val="FFFFFF"/>
                </a:solidFill>
                <a:latin typeface="Verdana"/>
                <a:cs typeface="Verdana"/>
              </a:rPr>
              <a:t>с </a:t>
            </a:r>
            <a:r>
              <a:rPr sz="1800" spc="70" dirty="0">
                <a:solidFill>
                  <a:srgbClr val="FFFFFF"/>
                </a:solidFill>
                <a:latin typeface="Verdana"/>
                <a:cs typeface="Verdana"/>
              </a:rPr>
              <a:t>ножом </a:t>
            </a:r>
            <a:r>
              <a:rPr sz="1800" spc="-45" dirty="0">
                <a:solidFill>
                  <a:srgbClr val="FFFFFF"/>
                </a:solidFill>
                <a:latin typeface="Verdana"/>
                <a:cs typeface="Verdana"/>
              </a:rPr>
              <a:t>и </a:t>
            </a:r>
            <a:r>
              <a:rPr sz="1800" spc="50" dirty="0">
                <a:solidFill>
                  <a:srgbClr val="FFFFFF"/>
                </a:solidFill>
                <a:latin typeface="Verdana"/>
                <a:cs typeface="Verdana"/>
              </a:rPr>
              <a:t>топором на </a:t>
            </a:r>
            <a:r>
              <a:rPr sz="1800" spc="-6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55" dirty="0">
                <a:solidFill>
                  <a:srgbClr val="FFFFFF"/>
                </a:solidFill>
                <a:latin typeface="Verdana"/>
                <a:cs typeface="Verdana"/>
              </a:rPr>
              <a:t>прохожих.</a:t>
            </a:r>
            <a:r>
              <a:rPr sz="1800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14" dirty="0">
                <a:solidFill>
                  <a:srgbClr val="FFFFFF"/>
                </a:solidFill>
                <a:latin typeface="Verdana"/>
                <a:cs typeface="Verdana"/>
              </a:rPr>
              <a:t>Было</a:t>
            </a:r>
            <a:r>
              <a:rPr sz="18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45" dirty="0">
                <a:solidFill>
                  <a:srgbClr val="FFFFFF"/>
                </a:solidFill>
                <a:latin typeface="Verdana"/>
                <a:cs typeface="Verdana"/>
              </a:rPr>
              <a:t>ранено </a:t>
            </a:r>
            <a:r>
              <a:rPr sz="1800" spc="-150" dirty="0">
                <a:solidFill>
                  <a:srgbClr val="FFFFFF"/>
                </a:solidFill>
                <a:latin typeface="Verdana"/>
                <a:cs typeface="Verdana"/>
              </a:rPr>
              <a:t>7</a:t>
            </a:r>
            <a:r>
              <a:rPr sz="180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85" dirty="0">
                <a:solidFill>
                  <a:srgbClr val="FFFFFF"/>
                </a:solidFill>
                <a:latin typeface="Verdana"/>
                <a:cs typeface="Verdana"/>
              </a:rPr>
              <a:t>человек.</a:t>
            </a:r>
            <a:r>
              <a:rPr sz="180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Нападавший </a:t>
            </a:r>
            <a:r>
              <a:rPr sz="1800" spc="-85" dirty="0">
                <a:solidFill>
                  <a:srgbClr val="FFFFFF"/>
                </a:solidFill>
                <a:latin typeface="Verdana"/>
                <a:cs typeface="Verdana"/>
              </a:rPr>
              <a:t>был</a:t>
            </a:r>
            <a:r>
              <a:rPr sz="180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55" dirty="0">
                <a:solidFill>
                  <a:srgbClr val="FFFFFF"/>
                </a:solidFill>
                <a:latin typeface="Verdana"/>
                <a:cs typeface="Verdana"/>
              </a:rPr>
              <a:t>ликвидирован</a:t>
            </a:r>
            <a:r>
              <a:rPr sz="1800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70" dirty="0">
                <a:solidFill>
                  <a:srgbClr val="FFFFFF"/>
                </a:solidFill>
                <a:latin typeface="Verdana"/>
                <a:cs typeface="Verdana"/>
              </a:rPr>
              <a:t>двумя</a:t>
            </a:r>
            <a:r>
              <a:rPr sz="1800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Verdana"/>
                <a:cs typeface="Verdana"/>
              </a:rPr>
              <a:t>выстрелами </a:t>
            </a:r>
            <a:r>
              <a:rPr sz="1800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наряда </a:t>
            </a:r>
            <a:r>
              <a:rPr sz="1800" spc="-35" dirty="0">
                <a:solidFill>
                  <a:srgbClr val="FFFFFF"/>
                </a:solidFill>
                <a:latin typeface="Verdana"/>
                <a:cs typeface="Verdana"/>
              </a:rPr>
              <a:t>полиции </a:t>
            </a:r>
            <a:r>
              <a:rPr sz="1800" spc="-229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1800" spc="-2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ходе </a:t>
            </a:r>
            <a:r>
              <a:rPr sz="1800" spc="-60" dirty="0">
                <a:solidFill>
                  <a:srgbClr val="FFFFFF"/>
                </a:solidFill>
                <a:latin typeface="Verdana"/>
                <a:cs typeface="Verdana"/>
              </a:rPr>
              <a:t>погони. </a:t>
            </a:r>
            <a:r>
              <a:rPr sz="1800" spc="-55" dirty="0">
                <a:solidFill>
                  <a:srgbClr val="FFFFFF"/>
                </a:solidFill>
                <a:latin typeface="Verdana"/>
                <a:cs typeface="Verdana"/>
              </a:rPr>
              <a:t>Ответственность </a:t>
            </a:r>
            <a:r>
              <a:rPr sz="1800" spc="-25" dirty="0">
                <a:solidFill>
                  <a:srgbClr val="FFFFFF"/>
                </a:solidFill>
                <a:latin typeface="Verdana"/>
                <a:cs typeface="Verdana"/>
              </a:rPr>
              <a:t>за 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резню </a:t>
            </a:r>
            <a:r>
              <a:rPr sz="1800" spc="-145" dirty="0">
                <a:solidFill>
                  <a:srgbClr val="FFFFFF"/>
                </a:solidFill>
                <a:latin typeface="Verdana"/>
                <a:cs typeface="Verdana"/>
              </a:rPr>
              <a:t>взяло </a:t>
            </a:r>
            <a:r>
              <a:rPr sz="1800" spc="35" dirty="0">
                <a:solidFill>
                  <a:srgbClr val="FFFFFF"/>
                </a:solidFill>
                <a:latin typeface="Verdana"/>
                <a:cs typeface="Verdana"/>
              </a:rPr>
              <a:t>на </a:t>
            </a:r>
            <a:r>
              <a:rPr sz="1800" spc="25" dirty="0">
                <a:solidFill>
                  <a:srgbClr val="FFFFFF"/>
                </a:solidFill>
                <a:latin typeface="Verdana"/>
                <a:cs typeface="Verdana"/>
              </a:rPr>
              <a:t>себя </a:t>
            </a:r>
            <a:r>
              <a:rPr sz="1800" spc="35" dirty="0">
                <a:solidFill>
                  <a:srgbClr val="FFFFFF"/>
                </a:solidFill>
                <a:latin typeface="Verdana"/>
                <a:cs typeface="Verdana"/>
              </a:rPr>
              <a:t>запрещённое </a:t>
            </a:r>
            <a:r>
              <a:rPr sz="1800" spc="-229" dirty="0">
                <a:solidFill>
                  <a:srgbClr val="FFFFFF"/>
                </a:solidFill>
                <a:latin typeface="Verdana"/>
                <a:cs typeface="Verdana"/>
              </a:rPr>
              <a:t>в </a:t>
            </a:r>
            <a:r>
              <a:rPr sz="1800" spc="-2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60" dirty="0">
                <a:solidFill>
                  <a:srgbClr val="FFFFFF"/>
                </a:solidFill>
                <a:latin typeface="Verdana"/>
                <a:cs typeface="Verdana"/>
              </a:rPr>
              <a:t>России</a:t>
            </a:r>
            <a:r>
              <a:rPr sz="180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30" dirty="0">
                <a:solidFill>
                  <a:srgbClr val="FFFFFF"/>
                </a:solidFill>
                <a:latin typeface="Verdana"/>
                <a:cs typeface="Verdana"/>
              </a:rPr>
              <a:t>«Исламское</a:t>
            </a:r>
            <a:r>
              <a:rPr sz="18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45" dirty="0">
                <a:solidFill>
                  <a:srgbClr val="FFFFFF"/>
                </a:solidFill>
                <a:latin typeface="Verdana"/>
                <a:cs typeface="Verdana"/>
              </a:rPr>
              <a:t>государство».</a:t>
            </a:r>
            <a:endParaRPr sz="1800">
              <a:latin typeface="Verdana"/>
              <a:cs typeface="Verdana"/>
            </a:endParaRPr>
          </a:p>
          <a:p>
            <a:pPr marL="12700" marR="8890" algn="just">
              <a:lnSpc>
                <a:spcPct val="100000"/>
              </a:lnSpc>
            </a:pPr>
            <a:r>
              <a:rPr sz="1800" spc="-150" dirty="0">
                <a:solidFill>
                  <a:srgbClr val="FFFFFF"/>
                </a:solidFill>
                <a:latin typeface="Verdana"/>
                <a:cs typeface="Verdana"/>
              </a:rPr>
              <a:t>27</a:t>
            </a:r>
            <a:r>
              <a:rPr sz="180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декабря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—</a:t>
            </a:r>
            <a:r>
              <a:rPr sz="18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60" dirty="0">
                <a:solidFill>
                  <a:srgbClr val="FFFFFF"/>
                </a:solidFill>
                <a:latin typeface="Verdana"/>
                <a:cs typeface="Verdana"/>
              </a:rPr>
              <a:t>взрыв</a:t>
            </a:r>
            <a:r>
              <a:rPr sz="18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229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1800" spc="-2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25" dirty="0">
                <a:solidFill>
                  <a:srgbClr val="FFFFFF"/>
                </a:solidFill>
                <a:latin typeface="Verdana"/>
                <a:cs typeface="Verdana"/>
              </a:rPr>
              <a:t>магазине</a:t>
            </a:r>
            <a:r>
              <a:rPr sz="1800" spc="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55" dirty="0">
                <a:solidFill>
                  <a:srgbClr val="FFFFFF"/>
                </a:solidFill>
                <a:latin typeface="Verdana"/>
                <a:cs typeface="Verdana"/>
              </a:rPr>
              <a:t>«Перекрёсток»</a:t>
            </a:r>
            <a:r>
              <a:rPr sz="1800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229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1800" spc="-2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Verdana"/>
                <a:cs typeface="Verdana"/>
              </a:rPr>
              <a:t>Санкт-Петербурге.</a:t>
            </a:r>
            <a:r>
              <a:rPr sz="1800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55" dirty="0">
                <a:solidFill>
                  <a:srgbClr val="FFFFFF"/>
                </a:solidFill>
                <a:latin typeface="Verdana"/>
                <a:cs typeface="Verdana"/>
              </a:rPr>
              <a:t>Причиной</a:t>
            </a:r>
            <a:r>
              <a:rPr sz="1800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20" dirty="0">
                <a:solidFill>
                  <a:srgbClr val="FFFFFF"/>
                </a:solidFill>
                <a:latin typeface="Verdana"/>
                <a:cs typeface="Verdana"/>
              </a:rPr>
              <a:t>стало </a:t>
            </a:r>
            <a:r>
              <a:rPr sz="1800" spc="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55" dirty="0">
                <a:solidFill>
                  <a:srgbClr val="FFFFFF"/>
                </a:solidFill>
                <a:latin typeface="Verdana"/>
                <a:cs typeface="Verdana"/>
              </a:rPr>
              <a:t>самодельное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85" dirty="0">
                <a:solidFill>
                  <a:srgbClr val="FFFFFF"/>
                </a:solidFill>
                <a:latin typeface="Verdana"/>
                <a:cs typeface="Verdana"/>
              </a:rPr>
              <a:t>взрывное</a:t>
            </a:r>
            <a:r>
              <a:rPr sz="1800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Verdana"/>
                <a:cs typeface="Verdana"/>
              </a:rPr>
              <a:t>устройство,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Verdana"/>
                <a:cs typeface="Verdana"/>
              </a:rPr>
              <a:t>начинённое</a:t>
            </a:r>
            <a:r>
              <a:rPr sz="1800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65" dirty="0">
                <a:solidFill>
                  <a:srgbClr val="FFFFFF"/>
                </a:solidFill>
                <a:latin typeface="Verdana"/>
                <a:cs typeface="Verdana"/>
              </a:rPr>
              <a:t>поражающими</a:t>
            </a:r>
            <a:r>
              <a:rPr sz="1800" spc="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50" dirty="0">
                <a:solidFill>
                  <a:srgbClr val="FFFFFF"/>
                </a:solidFill>
                <a:latin typeface="Verdana"/>
                <a:cs typeface="Verdana"/>
              </a:rPr>
              <a:t>элементами.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Verdana"/>
                <a:cs typeface="Verdana"/>
              </a:rPr>
              <a:t>Пострадали</a:t>
            </a:r>
            <a:endParaRPr sz="1800">
              <a:latin typeface="Verdana"/>
              <a:cs typeface="Verdana"/>
            </a:endParaRPr>
          </a:p>
          <a:p>
            <a:pPr marL="12700" algn="just">
              <a:lnSpc>
                <a:spcPct val="100000"/>
              </a:lnSpc>
            </a:pPr>
            <a:r>
              <a:rPr sz="1800" spc="-150" dirty="0">
                <a:solidFill>
                  <a:srgbClr val="FFFFFF"/>
                </a:solidFill>
                <a:latin typeface="Verdana"/>
                <a:cs typeface="Verdana"/>
              </a:rPr>
              <a:t>18</a:t>
            </a:r>
            <a:r>
              <a:rPr sz="1800" spc="4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85" dirty="0">
                <a:solidFill>
                  <a:srgbClr val="FFFFFF"/>
                </a:solidFill>
                <a:latin typeface="Verdana"/>
                <a:cs typeface="Verdana"/>
              </a:rPr>
              <a:t>человек.</a:t>
            </a:r>
            <a:r>
              <a:rPr sz="1800" spc="40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50" dirty="0">
                <a:solidFill>
                  <a:srgbClr val="FFFFFF"/>
                </a:solidFill>
                <a:latin typeface="Verdana"/>
                <a:cs typeface="Verdana"/>
              </a:rPr>
              <a:t>28</a:t>
            </a:r>
            <a:r>
              <a:rPr sz="1800" spc="4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декабря</a:t>
            </a:r>
            <a:r>
              <a:rPr sz="1800" spc="40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50" dirty="0">
                <a:solidFill>
                  <a:srgbClr val="FFFFFF"/>
                </a:solidFill>
                <a:latin typeface="Verdana"/>
                <a:cs typeface="Verdana"/>
              </a:rPr>
              <a:t>2017</a:t>
            </a:r>
            <a:r>
              <a:rPr sz="1800" spc="4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года</a:t>
            </a:r>
            <a:r>
              <a:rPr sz="1800" spc="4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40" dirty="0">
                <a:solidFill>
                  <a:srgbClr val="FFFFFF"/>
                </a:solidFill>
                <a:latin typeface="Verdana"/>
                <a:cs typeface="Verdana"/>
              </a:rPr>
              <a:t>президент</a:t>
            </a:r>
            <a:r>
              <a:rPr sz="1800" spc="40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60" dirty="0">
                <a:solidFill>
                  <a:srgbClr val="FFFFFF"/>
                </a:solidFill>
                <a:latin typeface="Verdana"/>
                <a:cs typeface="Verdana"/>
              </a:rPr>
              <a:t>России</a:t>
            </a:r>
            <a:r>
              <a:rPr sz="1800" spc="40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15" dirty="0">
                <a:solidFill>
                  <a:srgbClr val="FFFFFF"/>
                </a:solidFill>
                <a:latin typeface="Verdana"/>
                <a:cs typeface="Verdana"/>
              </a:rPr>
              <a:t>Владимир</a:t>
            </a:r>
            <a:r>
              <a:rPr sz="1800" spc="4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14" dirty="0">
                <a:solidFill>
                  <a:srgbClr val="FFFFFF"/>
                </a:solidFill>
                <a:latin typeface="Verdana"/>
                <a:cs typeface="Verdana"/>
              </a:rPr>
              <a:t>Путин</a:t>
            </a:r>
            <a:r>
              <a:rPr sz="1800" spc="4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квалифицировал</a:t>
            </a:r>
            <a:endParaRPr sz="1800">
              <a:latin typeface="Verdana"/>
              <a:cs typeface="Verdana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1800" spc="-155" dirty="0">
                <a:solidFill>
                  <a:srgbClr val="FFFFFF"/>
                </a:solidFill>
                <a:latin typeface="Verdana"/>
                <a:cs typeface="Verdana"/>
              </a:rPr>
              <a:t>взрыв</a:t>
            </a:r>
            <a:r>
              <a:rPr sz="180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к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1800" spc="-165" dirty="0">
                <a:solidFill>
                  <a:srgbClr val="FFFFFF"/>
                </a:solidFill>
                <a:latin typeface="Verdana"/>
                <a:cs typeface="Verdana"/>
              </a:rPr>
              <a:t>к</a:t>
            </a:r>
            <a:r>
              <a:rPr sz="18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sz="1800" spc="-75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1800" spc="120" dirty="0">
                <a:solidFill>
                  <a:srgbClr val="FFFFFF"/>
                </a:solidFill>
                <a:latin typeface="Verdana"/>
                <a:cs typeface="Verdana"/>
              </a:rPr>
              <a:t>р</a:t>
            </a:r>
            <a:r>
              <a:rPr sz="1800" spc="114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1800" spc="-200" dirty="0">
                <a:solidFill>
                  <a:srgbClr val="FFFFFF"/>
                </a:solidFill>
                <a:latin typeface="Verdana"/>
                <a:cs typeface="Verdana"/>
              </a:rPr>
              <a:t>к</a:t>
            </a:r>
            <a:r>
              <a:rPr sz="1800" spc="-180" dirty="0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sz="1800" spc="-160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3851" y="576198"/>
            <a:ext cx="10954385" cy="441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0" dirty="0">
                <a:solidFill>
                  <a:srgbClr val="FFFFFF"/>
                </a:solidFill>
                <a:latin typeface="Verdana"/>
                <a:cs typeface="Verdana"/>
              </a:rPr>
              <a:t>2018</a:t>
            </a:r>
            <a:endParaRPr sz="1800">
              <a:latin typeface="Verdana"/>
              <a:cs typeface="Verdana"/>
            </a:endParaRPr>
          </a:p>
          <a:p>
            <a:pPr marL="12700" marR="50800">
              <a:lnSpc>
                <a:spcPct val="100000"/>
              </a:lnSpc>
              <a:buAutoNum type="arabicPlain" startAt="18"/>
              <a:tabLst>
                <a:tab pos="330200" algn="l"/>
              </a:tabLst>
            </a:pPr>
            <a:r>
              <a:rPr sz="1800" spc="15" dirty="0">
                <a:solidFill>
                  <a:srgbClr val="FFFFFF"/>
                </a:solidFill>
                <a:latin typeface="Verdana"/>
                <a:cs typeface="Verdana"/>
              </a:rPr>
              <a:t>февраля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— </a:t>
            </a:r>
            <a:r>
              <a:rPr sz="1800" spc="10" dirty="0">
                <a:solidFill>
                  <a:srgbClr val="FFFFFF"/>
                </a:solidFill>
                <a:latin typeface="Verdana"/>
                <a:cs typeface="Verdana"/>
              </a:rPr>
              <a:t>стрельба </a:t>
            </a:r>
            <a:r>
              <a:rPr sz="1800" spc="-229" dirty="0">
                <a:solidFill>
                  <a:srgbClr val="FFFFFF"/>
                </a:solidFill>
                <a:latin typeface="Verdana"/>
                <a:cs typeface="Verdana"/>
              </a:rPr>
              <a:t>в </a:t>
            </a:r>
            <a:r>
              <a:rPr sz="1800" spc="-100" dirty="0">
                <a:solidFill>
                  <a:srgbClr val="FFFFFF"/>
                </a:solidFill>
                <a:latin typeface="Verdana"/>
                <a:cs typeface="Verdana"/>
              </a:rPr>
              <a:t>Кизляре. </a:t>
            </a:r>
            <a:r>
              <a:rPr sz="1800" spc="-180" dirty="0">
                <a:solidFill>
                  <a:srgbClr val="FFFFFF"/>
                </a:solidFill>
                <a:latin typeface="Verdana"/>
                <a:cs typeface="Verdana"/>
              </a:rPr>
              <a:t>22-х </a:t>
            </a:r>
            <a:r>
              <a:rPr sz="1800" spc="-70" dirty="0">
                <a:solidFill>
                  <a:srgbClr val="FFFFFF"/>
                </a:solidFill>
                <a:latin typeface="Verdana"/>
                <a:cs typeface="Verdana"/>
              </a:rPr>
              <a:t>летний </a:t>
            </a:r>
            <a:r>
              <a:rPr sz="1800" spc="-60" dirty="0">
                <a:solidFill>
                  <a:srgbClr val="FFFFFF"/>
                </a:solidFill>
                <a:latin typeface="Verdana"/>
                <a:cs typeface="Verdana"/>
              </a:rPr>
              <a:t>Халил </a:t>
            </a:r>
            <a:r>
              <a:rPr sz="1800" spc="-80" dirty="0">
                <a:solidFill>
                  <a:srgbClr val="FFFFFF"/>
                </a:solidFill>
                <a:latin typeface="Verdana"/>
                <a:cs typeface="Verdana"/>
              </a:rPr>
              <a:t>Халилов, </a:t>
            </a:r>
            <a:r>
              <a:rPr sz="1800" spc="15" dirty="0">
                <a:solidFill>
                  <a:srgbClr val="FFFFFF"/>
                </a:solidFill>
                <a:latin typeface="Verdana"/>
                <a:cs typeface="Verdana"/>
              </a:rPr>
              <a:t>уроженец </a:t>
            </a:r>
            <a:r>
              <a:rPr sz="1800" spc="75" dirty="0">
                <a:solidFill>
                  <a:srgbClr val="FFFFFF"/>
                </a:solidFill>
                <a:latin typeface="Verdana"/>
                <a:cs typeface="Verdana"/>
              </a:rPr>
              <a:t>села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Рассвет, </a:t>
            </a:r>
            <a:r>
              <a:rPr sz="18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устроил</a:t>
            </a:r>
            <a:r>
              <a:rPr sz="18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стрельбу</a:t>
            </a:r>
            <a:r>
              <a:rPr sz="1800" spc="-120" dirty="0">
                <a:solidFill>
                  <a:srgbClr val="FFFFFF"/>
                </a:solidFill>
                <a:latin typeface="Verdana"/>
                <a:cs typeface="Verdana"/>
              </a:rPr>
              <a:t> из </a:t>
            </a:r>
            <a:r>
              <a:rPr sz="1800" spc="-105" dirty="0">
                <a:solidFill>
                  <a:srgbClr val="FFFFFF"/>
                </a:solidFill>
                <a:latin typeface="Verdana"/>
                <a:cs typeface="Verdana"/>
              </a:rPr>
              <a:t>ружья</a:t>
            </a:r>
            <a:r>
              <a:rPr sz="18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70" dirty="0">
                <a:solidFill>
                  <a:srgbClr val="FFFFFF"/>
                </a:solidFill>
                <a:latin typeface="Verdana"/>
                <a:cs typeface="Verdana"/>
              </a:rPr>
              <a:t>возле</a:t>
            </a:r>
            <a:r>
              <a:rPr sz="18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105" dirty="0">
                <a:solidFill>
                  <a:srgbClr val="FFFFFF"/>
                </a:solidFill>
                <a:latin typeface="Verdana"/>
                <a:cs typeface="Verdana"/>
              </a:rPr>
              <a:t>храма</a:t>
            </a:r>
            <a:r>
              <a:rPr sz="18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Verdana"/>
                <a:cs typeface="Verdana"/>
              </a:rPr>
              <a:t>по</a:t>
            </a:r>
            <a:r>
              <a:rPr sz="180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15" dirty="0">
                <a:solidFill>
                  <a:srgbClr val="FFFFFF"/>
                </a:solidFill>
                <a:latin typeface="Verdana"/>
                <a:cs typeface="Verdana"/>
              </a:rPr>
              <a:t>прихожанам,</a:t>
            </a:r>
            <a:r>
              <a:rPr sz="18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40" dirty="0">
                <a:solidFill>
                  <a:srgbClr val="FFFFFF"/>
                </a:solidFill>
                <a:latin typeface="Verdana"/>
                <a:cs typeface="Verdana"/>
              </a:rPr>
              <a:t>убито</a:t>
            </a:r>
            <a:r>
              <a:rPr sz="18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50" dirty="0">
                <a:solidFill>
                  <a:srgbClr val="FFFFFF"/>
                </a:solidFill>
                <a:latin typeface="Verdana"/>
                <a:cs typeface="Verdana"/>
              </a:rPr>
              <a:t>5</a:t>
            </a:r>
            <a:r>
              <a:rPr sz="18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75" dirty="0">
                <a:solidFill>
                  <a:srgbClr val="FFFFFF"/>
                </a:solidFill>
                <a:latin typeface="Verdana"/>
                <a:cs typeface="Verdana"/>
              </a:rPr>
              <a:t>человек</a:t>
            </a:r>
            <a:r>
              <a:rPr sz="18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45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8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45" dirty="0">
                <a:solidFill>
                  <a:srgbClr val="FFFFFF"/>
                </a:solidFill>
                <a:latin typeface="Verdana"/>
                <a:cs typeface="Verdana"/>
              </a:rPr>
              <a:t>ранено</a:t>
            </a:r>
            <a:r>
              <a:rPr sz="18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55" dirty="0">
                <a:solidFill>
                  <a:srgbClr val="FFFFFF"/>
                </a:solidFill>
                <a:latin typeface="Verdana"/>
                <a:cs typeface="Verdana"/>
              </a:rPr>
              <a:t>4,</a:t>
            </a:r>
            <a:r>
              <a:rPr sz="18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стрелок </a:t>
            </a:r>
            <a:r>
              <a:rPr sz="1800" spc="-6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65" dirty="0">
                <a:solidFill>
                  <a:srgbClr val="FFFFFF"/>
                </a:solidFill>
                <a:latin typeface="Verdana"/>
                <a:cs typeface="Verdana"/>
              </a:rPr>
              <a:t>ликвидирован. 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Нападавший </a:t>
            </a:r>
            <a:r>
              <a:rPr sz="1800" spc="-80" dirty="0">
                <a:solidFill>
                  <a:srgbClr val="FFFFFF"/>
                </a:solidFill>
                <a:latin typeface="Verdana"/>
                <a:cs typeface="Verdana"/>
              </a:rPr>
              <a:t>был </a:t>
            </a:r>
            <a:r>
              <a:rPr sz="1800" spc="5" dirty="0">
                <a:solidFill>
                  <a:srgbClr val="FFFFFF"/>
                </a:solidFill>
                <a:latin typeface="Verdana"/>
                <a:cs typeface="Verdana"/>
              </a:rPr>
              <a:t>членом </a:t>
            </a:r>
            <a:r>
              <a:rPr sz="1800" spc="15" dirty="0">
                <a:solidFill>
                  <a:srgbClr val="FFFFFF"/>
                </a:solidFill>
                <a:latin typeface="Verdana"/>
                <a:cs typeface="Verdana"/>
              </a:rPr>
              <a:t>спящей </a:t>
            </a:r>
            <a:r>
              <a:rPr sz="1800" spc="-120" dirty="0">
                <a:solidFill>
                  <a:srgbClr val="FFFFFF"/>
                </a:solidFill>
                <a:latin typeface="Verdana"/>
                <a:cs typeface="Verdana"/>
              </a:rPr>
              <a:t>ячейки </a:t>
            </a:r>
            <a:r>
              <a:rPr sz="1800" spc="10" dirty="0">
                <a:solidFill>
                  <a:srgbClr val="FFFFFF"/>
                </a:solidFill>
                <a:latin typeface="Verdana"/>
                <a:cs typeface="Verdana"/>
              </a:rPr>
              <a:t>«Исламского </a:t>
            </a:r>
            <a:r>
              <a:rPr sz="1800" spc="-35" dirty="0">
                <a:solidFill>
                  <a:srgbClr val="FFFFFF"/>
                </a:solidFill>
                <a:latin typeface="Verdana"/>
                <a:cs typeface="Verdana"/>
              </a:rPr>
              <a:t>государства», </a:t>
            </a:r>
            <a:r>
              <a:rPr sz="1800" spc="-105" dirty="0">
                <a:solidFill>
                  <a:srgbClr val="FFFFFF"/>
                </a:solidFill>
                <a:latin typeface="Verdana"/>
                <a:cs typeface="Verdana"/>
              </a:rPr>
              <a:t>взявшего </a:t>
            </a:r>
            <a:r>
              <a:rPr sz="1800" spc="-6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35" dirty="0">
                <a:solidFill>
                  <a:srgbClr val="FFFFFF"/>
                </a:solidFill>
                <a:latin typeface="Verdana"/>
                <a:cs typeface="Verdana"/>
              </a:rPr>
              <a:t>на</a:t>
            </a:r>
            <a:r>
              <a:rPr sz="180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30" dirty="0">
                <a:solidFill>
                  <a:srgbClr val="FFFFFF"/>
                </a:solidFill>
                <a:latin typeface="Verdana"/>
                <a:cs typeface="Verdana"/>
              </a:rPr>
              <a:t>себя</a:t>
            </a:r>
            <a:r>
              <a:rPr sz="18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60" dirty="0">
                <a:solidFill>
                  <a:srgbClr val="FFFFFF"/>
                </a:solidFill>
                <a:latin typeface="Verdana"/>
                <a:cs typeface="Verdana"/>
              </a:rPr>
              <a:t>ответственность</a:t>
            </a:r>
            <a:r>
              <a:rPr sz="18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за</a:t>
            </a:r>
            <a:r>
              <a:rPr sz="18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10" dirty="0">
                <a:solidFill>
                  <a:srgbClr val="FFFFFF"/>
                </a:solidFill>
                <a:latin typeface="Verdana"/>
                <a:cs typeface="Verdana"/>
              </a:rPr>
              <a:t>атаку[142].</a:t>
            </a:r>
            <a:endParaRPr sz="1800">
              <a:latin typeface="Verdana"/>
              <a:cs typeface="Verdana"/>
            </a:endParaRPr>
          </a:p>
          <a:p>
            <a:pPr marL="329565" indent="-317500">
              <a:lnSpc>
                <a:spcPct val="100000"/>
              </a:lnSpc>
              <a:buAutoNum type="arabicPlain" startAt="18"/>
              <a:tabLst>
                <a:tab pos="330200" algn="l"/>
              </a:tabLst>
            </a:pPr>
            <a:r>
              <a:rPr sz="1800" spc="65" dirty="0">
                <a:solidFill>
                  <a:srgbClr val="FFFFFF"/>
                </a:solidFill>
                <a:latin typeface="Verdana"/>
                <a:cs typeface="Verdana"/>
              </a:rPr>
              <a:t>мая</a:t>
            </a:r>
            <a:r>
              <a:rPr sz="180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—</a:t>
            </a:r>
            <a:r>
              <a:rPr sz="18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75" dirty="0">
                <a:solidFill>
                  <a:srgbClr val="FFFFFF"/>
                </a:solidFill>
                <a:latin typeface="Verdana"/>
                <a:cs typeface="Verdana"/>
              </a:rPr>
              <a:t>попытка</a:t>
            </a:r>
            <a:r>
              <a:rPr sz="1800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Verdana"/>
                <a:cs typeface="Verdana"/>
              </a:rPr>
              <a:t>нападения</a:t>
            </a:r>
            <a:r>
              <a:rPr sz="180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35" dirty="0">
                <a:solidFill>
                  <a:srgbClr val="FFFFFF"/>
                </a:solidFill>
                <a:latin typeface="Verdana"/>
                <a:cs typeface="Verdana"/>
              </a:rPr>
              <a:t>на</a:t>
            </a:r>
            <a:r>
              <a:rPr sz="18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40" dirty="0">
                <a:solidFill>
                  <a:srgbClr val="FFFFFF"/>
                </a:solidFill>
                <a:latin typeface="Verdana"/>
                <a:cs typeface="Verdana"/>
              </a:rPr>
              <a:t>единственную</a:t>
            </a:r>
            <a:r>
              <a:rPr sz="180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православную</a:t>
            </a:r>
            <a:r>
              <a:rPr sz="1800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45" dirty="0">
                <a:solidFill>
                  <a:srgbClr val="FFFFFF"/>
                </a:solidFill>
                <a:latin typeface="Verdana"/>
                <a:cs typeface="Verdana"/>
              </a:rPr>
              <a:t>церковь</a:t>
            </a:r>
            <a:r>
              <a:rPr sz="18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Михаила</a:t>
            </a:r>
            <a:r>
              <a:rPr sz="180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Архангела</a:t>
            </a:r>
            <a:r>
              <a:rPr sz="18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229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Грозном.</a:t>
            </a:r>
            <a:r>
              <a:rPr sz="18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60" dirty="0">
                <a:solidFill>
                  <a:srgbClr val="FFFFFF"/>
                </a:solidFill>
                <a:latin typeface="Verdana"/>
                <a:cs typeface="Verdana"/>
              </a:rPr>
              <a:t>Пятеро</a:t>
            </a:r>
            <a:r>
              <a:rPr sz="18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40" dirty="0">
                <a:solidFill>
                  <a:srgbClr val="FFFFFF"/>
                </a:solidFill>
                <a:latin typeface="Verdana"/>
                <a:cs typeface="Verdana"/>
              </a:rPr>
              <a:t>боевиков</a:t>
            </a:r>
            <a:r>
              <a:rPr sz="18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осуществили</a:t>
            </a:r>
            <a:r>
              <a:rPr sz="18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вооружённое</a:t>
            </a:r>
            <a:r>
              <a:rPr sz="18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20" dirty="0">
                <a:solidFill>
                  <a:srgbClr val="FFFFFF"/>
                </a:solidFill>
                <a:latin typeface="Verdana"/>
                <a:cs typeface="Verdana"/>
              </a:rPr>
              <a:t>нападение</a:t>
            </a:r>
            <a:r>
              <a:rPr sz="18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35" dirty="0">
                <a:solidFill>
                  <a:srgbClr val="FFFFFF"/>
                </a:solidFill>
                <a:latin typeface="Verdana"/>
                <a:cs typeface="Verdana"/>
              </a:rPr>
              <a:t>на</a:t>
            </a:r>
            <a:r>
              <a:rPr sz="180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40" dirty="0">
                <a:solidFill>
                  <a:srgbClr val="FFFFFF"/>
                </a:solidFill>
                <a:latin typeface="Verdana"/>
                <a:cs typeface="Verdana"/>
              </a:rPr>
              <a:t>церковь</a:t>
            </a:r>
            <a:r>
              <a:rPr sz="18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200" dirty="0">
                <a:solidFill>
                  <a:srgbClr val="FFFFFF"/>
                </a:solidFill>
                <a:latin typeface="Verdana"/>
                <a:cs typeface="Verdana"/>
              </a:rPr>
              <a:t>с</a:t>
            </a:r>
            <a:r>
              <a:rPr sz="18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40" dirty="0">
                <a:solidFill>
                  <a:srgbClr val="FFFFFF"/>
                </a:solidFill>
                <a:latin typeface="Verdana"/>
                <a:cs typeface="Verdana"/>
              </a:rPr>
              <a:t>целью</a:t>
            </a:r>
            <a:endParaRPr sz="1800">
              <a:latin typeface="Verdana"/>
              <a:cs typeface="Verdana"/>
            </a:endParaRPr>
          </a:p>
          <a:p>
            <a:pPr marL="12700" marR="21590">
              <a:lnSpc>
                <a:spcPct val="100000"/>
              </a:lnSpc>
            </a:pPr>
            <a:r>
              <a:rPr sz="1800" spc="-55" dirty="0">
                <a:solidFill>
                  <a:srgbClr val="FFFFFF"/>
                </a:solidFill>
                <a:latin typeface="Verdana"/>
                <a:cs typeface="Verdana"/>
              </a:rPr>
              <a:t>захвата </a:t>
            </a:r>
            <a:r>
              <a:rPr sz="1800" spc="-65" dirty="0">
                <a:solidFill>
                  <a:srgbClr val="FFFFFF"/>
                </a:solidFill>
                <a:latin typeface="Verdana"/>
                <a:cs typeface="Verdana"/>
              </a:rPr>
              <a:t>заложников, </a:t>
            </a:r>
            <a:r>
              <a:rPr sz="1800" spc="5" dirty="0">
                <a:solidFill>
                  <a:srgbClr val="FFFFFF"/>
                </a:solidFill>
                <a:latin typeface="Verdana"/>
                <a:cs typeface="Verdana"/>
              </a:rPr>
              <a:t>однако 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они </a:t>
            </a:r>
            <a:r>
              <a:rPr sz="1800" spc="-75" dirty="0">
                <a:solidFill>
                  <a:srgbClr val="FFFFFF"/>
                </a:solidFill>
                <a:latin typeface="Verdana"/>
                <a:cs typeface="Verdana"/>
              </a:rPr>
              <a:t>были </a:t>
            </a:r>
            <a:r>
              <a:rPr sz="1800" spc="-30" dirty="0">
                <a:solidFill>
                  <a:srgbClr val="FFFFFF"/>
                </a:solidFill>
                <a:latin typeface="Verdana"/>
                <a:cs typeface="Verdana"/>
              </a:rPr>
              <a:t>остановлены </a:t>
            </a:r>
            <a:r>
              <a:rPr sz="1800" spc="15" dirty="0">
                <a:solidFill>
                  <a:srgbClr val="FFFFFF"/>
                </a:solidFill>
                <a:latin typeface="Verdana"/>
                <a:cs typeface="Verdana"/>
              </a:rPr>
              <a:t>сотрудниками </a:t>
            </a:r>
            <a:r>
              <a:rPr sz="1800" spc="-35" dirty="0">
                <a:solidFill>
                  <a:srgbClr val="FFFFFF"/>
                </a:solidFill>
                <a:latin typeface="Verdana"/>
                <a:cs typeface="Verdana"/>
              </a:rPr>
              <a:t>полиции </a:t>
            </a:r>
            <a:r>
              <a:rPr sz="1800" spc="-45" dirty="0">
                <a:solidFill>
                  <a:srgbClr val="FFFFFF"/>
                </a:solidFill>
                <a:latin typeface="Verdana"/>
                <a:cs typeface="Verdana"/>
              </a:rPr>
              <a:t>и </a:t>
            </a:r>
            <a:r>
              <a:rPr sz="1800" spc="10" dirty="0">
                <a:solidFill>
                  <a:srgbClr val="FFFFFF"/>
                </a:solidFill>
                <a:latin typeface="Verdana"/>
                <a:cs typeface="Verdana"/>
              </a:rPr>
              <a:t>спецназа. </a:t>
            </a:r>
            <a:r>
              <a:rPr sz="1800" spc="-204" dirty="0">
                <a:solidFill>
                  <a:srgbClr val="FFFFFF"/>
                </a:solidFill>
                <a:latin typeface="Verdana"/>
                <a:cs typeface="Verdana"/>
              </a:rPr>
              <a:t>В </a:t>
            </a:r>
            <a:r>
              <a:rPr sz="1800" spc="-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60" dirty="0">
                <a:solidFill>
                  <a:srgbClr val="FFFFFF"/>
                </a:solidFill>
                <a:latin typeface="Verdana"/>
                <a:cs typeface="Verdana"/>
              </a:rPr>
              <a:t>результате </a:t>
            </a:r>
            <a:r>
              <a:rPr sz="1800" spc="5" dirty="0">
                <a:solidFill>
                  <a:srgbClr val="FFFFFF"/>
                </a:solidFill>
                <a:latin typeface="Verdana"/>
                <a:cs typeface="Verdana"/>
              </a:rPr>
              <a:t>перестрелки </a:t>
            </a:r>
            <a:r>
              <a:rPr sz="1800" spc="-30" dirty="0">
                <a:solidFill>
                  <a:srgbClr val="FFFFFF"/>
                </a:solidFill>
                <a:latin typeface="Verdana"/>
                <a:cs typeface="Verdana"/>
              </a:rPr>
              <a:t>погиб 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один </a:t>
            </a:r>
            <a:r>
              <a:rPr sz="1800" spc="-30" dirty="0">
                <a:solidFill>
                  <a:srgbClr val="FFFFFF"/>
                </a:solidFill>
                <a:latin typeface="Verdana"/>
                <a:cs typeface="Verdana"/>
              </a:rPr>
              <a:t>прихожанин </a:t>
            </a:r>
            <a:r>
              <a:rPr sz="1800" spc="-45" dirty="0">
                <a:solidFill>
                  <a:srgbClr val="FFFFFF"/>
                </a:solidFill>
                <a:latin typeface="Verdana"/>
                <a:cs typeface="Verdana"/>
              </a:rPr>
              <a:t>и 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двое </a:t>
            </a:r>
            <a:r>
              <a:rPr sz="1800" spc="-30" dirty="0">
                <a:solidFill>
                  <a:srgbClr val="FFFFFF"/>
                </a:solidFill>
                <a:latin typeface="Verdana"/>
                <a:cs typeface="Verdana"/>
              </a:rPr>
              <a:t>полицейских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— </a:t>
            </a:r>
            <a:r>
              <a:rPr sz="1800" spc="55" dirty="0">
                <a:solidFill>
                  <a:srgbClr val="FFFFFF"/>
                </a:solidFill>
                <a:latin typeface="Verdana"/>
                <a:cs typeface="Verdana"/>
              </a:rPr>
              <a:t>старшие 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сержанты 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Кайрат</a:t>
            </a:r>
            <a:r>
              <a:rPr sz="1800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Рахметов</a:t>
            </a:r>
            <a:r>
              <a:rPr sz="18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45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8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15" dirty="0">
                <a:solidFill>
                  <a:srgbClr val="FFFFFF"/>
                </a:solidFill>
                <a:latin typeface="Verdana"/>
                <a:cs typeface="Verdana"/>
              </a:rPr>
              <a:t>Владимир</a:t>
            </a:r>
            <a:r>
              <a:rPr sz="18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40" dirty="0">
                <a:solidFill>
                  <a:srgbClr val="FFFFFF"/>
                </a:solidFill>
                <a:latin typeface="Verdana"/>
                <a:cs typeface="Verdana"/>
              </a:rPr>
              <a:t>Горсков,</a:t>
            </a:r>
            <a:r>
              <a:rPr sz="18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130" dirty="0">
                <a:solidFill>
                  <a:srgbClr val="FFFFFF"/>
                </a:solidFill>
                <a:latin typeface="Verdana"/>
                <a:cs typeface="Verdana"/>
              </a:rPr>
              <a:t>ещё</a:t>
            </a:r>
            <a:r>
              <a:rPr sz="18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двое</a:t>
            </a:r>
            <a:r>
              <a:rPr sz="18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Verdana"/>
                <a:cs typeface="Verdana"/>
              </a:rPr>
              <a:t>сотрудников</a:t>
            </a:r>
            <a:r>
              <a:rPr sz="18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Verdana"/>
                <a:cs typeface="Verdana"/>
              </a:rPr>
              <a:t>правоохранительных</a:t>
            </a:r>
            <a:r>
              <a:rPr sz="18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органов</a:t>
            </a:r>
            <a:r>
              <a:rPr sz="18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45" dirty="0">
                <a:solidFill>
                  <a:srgbClr val="FFFFFF"/>
                </a:solidFill>
                <a:latin typeface="Verdana"/>
                <a:cs typeface="Verdana"/>
              </a:rPr>
              <a:t>и </a:t>
            </a:r>
            <a:r>
              <a:rPr sz="1800" spc="-6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один </a:t>
            </a:r>
            <a:r>
              <a:rPr sz="1800" spc="-25" dirty="0">
                <a:solidFill>
                  <a:srgbClr val="FFFFFF"/>
                </a:solidFill>
                <a:latin typeface="Verdana"/>
                <a:cs typeface="Verdana"/>
              </a:rPr>
              <a:t>прихожанин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— </a:t>
            </a:r>
            <a:r>
              <a:rPr sz="1800" spc="-25" dirty="0">
                <a:solidFill>
                  <a:srgbClr val="FFFFFF"/>
                </a:solidFill>
                <a:latin typeface="Verdana"/>
                <a:cs typeface="Verdana"/>
              </a:rPr>
              <a:t>заведующий </a:t>
            </a:r>
            <a:r>
              <a:rPr sz="1800" spc="15" dirty="0">
                <a:solidFill>
                  <a:srgbClr val="FFFFFF"/>
                </a:solidFill>
                <a:latin typeface="Verdana"/>
                <a:cs typeface="Verdana"/>
              </a:rPr>
              <a:t>отделением 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детской </a:t>
            </a:r>
            <a:r>
              <a:rPr sz="1800" spc="-60" dirty="0">
                <a:solidFill>
                  <a:srgbClr val="FFFFFF"/>
                </a:solidFill>
                <a:latin typeface="Verdana"/>
                <a:cs typeface="Verdana"/>
              </a:rPr>
              <a:t>хирургии </a:t>
            </a:r>
            <a:r>
              <a:rPr sz="1800" spc="-45" dirty="0">
                <a:solidFill>
                  <a:srgbClr val="FFFFFF"/>
                </a:solidFill>
                <a:latin typeface="Verdana"/>
                <a:cs typeface="Verdana"/>
              </a:rPr>
              <a:t>и </a:t>
            </a:r>
            <a:r>
              <a:rPr sz="1800" spc="-35" dirty="0">
                <a:solidFill>
                  <a:srgbClr val="FFFFFF"/>
                </a:solidFill>
                <a:latin typeface="Verdana"/>
                <a:cs typeface="Verdana"/>
              </a:rPr>
              <a:t>урологии </a:t>
            </a:r>
            <a:r>
              <a:rPr sz="1800" spc="45" dirty="0">
                <a:solidFill>
                  <a:srgbClr val="FFFFFF"/>
                </a:solidFill>
                <a:latin typeface="Verdana"/>
                <a:cs typeface="Verdana"/>
              </a:rPr>
              <a:t>Гудермесской </a:t>
            </a:r>
            <a:r>
              <a:rPr sz="1800" spc="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20" dirty="0">
                <a:solidFill>
                  <a:srgbClr val="FFFFFF"/>
                </a:solidFill>
                <a:latin typeface="Verdana"/>
                <a:cs typeface="Verdana"/>
              </a:rPr>
              <a:t>районной</a:t>
            </a:r>
            <a:r>
              <a:rPr sz="18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55" dirty="0">
                <a:solidFill>
                  <a:srgbClr val="FFFFFF"/>
                </a:solidFill>
                <a:latin typeface="Verdana"/>
                <a:cs typeface="Verdana"/>
              </a:rPr>
              <a:t>больницы</a:t>
            </a:r>
            <a:r>
              <a:rPr sz="18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70" dirty="0">
                <a:solidFill>
                  <a:srgbClr val="FFFFFF"/>
                </a:solidFill>
                <a:latin typeface="Verdana"/>
                <a:cs typeface="Verdana"/>
              </a:rPr>
              <a:t>Фёдор</a:t>
            </a:r>
            <a:r>
              <a:rPr sz="1800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70" dirty="0">
                <a:solidFill>
                  <a:srgbClr val="FFFFFF"/>
                </a:solidFill>
                <a:latin typeface="Verdana"/>
                <a:cs typeface="Verdana"/>
              </a:rPr>
              <a:t>Напольников</a:t>
            </a:r>
            <a:r>
              <a:rPr sz="180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90" dirty="0">
                <a:solidFill>
                  <a:srgbClr val="FFFFFF"/>
                </a:solidFill>
                <a:latin typeface="Verdana"/>
                <a:cs typeface="Verdana"/>
              </a:rPr>
              <a:t>получили</a:t>
            </a:r>
            <a:r>
              <a:rPr sz="18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40" dirty="0">
                <a:solidFill>
                  <a:srgbClr val="FFFFFF"/>
                </a:solidFill>
                <a:latin typeface="Verdana"/>
                <a:cs typeface="Verdana"/>
              </a:rPr>
              <a:t>ранения.</a:t>
            </a:r>
            <a:endParaRPr sz="18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</a:pPr>
            <a:r>
              <a:rPr sz="1800" spc="-150" dirty="0">
                <a:solidFill>
                  <a:srgbClr val="FFFFFF"/>
                </a:solidFill>
                <a:latin typeface="Verdana"/>
                <a:cs typeface="Verdana"/>
              </a:rPr>
              <a:t>31 </a:t>
            </a:r>
            <a:r>
              <a:rPr sz="1800" spc="-95" dirty="0">
                <a:solidFill>
                  <a:srgbClr val="FFFFFF"/>
                </a:solidFill>
                <a:latin typeface="Verdana"/>
                <a:cs typeface="Verdana"/>
              </a:rPr>
              <a:t>октября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— </a:t>
            </a:r>
            <a:r>
              <a:rPr sz="1800" spc="-229" dirty="0">
                <a:solidFill>
                  <a:srgbClr val="FFFFFF"/>
                </a:solidFill>
                <a:latin typeface="Verdana"/>
                <a:cs typeface="Verdana"/>
              </a:rPr>
              <a:t>в </a:t>
            </a:r>
            <a:r>
              <a:rPr sz="1800" spc="60" dirty="0">
                <a:solidFill>
                  <a:srgbClr val="FFFFFF"/>
                </a:solidFill>
                <a:latin typeface="Verdana"/>
                <a:cs typeface="Verdana"/>
              </a:rPr>
              <a:t>тамбуре </a:t>
            </a:r>
            <a:r>
              <a:rPr sz="1800" spc="-80" dirty="0">
                <a:solidFill>
                  <a:srgbClr val="FFFFFF"/>
                </a:solidFill>
                <a:latin typeface="Verdana"/>
                <a:cs typeface="Verdana"/>
              </a:rPr>
              <a:t>здания </a:t>
            </a:r>
            <a:r>
              <a:rPr sz="1800" spc="25" dirty="0">
                <a:solidFill>
                  <a:srgbClr val="FFFFFF"/>
                </a:solidFill>
                <a:latin typeface="Verdana"/>
                <a:cs typeface="Verdana"/>
              </a:rPr>
              <a:t>РУФСБ </a:t>
            </a:r>
            <a:r>
              <a:rPr sz="1800" spc="60" dirty="0">
                <a:solidFill>
                  <a:srgbClr val="FFFFFF"/>
                </a:solidFill>
                <a:latin typeface="Verdana"/>
                <a:cs typeface="Verdana"/>
              </a:rPr>
              <a:t>России </a:t>
            </a:r>
            <a:r>
              <a:rPr sz="1800" spc="5" dirty="0">
                <a:solidFill>
                  <a:srgbClr val="FFFFFF"/>
                </a:solidFill>
                <a:latin typeface="Verdana"/>
                <a:cs typeface="Verdana"/>
              </a:rPr>
              <a:t>по </a:t>
            </a:r>
            <a:r>
              <a:rPr sz="1800" spc="-25" dirty="0">
                <a:solidFill>
                  <a:srgbClr val="FFFFFF"/>
                </a:solidFill>
                <a:latin typeface="Verdana"/>
                <a:cs typeface="Verdana"/>
              </a:rPr>
              <a:t>Архангельской </a:t>
            </a:r>
            <a:r>
              <a:rPr sz="1800" spc="20" dirty="0">
                <a:solidFill>
                  <a:srgbClr val="FFFFFF"/>
                </a:solidFill>
                <a:latin typeface="Verdana"/>
                <a:cs typeface="Verdana"/>
              </a:rPr>
              <a:t>области </a:t>
            </a:r>
            <a:r>
              <a:rPr sz="1800" spc="-50" dirty="0">
                <a:solidFill>
                  <a:srgbClr val="FFFFFF"/>
                </a:solidFill>
                <a:latin typeface="Verdana"/>
                <a:cs typeface="Verdana"/>
              </a:rPr>
              <a:t>привёл </a:t>
            </a:r>
            <a:r>
              <a:rPr sz="1800" spc="-229" dirty="0">
                <a:solidFill>
                  <a:srgbClr val="FFFFFF"/>
                </a:solidFill>
                <a:latin typeface="Verdana"/>
                <a:cs typeface="Verdana"/>
              </a:rPr>
              <a:t>в </a:t>
            </a:r>
            <a:r>
              <a:rPr sz="1800" spc="-25" dirty="0">
                <a:solidFill>
                  <a:srgbClr val="FFFFFF"/>
                </a:solidFill>
                <a:latin typeface="Verdana"/>
                <a:cs typeface="Verdana"/>
              </a:rPr>
              <a:t>действие 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20" dirty="0">
                <a:solidFill>
                  <a:srgbClr val="FFFFFF"/>
                </a:solidFill>
                <a:latin typeface="Verdana"/>
                <a:cs typeface="Verdana"/>
              </a:rPr>
              <a:t>СВУ</a:t>
            </a:r>
            <a:r>
              <a:rPr sz="18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05" dirty="0">
                <a:solidFill>
                  <a:srgbClr val="FFFFFF"/>
                </a:solidFill>
                <a:latin typeface="Verdana"/>
                <a:cs typeface="Verdana"/>
              </a:rPr>
              <a:t>17-летний </a:t>
            </a:r>
            <a:r>
              <a:rPr sz="1800" spc="10" dirty="0">
                <a:solidFill>
                  <a:srgbClr val="FFFFFF"/>
                </a:solidFill>
                <a:latin typeface="Verdana"/>
                <a:cs typeface="Verdana"/>
              </a:rPr>
              <a:t>местный</a:t>
            </a:r>
            <a:r>
              <a:rPr sz="18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00" dirty="0">
                <a:solidFill>
                  <a:srgbClr val="FFFFFF"/>
                </a:solidFill>
                <a:latin typeface="Verdana"/>
                <a:cs typeface="Verdana"/>
              </a:rPr>
              <a:t>житель. </a:t>
            </a:r>
            <a:r>
              <a:rPr sz="1800" spc="35" dirty="0">
                <a:solidFill>
                  <a:srgbClr val="FFFFFF"/>
                </a:solidFill>
                <a:latin typeface="Verdana"/>
                <a:cs typeface="Verdana"/>
              </a:rPr>
              <a:t>Он</a:t>
            </a:r>
            <a:r>
              <a:rPr sz="18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Verdana"/>
                <a:cs typeface="Verdana"/>
              </a:rPr>
              <a:t>погиб</a:t>
            </a:r>
            <a:r>
              <a:rPr sz="18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60" dirty="0">
                <a:solidFill>
                  <a:srgbClr val="FFFFFF"/>
                </a:solidFill>
                <a:latin typeface="Verdana"/>
                <a:cs typeface="Verdana"/>
              </a:rPr>
              <a:t>от</a:t>
            </a:r>
            <a:r>
              <a:rPr sz="180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95" dirty="0">
                <a:solidFill>
                  <a:srgbClr val="FFFFFF"/>
                </a:solidFill>
                <a:latin typeface="Verdana"/>
                <a:cs typeface="Verdana"/>
              </a:rPr>
              <a:t>полученных</a:t>
            </a:r>
            <a:r>
              <a:rPr sz="180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ранений.</a:t>
            </a:r>
            <a:r>
              <a:rPr sz="18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Verdana"/>
                <a:cs typeface="Verdana"/>
              </a:rPr>
              <a:t>Пострадали</a:t>
            </a:r>
            <a:r>
              <a:rPr sz="18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55" dirty="0">
                <a:solidFill>
                  <a:srgbClr val="FFFFFF"/>
                </a:solidFill>
                <a:latin typeface="Verdana"/>
                <a:cs typeface="Verdana"/>
              </a:rPr>
              <a:t>три</a:t>
            </a:r>
            <a:r>
              <a:rPr sz="18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сотрудника </a:t>
            </a:r>
            <a:r>
              <a:rPr sz="1800" spc="-6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ФСБ.</a:t>
            </a:r>
            <a:r>
              <a:rPr sz="18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10" dirty="0">
                <a:solidFill>
                  <a:srgbClr val="FFFFFF"/>
                </a:solidFill>
                <a:latin typeface="Verdana"/>
                <a:cs typeface="Verdana"/>
              </a:rPr>
              <a:t>Их</a:t>
            </a:r>
            <a:r>
              <a:rPr sz="18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Verdana"/>
                <a:cs typeface="Verdana"/>
              </a:rPr>
              <a:t>доставили</a:t>
            </a:r>
            <a:r>
              <a:rPr sz="18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229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180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55" dirty="0">
                <a:solidFill>
                  <a:srgbClr val="FFFFFF"/>
                </a:solidFill>
                <a:latin typeface="Verdana"/>
                <a:cs typeface="Verdana"/>
              </a:rPr>
              <a:t>больницу.</a:t>
            </a:r>
            <a:r>
              <a:rPr sz="18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Verdana"/>
                <a:cs typeface="Verdana"/>
              </a:rPr>
              <a:t>По</a:t>
            </a:r>
            <a:r>
              <a:rPr sz="18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15" dirty="0">
                <a:solidFill>
                  <a:srgbClr val="FFFFFF"/>
                </a:solidFill>
                <a:latin typeface="Verdana"/>
                <a:cs typeface="Verdana"/>
              </a:rPr>
              <a:t>факту</a:t>
            </a:r>
            <a:r>
              <a:rPr sz="18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60" dirty="0">
                <a:solidFill>
                  <a:srgbClr val="FFFFFF"/>
                </a:solidFill>
                <a:latin typeface="Verdana"/>
                <a:cs typeface="Verdana"/>
              </a:rPr>
              <a:t>завели</a:t>
            </a:r>
            <a:r>
              <a:rPr sz="18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45" dirty="0">
                <a:solidFill>
                  <a:srgbClr val="FFFFFF"/>
                </a:solidFill>
                <a:latin typeface="Verdana"/>
                <a:cs typeface="Verdana"/>
              </a:rPr>
              <a:t>уголовное</a:t>
            </a:r>
            <a:r>
              <a:rPr sz="18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Verdana"/>
                <a:cs typeface="Verdana"/>
              </a:rPr>
              <a:t>дело</a:t>
            </a:r>
            <a:r>
              <a:rPr sz="18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85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18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теракте</a:t>
            </a:r>
            <a:r>
              <a:rPr sz="18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90" dirty="0">
                <a:solidFill>
                  <a:srgbClr val="FFFFFF"/>
                </a:solidFill>
                <a:latin typeface="Verdana"/>
                <a:cs typeface="Verdana"/>
              </a:rPr>
              <a:t>(ст. </a:t>
            </a:r>
            <a:r>
              <a:rPr sz="1800" spc="-155" dirty="0">
                <a:solidFill>
                  <a:srgbClr val="FFFFFF"/>
                </a:solidFill>
                <a:latin typeface="Verdana"/>
                <a:cs typeface="Verdana"/>
              </a:rPr>
              <a:t>205</a:t>
            </a:r>
            <a:r>
              <a:rPr sz="18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20" dirty="0">
                <a:solidFill>
                  <a:srgbClr val="FFFFFF"/>
                </a:solidFill>
                <a:latin typeface="Verdana"/>
                <a:cs typeface="Verdana"/>
              </a:rPr>
              <a:t>УК),</a:t>
            </a:r>
            <a:r>
              <a:rPr sz="18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145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800" spc="-40" dirty="0">
                <a:solidFill>
                  <a:srgbClr val="FFFFFF"/>
                </a:solidFill>
                <a:latin typeface="Verdana"/>
                <a:cs typeface="Verdana"/>
              </a:rPr>
              <a:t>также</a:t>
            </a:r>
            <a:r>
              <a:rPr sz="18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85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180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15" dirty="0">
                <a:solidFill>
                  <a:srgbClr val="FFFFFF"/>
                </a:solidFill>
                <a:latin typeface="Verdana"/>
                <a:cs typeface="Verdana"/>
              </a:rPr>
              <a:t>незаконном</a:t>
            </a:r>
            <a:r>
              <a:rPr sz="18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Verdana"/>
                <a:cs typeface="Verdana"/>
              </a:rPr>
              <a:t>ношении</a:t>
            </a:r>
            <a:r>
              <a:rPr sz="18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35" dirty="0">
                <a:solidFill>
                  <a:srgbClr val="FFFFFF"/>
                </a:solidFill>
                <a:latin typeface="Verdana"/>
                <a:cs typeface="Verdana"/>
              </a:rPr>
              <a:t>боеприпасов</a:t>
            </a:r>
            <a:r>
              <a:rPr sz="18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204" dirty="0">
                <a:solidFill>
                  <a:srgbClr val="FFFFFF"/>
                </a:solidFill>
                <a:latin typeface="Verdana"/>
                <a:cs typeface="Verdana"/>
              </a:rPr>
              <a:t>(ч.</a:t>
            </a:r>
            <a:r>
              <a:rPr sz="18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50" dirty="0">
                <a:solidFill>
                  <a:srgbClr val="FFFFFF"/>
                </a:solidFill>
                <a:latin typeface="Verdana"/>
                <a:cs typeface="Verdana"/>
              </a:rPr>
              <a:t>1</a:t>
            </a:r>
            <a:r>
              <a:rPr sz="18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55" dirty="0">
                <a:solidFill>
                  <a:srgbClr val="FFFFFF"/>
                </a:solidFill>
                <a:latin typeface="Verdana"/>
                <a:cs typeface="Verdana"/>
              </a:rPr>
              <a:t>ст.</a:t>
            </a:r>
            <a:r>
              <a:rPr sz="18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50" dirty="0">
                <a:solidFill>
                  <a:srgbClr val="FFFFFF"/>
                </a:solidFill>
                <a:latin typeface="Verdana"/>
                <a:cs typeface="Verdana"/>
              </a:rPr>
              <a:t>222</a:t>
            </a:r>
            <a:r>
              <a:rPr sz="18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45" dirty="0">
                <a:solidFill>
                  <a:srgbClr val="FFFFFF"/>
                </a:solidFill>
                <a:latin typeface="Verdana"/>
                <a:cs typeface="Verdana"/>
              </a:rPr>
              <a:t>УК).[144].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69489" y="668528"/>
            <a:ext cx="657605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Arial"/>
                <a:cs typeface="Arial"/>
              </a:rPr>
              <a:t>История</a:t>
            </a:r>
            <a:r>
              <a:rPr sz="2400" b="1" spc="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и причины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живучести</a:t>
            </a:r>
            <a:r>
              <a:rPr sz="2400" b="1" spc="55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терроризма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9980" y="1236345"/>
            <a:ext cx="7044055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Иногда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создается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впечатление,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что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терроризм,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как </a:t>
            </a:r>
            <a:r>
              <a:rPr sz="20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социальное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явление,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появился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совсем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недавно.</a:t>
            </a:r>
            <a:r>
              <a:rPr sz="2000" spc="5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Однако </a:t>
            </a:r>
            <a:r>
              <a:rPr sz="2000" spc="-5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это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не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так.</a:t>
            </a:r>
            <a:r>
              <a:rPr sz="20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История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террористической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идеологии</a:t>
            </a:r>
            <a:r>
              <a:rPr sz="2000" spc="5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и 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практики</a:t>
            </a:r>
            <a:r>
              <a:rPr sz="20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насчитывает</a:t>
            </a:r>
            <a:r>
              <a:rPr sz="20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более</a:t>
            </a:r>
            <a:r>
              <a:rPr sz="200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двух</a:t>
            </a:r>
            <a:r>
              <a:rPr sz="20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тысяч</a:t>
            </a:r>
            <a:r>
              <a:rPr sz="200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лет.</a:t>
            </a:r>
            <a:r>
              <a:rPr sz="200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Известно,</a:t>
            </a:r>
            <a:r>
              <a:rPr sz="20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что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9980" y="2455926"/>
            <a:ext cx="230695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1480185" algn="l"/>
                <a:tab pos="2158365" algn="l"/>
              </a:tabLst>
            </a:pP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террористическая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Пал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сти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е	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щ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е	в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28898" y="2455926"/>
            <a:ext cx="462407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4135" marR="5080" indent="-52069">
              <a:lnSpc>
                <a:spcPct val="100000"/>
              </a:lnSpc>
              <a:spcBef>
                <a:spcPts val="105"/>
              </a:spcBef>
              <a:tabLst>
                <a:tab pos="926465" algn="l"/>
                <a:tab pos="1091565" algn="l"/>
                <a:tab pos="1350645" algn="l"/>
                <a:tab pos="2359660" algn="l"/>
                <a:tab pos="4475480" algn="l"/>
              </a:tabLst>
            </a:pP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20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20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а	с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20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ар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ев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,	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де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й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20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авша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я	в 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начале		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I	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века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88077" y="2760726"/>
            <a:ext cx="256476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81355" algn="l"/>
              </a:tabLst>
            </a:pP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н.э.,	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систематически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85414" y="3065221"/>
            <a:ext cx="1923414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представителей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81980" y="3065221"/>
            <a:ext cx="125158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евр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й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20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ой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9980" y="3065221"/>
            <a:ext cx="207772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истребляла</a:t>
            </a: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tabLst>
                <a:tab pos="1804670" algn="l"/>
              </a:tabLst>
            </a:pP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вы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2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20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п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ш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х	</a:t>
            </a:r>
            <a:r>
              <a:rPr sz="20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76498" y="3370579"/>
            <a:ext cx="40297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85800" algn="l"/>
                <a:tab pos="1030605" algn="l"/>
                <a:tab pos="2656840" algn="l"/>
                <a:tab pos="3042285" algn="l"/>
              </a:tabLst>
            </a:pP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мир	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с	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римлянами.	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В	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средние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08114" y="3065221"/>
            <a:ext cx="74676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5"/>
              </a:spcBef>
            </a:pPr>
            <a:r>
              <a:rPr sz="20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знати,</a:t>
            </a:r>
            <a:endParaRPr sz="2000">
              <a:latin typeface="Microsoft Sans Serif"/>
              <a:cs typeface="Microsoft Sans Serif"/>
            </a:endParaRPr>
          </a:p>
          <a:p>
            <a:pPr marR="6985" algn="r">
              <a:lnSpc>
                <a:spcPct val="100000"/>
              </a:lnSpc>
            </a:pPr>
            <a:r>
              <a:rPr sz="20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века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09980" y="3675379"/>
            <a:ext cx="70421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мусульманская</a:t>
            </a:r>
            <a:r>
              <a:rPr sz="20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шиитская</a:t>
            </a:r>
            <a:r>
              <a:rPr sz="20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секта</a:t>
            </a:r>
            <a:r>
              <a:rPr sz="20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исмаилитов,</a:t>
            </a:r>
            <a:r>
              <a:rPr sz="2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известная</a:t>
            </a:r>
            <a:r>
              <a:rPr sz="20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под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09980" y="3980179"/>
            <a:ext cx="331279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17370" algn="l"/>
              </a:tabLst>
            </a:pP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названием	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«ассасины»,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535551" y="3980179"/>
            <a:ext cx="32169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12289" algn="l"/>
              </a:tabLst>
            </a:pPr>
            <a:r>
              <a:rPr sz="20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физически	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уничтожала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09980" y="4284979"/>
            <a:ext cx="7044690" cy="1855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представителей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власти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Сирии. По </a:t>
            </a:r>
            <a:r>
              <a:rPr sz="20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некоторым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данным,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перед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совершением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убийства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члены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секты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обрабатывались </a:t>
            </a:r>
            <a:r>
              <a:rPr sz="20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наркотическими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веществами,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20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том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числе </a:t>
            </a:r>
            <a:r>
              <a:rPr sz="2000" spc="-5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гашишем.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Отсюда происходит 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название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секты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-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Hashishin,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которое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постепенно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трансформировалось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«ассасин»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 (assassin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-</a:t>
            </a:r>
            <a:r>
              <a:rPr sz="2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наемный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убийца,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террорист).</a:t>
            </a:r>
            <a:endParaRPr sz="2000">
              <a:latin typeface="Microsoft Sans Serif"/>
              <a:cs typeface="Microsoft Sans Serif"/>
            </a:endParaRPr>
          </a:p>
        </p:txBody>
      </p:sp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53400" y="2057400"/>
            <a:ext cx="3200398" cy="305714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4568" y="786383"/>
            <a:ext cx="5678805" cy="5509260"/>
          </a:xfrm>
          <a:custGeom>
            <a:avLst/>
            <a:gdLst/>
            <a:ahLst/>
            <a:cxnLst/>
            <a:rect l="l" t="t" r="r" b="b"/>
            <a:pathLst>
              <a:path w="5678805" h="5509260">
                <a:moveTo>
                  <a:pt x="5678424" y="0"/>
                </a:moveTo>
                <a:lnTo>
                  <a:pt x="0" y="0"/>
                </a:lnTo>
                <a:lnTo>
                  <a:pt x="0" y="5509260"/>
                </a:lnTo>
                <a:lnTo>
                  <a:pt x="5678424" y="5509260"/>
                </a:lnTo>
                <a:lnTo>
                  <a:pt x="5678424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13003" y="814831"/>
            <a:ext cx="5521960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размахе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террористической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деятельности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в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историческом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прошлом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нашей страны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свидетельствуют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следующие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факты.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период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 1878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1918 </a:t>
            </a:r>
            <a:r>
              <a:rPr sz="16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год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России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террористами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были</a:t>
            </a:r>
            <a:r>
              <a:rPr sz="16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убиты</a:t>
            </a:r>
            <a:r>
              <a:rPr sz="1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(смертельно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ранены): </a:t>
            </a:r>
            <a:r>
              <a:rPr sz="1600" spc="-409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Император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Александр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II,</a:t>
            </a:r>
            <a:r>
              <a:rPr sz="1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премьер-министр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Российской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Империи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П.А.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Столыпин,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посол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Германии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России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В.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Мирбах,</a:t>
            </a:r>
            <a:r>
              <a:rPr sz="16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министр</a:t>
            </a:r>
            <a:r>
              <a:rPr sz="16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внутренних</a:t>
            </a:r>
            <a:r>
              <a:rPr sz="16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дел</a:t>
            </a:r>
            <a:r>
              <a:rPr sz="16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Д.С.</a:t>
            </a:r>
            <a:r>
              <a:rPr sz="16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Сипягин,</a:t>
            </a:r>
            <a:r>
              <a:rPr sz="16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министр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74342" y="2521661"/>
            <a:ext cx="2775585" cy="5137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7160">
              <a:lnSpc>
                <a:spcPct val="100000"/>
              </a:lnSpc>
              <a:spcBef>
                <a:spcPts val="95"/>
              </a:spcBef>
              <a:tabLst>
                <a:tab pos="687705" algn="l"/>
                <a:tab pos="1085215" algn="l"/>
                <a:tab pos="1945005" algn="l"/>
              </a:tabLst>
            </a:pP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дел	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В.	Плеве,	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военный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1100455" algn="l"/>
              </a:tabLst>
            </a:pP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министр	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народного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3003" y="2521661"/>
            <a:ext cx="1106805" cy="7575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тр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нни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х 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Сахаров,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Боголепов,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24633" y="3010026"/>
            <a:ext cx="203453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Санкт-Петербургский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02684" y="2766186"/>
            <a:ext cx="153860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3081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просвещения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г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ра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</a:t>
            </a:r>
            <a:r>
              <a:rPr sz="1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6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ча</a:t>
            </a:r>
            <a:r>
              <a:rPr sz="1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ь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6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ик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10560" y="3253867"/>
            <a:ext cx="190118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генерал-губернатор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45938" y="3253867"/>
            <a:ext cx="5346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6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я</a:t>
            </a:r>
            <a:r>
              <a:rPr sz="16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зь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929885" y="2521661"/>
            <a:ext cx="1403350" cy="10013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05840" algn="l"/>
              </a:tabLst>
            </a:pPr>
            <a:r>
              <a:rPr sz="16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м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ини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стр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.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В.</a:t>
            </a:r>
            <a:endParaRPr sz="1600">
              <a:latin typeface="Microsoft Sans Serif"/>
              <a:cs typeface="Microsoft Sans Serif"/>
            </a:endParaRPr>
          </a:p>
          <a:p>
            <a:pPr marR="6350" algn="r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Н.П.</a:t>
            </a:r>
            <a:endParaRPr sz="1600">
              <a:latin typeface="Microsoft Sans Serif"/>
              <a:cs typeface="Microsoft Sans Serif"/>
            </a:endParaRPr>
          </a:p>
          <a:p>
            <a:pPr marR="5080" algn="r">
              <a:lnSpc>
                <a:spcPct val="100000"/>
              </a:lnSpc>
            </a:pPr>
            <a:r>
              <a:rPr sz="16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Ф.Ф.</a:t>
            </a:r>
            <a:endParaRPr sz="1600">
              <a:latin typeface="Microsoft Sans Serif"/>
              <a:cs typeface="Microsoft Sans Serif"/>
            </a:endParaRPr>
          </a:p>
          <a:p>
            <a:pPr marR="5080" algn="r">
              <a:lnSpc>
                <a:spcPct val="100000"/>
              </a:lnSpc>
            </a:pPr>
            <a:r>
              <a:rPr sz="16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Д.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13003" y="3253867"/>
            <a:ext cx="221361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Трепов,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харьковский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Кропоткин,</a:t>
            </a:r>
            <a:r>
              <a:rPr sz="16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уфимский </a:t>
            </a:r>
            <a:r>
              <a:rPr sz="1600" spc="-409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генерал-губернатор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084067" y="3497707"/>
            <a:ext cx="122110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38430">
              <a:lnSpc>
                <a:spcPct val="100000"/>
              </a:lnSpc>
              <a:spcBef>
                <a:spcPts val="95"/>
              </a:spcBef>
            </a:pP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г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6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ор 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Финляндии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501641" y="3497707"/>
            <a:ext cx="47815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Н.М.</a:t>
            </a:r>
            <a:endParaRPr sz="1600">
              <a:latin typeface="Microsoft Sans Serif"/>
              <a:cs typeface="Microsoft Sans Serif"/>
            </a:endParaRPr>
          </a:p>
          <a:p>
            <a:pPr marL="58419">
              <a:lnSpc>
                <a:spcPct val="100000"/>
              </a:lnSpc>
            </a:pPr>
            <a:r>
              <a:rPr sz="1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.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.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153914" y="3497707"/>
            <a:ext cx="117919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8915" marR="5080" indent="-19685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6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г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ано</a:t>
            </a:r>
            <a:r>
              <a:rPr sz="1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ч, 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обр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6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,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13003" y="3985640"/>
            <a:ext cx="5522595" cy="2219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московский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генерал-губернатор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великий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князь</a:t>
            </a:r>
            <a:r>
              <a:rPr sz="16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Сергей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Александрович,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московский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генерал-губернатор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П.П.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Шувалов,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тверской губернатор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П.А.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Слепцов,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самарский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губернатор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И.Л.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Блок,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губернатор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Симбирска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К.С. </a:t>
            </a:r>
            <a:r>
              <a:rPr sz="1600" spc="-409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Старынкевич,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омский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губернатор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Н.М.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Литвинов,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пензенский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губернатор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С.В.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Александровский,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генерал- </a:t>
            </a:r>
            <a:r>
              <a:rPr sz="1600" spc="-409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губернатор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Кутаисской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губернии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М.</a:t>
            </a:r>
            <a:r>
              <a:rPr sz="1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Алиханов,</a:t>
            </a:r>
            <a:r>
              <a:rPr sz="1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десятки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других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высокопоставленных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должностных </a:t>
            </a:r>
            <a:r>
              <a:rPr sz="1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лиц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 простых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граждан.</a:t>
            </a:r>
            <a:endParaRPr sz="1600">
              <a:latin typeface="Microsoft Sans Serif"/>
              <a:cs typeface="Microsoft Sans Serif"/>
            </a:endParaRPr>
          </a:p>
        </p:txBody>
      </p:sp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67600" y="1752600"/>
            <a:ext cx="3572255" cy="37338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6844" y="751331"/>
            <a:ext cx="4867910" cy="5355590"/>
          </a:xfrm>
          <a:custGeom>
            <a:avLst/>
            <a:gdLst/>
            <a:ahLst/>
            <a:cxnLst/>
            <a:rect l="l" t="t" r="r" b="b"/>
            <a:pathLst>
              <a:path w="4867910" h="5355590">
                <a:moveTo>
                  <a:pt x="4867656" y="0"/>
                </a:moveTo>
                <a:lnTo>
                  <a:pt x="0" y="0"/>
                </a:lnTo>
                <a:lnTo>
                  <a:pt x="0" y="5355336"/>
                </a:lnTo>
                <a:lnTo>
                  <a:pt x="4867656" y="5355336"/>
                </a:lnTo>
                <a:lnTo>
                  <a:pt x="4867656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35583" y="778509"/>
            <a:ext cx="4712970" cy="3043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Сложность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борьбы 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с 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терроризмом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состоит 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еще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 в</a:t>
            </a:r>
            <a:r>
              <a:rPr sz="1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том,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что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это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не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однородное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явление. </a:t>
            </a:r>
            <a:r>
              <a:rPr sz="1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Терроризм многолик, 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1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его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основе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лежат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различные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побуждения 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и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цели, 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для </a:t>
            </a:r>
            <a:r>
              <a:rPr sz="1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достижения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которых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используются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различные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средства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и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способы.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Сегодня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выделяют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крайней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мере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четыре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вида 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терроризма.</a:t>
            </a:r>
            <a:endParaRPr sz="180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1.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Политический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терроризм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преследует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цель захватить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власть 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стране, вынудить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ее</a:t>
            </a:r>
            <a:r>
              <a:rPr sz="1800" spc="3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руководителей</a:t>
            </a:r>
            <a:r>
              <a:rPr sz="1800" spc="3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принять</a:t>
            </a:r>
            <a:r>
              <a:rPr sz="1800" spc="3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те</a:t>
            </a:r>
            <a:r>
              <a:rPr sz="1800" spc="3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или</a:t>
            </a:r>
            <a:r>
              <a:rPr sz="1800" spc="3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иные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5583" y="3796665"/>
            <a:ext cx="47091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256030" algn="l"/>
                <a:tab pos="1685925" algn="l"/>
                <a:tab pos="3140075" algn="l"/>
              </a:tabLst>
            </a:pP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ш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ени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я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ершит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ь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18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д</a:t>
            </a:r>
            <a:r>
              <a:rPr sz="18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енные 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действия,</a:t>
            </a:r>
            <a:endParaRPr sz="1800" dirty="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70277" y="4070984"/>
            <a:ext cx="3477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29640" algn="l"/>
                <a:tab pos="1381125" algn="l"/>
                <a:tab pos="2257425" algn="l"/>
                <a:tab pos="2675255" algn="l"/>
              </a:tabLst>
            </a:pP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вп</a:t>
            </a:r>
            <a:r>
              <a:rPr sz="1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18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ть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д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о	</a:t>
            </a:r>
            <a:r>
              <a:rPr sz="18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8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8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а	</a:t>
            </a:r>
            <a:r>
              <a:rPr sz="18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т	</a:t>
            </a:r>
            <a:r>
              <a:rPr sz="18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аст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.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5583" y="4345000"/>
            <a:ext cx="2909570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Разновидностью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1938655" algn="l"/>
              </a:tabLst>
            </a:pP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роризм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	я</a:t>
            </a:r>
            <a:r>
              <a:rPr sz="18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я</a:t>
            </a:r>
            <a:r>
              <a:rPr sz="18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ся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89375" y="4345000"/>
            <a:ext cx="1559560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политического</a:t>
            </a:r>
            <a:endParaRPr sz="1800">
              <a:latin typeface="Microsoft Sans Serif"/>
              <a:cs typeface="Microsoft Sans Serif"/>
            </a:endParaRPr>
          </a:p>
          <a:p>
            <a:pPr marR="6985" algn="r">
              <a:lnSpc>
                <a:spcPct val="100000"/>
              </a:lnSpc>
              <a:spcBef>
                <a:spcPts val="5"/>
              </a:spcBef>
            </a:pP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терроризм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5583" y="4894326"/>
            <a:ext cx="471170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идеологический,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целью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которого</a:t>
            </a:r>
            <a:r>
              <a:rPr sz="1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является </a:t>
            </a:r>
            <a:r>
              <a:rPr sz="1800" spc="-4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установление 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стране 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того </a:t>
            </a:r>
            <a:r>
              <a:rPr sz="1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или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иного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типа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политической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власти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(фашизм, 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анархизм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 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т.п.).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81800" y="1676400"/>
            <a:ext cx="4381500" cy="389686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9119" y="573023"/>
            <a:ext cx="6478905" cy="5509260"/>
          </a:xfrm>
          <a:custGeom>
            <a:avLst/>
            <a:gdLst/>
            <a:ahLst/>
            <a:cxnLst/>
            <a:rect l="l" t="t" r="r" b="b"/>
            <a:pathLst>
              <a:path w="6478905" h="5509260">
                <a:moveTo>
                  <a:pt x="6478524" y="0"/>
                </a:moveTo>
                <a:lnTo>
                  <a:pt x="0" y="0"/>
                </a:lnTo>
                <a:lnTo>
                  <a:pt x="0" y="5509260"/>
                </a:lnTo>
                <a:lnTo>
                  <a:pt x="6478524" y="5509260"/>
                </a:lnTo>
                <a:lnTo>
                  <a:pt x="6478524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58469" y="602106"/>
            <a:ext cx="6319520" cy="3683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350" algn="just">
              <a:lnSpc>
                <a:spcPct val="100000"/>
              </a:lnSpc>
              <a:spcBef>
                <a:spcPts val="95"/>
              </a:spcBef>
              <a:buAutoNum type="arabicPeriod" startAt="2"/>
              <a:tabLst>
                <a:tab pos="270510" algn="l"/>
              </a:tabLst>
            </a:pP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Националистический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терроризм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преследует цель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отделить </a:t>
            </a:r>
            <a:r>
              <a:rPr sz="16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от </a:t>
            </a:r>
            <a:r>
              <a:rPr sz="16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государства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этнически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целую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часть,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создать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собственное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государственное</a:t>
            </a:r>
            <a:r>
              <a:rPr sz="16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образование</a:t>
            </a:r>
            <a:r>
              <a:rPr sz="1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6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возглавить</a:t>
            </a:r>
            <a:r>
              <a:rPr sz="16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его.</a:t>
            </a:r>
            <a:endParaRPr sz="160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00000"/>
              </a:lnSpc>
              <a:buAutoNum type="arabicPeriod" startAt="2"/>
              <a:tabLst>
                <a:tab pos="243204" algn="l"/>
              </a:tabLst>
            </a:pP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Основу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религиозного терроризма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составляют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следующие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цели: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во-первых,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подорвать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светскую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власть</a:t>
            </a:r>
            <a:r>
              <a:rPr sz="1600" spc="40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600" spc="4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утвердить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религиозную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и,</a:t>
            </a:r>
            <a:r>
              <a:rPr sz="16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во-вторых,</a:t>
            </a:r>
            <a:r>
              <a:rPr sz="16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достичь</a:t>
            </a:r>
            <a:r>
              <a:rPr sz="16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абсолютного</a:t>
            </a:r>
            <a:endParaRPr sz="1600">
              <a:latin typeface="Microsoft Sans Serif"/>
              <a:cs typeface="Microsoft Sans Serif"/>
            </a:endParaRPr>
          </a:p>
          <a:p>
            <a:pPr marL="12700" marR="5715" algn="just">
              <a:lnSpc>
                <a:spcPct val="100000"/>
              </a:lnSpc>
            </a:pP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господства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собственной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религии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над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другими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конфессиями,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вплоть</a:t>
            </a:r>
            <a:r>
              <a:rPr sz="16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</a:t>
            </a:r>
            <a:r>
              <a:rPr sz="16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создания</a:t>
            </a:r>
            <a:r>
              <a:rPr sz="16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моноконфессионального</a:t>
            </a:r>
            <a:r>
              <a:rPr sz="1600" spc="1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мира.</a:t>
            </a:r>
            <a:endParaRPr sz="160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00000"/>
              </a:lnSpc>
              <a:buAutoNum type="arabicPeriod" startAt="4"/>
              <a:tabLst>
                <a:tab pos="264160" algn="l"/>
              </a:tabLst>
            </a:pP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Криминальный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терроризм </a:t>
            </a:r>
            <a:r>
              <a:rPr sz="1600" spc="415" dirty="0">
                <a:solidFill>
                  <a:srgbClr val="FFFFFF"/>
                </a:solidFill>
                <a:latin typeface="Microsoft Sans Serif"/>
                <a:cs typeface="Microsoft Sans Serif"/>
              </a:rPr>
              <a:t>–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его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цель </a:t>
            </a:r>
            <a:r>
              <a:rPr sz="1600" spc="415" dirty="0">
                <a:solidFill>
                  <a:srgbClr val="FFFFFF"/>
                </a:solidFill>
                <a:latin typeface="Microsoft Sans Serif"/>
                <a:cs typeface="Microsoft Sans Serif"/>
              </a:rPr>
              <a:t>–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принуждение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власти </a:t>
            </a:r>
            <a:r>
              <a:rPr sz="16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к </a:t>
            </a:r>
            <a:r>
              <a:rPr sz="16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принятию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законов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других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решений,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облегчающих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жизнедеятельность криминального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сообщества.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Разновидностью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этого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террористического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направления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является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экономический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терроризм,</a:t>
            </a:r>
            <a:r>
              <a:rPr sz="16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цель</a:t>
            </a:r>
            <a:r>
              <a:rPr sz="16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которого</a:t>
            </a:r>
            <a:r>
              <a:rPr sz="16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-</a:t>
            </a:r>
            <a:r>
              <a:rPr sz="16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достижение</a:t>
            </a:r>
            <a:endParaRPr sz="160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господства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экономической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сфере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путем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использования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террористических</a:t>
            </a:r>
            <a:r>
              <a:rPr sz="160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средств</a:t>
            </a:r>
            <a:r>
              <a:rPr sz="16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6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способов</a:t>
            </a:r>
            <a:r>
              <a:rPr sz="16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борьбы</a:t>
            </a:r>
            <a:r>
              <a:rPr sz="16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6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конкурентами.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8469" y="4260596"/>
            <a:ext cx="632079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95"/>
              </a:spcBef>
              <a:tabLst>
                <a:tab pos="890905" algn="l"/>
                <a:tab pos="2065020" algn="l"/>
                <a:tab pos="3829685" algn="l"/>
                <a:tab pos="4678680" algn="l"/>
                <a:tab pos="5011420" algn="l"/>
              </a:tabLst>
            </a:pP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Ино</a:t>
            </a:r>
            <a:r>
              <a:rPr sz="16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г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да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ы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</a:t>
            </a:r>
            <a:r>
              <a:rPr sz="16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6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я</a:t>
            </a:r>
            <a:r>
              <a:rPr sz="16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ю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6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6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террори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6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м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(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й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стран</a:t>
            </a:r>
            <a:r>
              <a:rPr sz="1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endParaRPr sz="1600">
              <a:latin typeface="Microsoft Sans Serif"/>
              <a:cs typeface="Microsoft Sans Serif"/>
            </a:endParaRPr>
          </a:p>
          <a:p>
            <a:pPr marR="6985" algn="r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достижения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8469" y="4504435"/>
            <a:ext cx="500824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1320165" algn="l"/>
                <a:tab pos="1728470" algn="l"/>
                <a:tab pos="2136775" algn="l"/>
                <a:tab pos="2964815" algn="l"/>
                <a:tab pos="4001135" algn="l"/>
              </a:tabLst>
            </a:pP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Ин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6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а)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,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	о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6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6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оре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я</a:t>
            </a:r>
            <a:r>
              <a:rPr sz="16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6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я</a:t>
            </a:r>
            <a:r>
              <a:rPr sz="16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ся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16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ом 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политических,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57069" y="4748276"/>
            <a:ext cx="15849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идеологических,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33950" y="4748276"/>
            <a:ext cx="20434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националистических,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8469" y="4992115"/>
            <a:ext cx="6320155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религиозных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криминальных целей,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а </a:t>
            </a:r>
            <a:r>
              <a:rPr sz="16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также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индивидуальный и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патологический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терроризм.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Случаи</a:t>
            </a:r>
            <a:r>
              <a:rPr sz="1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же</a:t>
            </a:r>
            <a:r>
              <a:rPr sz="16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совершения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терактов </a:t>
            </a:r>
            <a:r>
              <a:rPr sz="1600" spc="-409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одиночками </a:t>
            </a:r>
            <a:r>
              <a:rPr sz="16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или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психически неполноценными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людьми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достаточно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редки.</a:t>
            </a:r>
            <a:endParaRPr sz="1600">
              <a:latin typeface="Microsoft Sans Serif"/>
              <a:cs typeface="Microsoft Sans Serif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29600" y="1905000"/>
            <a:ext cx="2895598" cy="289102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2836" y="746759"/>
            <a:ext cx="5139055" cy="5078095"/>
          </a:xfrm>
          <a:custGeom>
            <a:avLst/>
            <a:gdLst/>
            <a:ahLst/>
            <a:cxnLst/>
            <a:rect l="l" t="t" r="r" b="b"/>
            <a:pathLst>
              <a:path w="5139055" h="5078095">
                <a:moveTo>
                  <a:pt x="5138928" y="0"/>
                </a:moveTo>
                <a:lnTo>
                  <a:pt x="0" y="0"/>
                </a:lnTo>
                <a:lnTo>
                  <a:pt x="0" y="5077968"/>
                </a:lnTo>
                <a:lnTo>
                  <a:pt x="5138928" y="5077968"/>
                </a:lnTo>
                <a:lnTo>
                  <a:pt x="5138928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65325" y="772795"/>
            <a:ext cx="33909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70" dirty="0"/>
              <a:t>Кто</a:t>
            </a:r>
            <a:r>
              <a:rPr spc="5" dirty="0"/>
              <a:t> </a:t>
            </a:r>
            <a:r>
              <a:rPr spc="-20" dirty="0"/>
              <a:t>считается </a:t>
            </a:r>
            <a:r>
              <a:rPr spc="-15" dirty="0"/>
              <a:t>террористом?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71271" y="1080642"/>
            <a:ext cx="498094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Терроризм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415" dirty="0">
                <a:solidFill>
                  <a:srgbClr val="FFFFFF"/>
                </a:solidFill>
                <a:latin typeface="Microsoft Sans Serif"/>
                <a:cs typeface="Microsoft Sans Serif"/>
              </a:rPr>
              <a:t>–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сложное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социальное</a:t>
            </a:r>
            <a:r>
              <a:rPr sz="1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явление.</a:t>
            </a:r>
            <a:r>
              <a:rPr sz="1600" spc="4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Для </a:t>
            </a:r>
            <a:r>
              <a:rPr sz="16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того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чтобы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сохранить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себя,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он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вовлекает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террористическую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деятельность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самых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различных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людей,</a:t>
            </a:r>
            <a:r>
              <a:rPr sz="1600" spc="2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выполняющих</a:t>
            </a:r>
            <a:r>
              <a:rPr sz="1600" spc="254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разнообразные</a:t>
            </a:r>
            <a:r>
              <a:rPr sz="1600" spc="2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функции.</a:t>
            </a:r>
            <a:r>
              <a:rPr sz="1600" spc="2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07539" y="2055698"/>
            <a:ext cx="267779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005">
              <a:lnSpc>
                <a:spcPct val="100000"/>
              </a:lnSpc>
              <a:spcBef>
                <a:spcPts val="95"/>
              </a:spcBef>
              <a:tabLst>
                <a:tab pos="1198245" algn="l"/>
                <a:tab pos="1758950" algn="l"/>
              </a:tabLst>
            </a:pP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16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6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ю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6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г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ти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ые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главари,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13964" y="2300097"/>
            <a:ext cx="15119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пропагандисты,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37079" y="2543936"/>
            <a:ext cx="27108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412875" algn="l"/>
              </a:tabLst>
            </a:pP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инструкторы,	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разработчики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01870" y="2055698"/>
            <a:ext cx="85026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2860" algn="just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х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зяе</a:t>
            </a:r>
            <a:r>
              <a:rPr sz="16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а,  бое</a:t>
            </a:r>
            <a:r>
              <a:rPr sz="1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6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ик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, 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средств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71271" y="2055698"/>
            <a:ext cx="1232535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терроризм</a:t>
            </a:r>
            <a:endParaRPr sz="160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идеологи,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ербовщ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6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и,  совершения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02584" y="2787776"/>
            <a:ext cx="22466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террористы-смертники,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050795" y="2787776"/>
            <a:ext cx="103568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21920" algn="just">
              <a:lnSpc>
                <a:spcPct val="100000"/>
              </a:lnSpc>
              <a:spcBef>
                <a:spcPts val="95"/>
              </a:spcBef>
            </a:pP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6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ера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кт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в,  спонсоры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втянуты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42564" y="3031617"/>
            <a:ext cx="240792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0960" marR="5080" indent="-48895">
              <a:lnSpc>
                <a:spcPct val="100000"/>
              </a:lnSpc>
              <a:spcBef>
                <a:spcPts val="95"/>
              </a:spcBef>
              <a:tabLst>
                <a:tab pos="330835" algn="l"/>
                <a:tab pos="841375" algn="l"/>
                <a:tab pos="1431290" algn="l"/>
                <a:tab pos="1739264" algn="l"/>
              </a:tabLst>
            </a:pP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	</a:t>
            </a:r>
            <a:r>
              <a:rPr sz="1600" spc="-175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.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д.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Они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6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зн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й  в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79596" y="3275457"/>
            <a:ext cx="17729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террористическую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71271" y="3031617"/>
            <a:ext cx="137033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772795" algn="l"/>
              </a:tabLst>
            </a:pP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покровители,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степенью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ея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6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6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ь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ст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ь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.  Все	</a:t>
            </a:r>
            <a:r>
              <a:rPr sz="1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ли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075179" y="3763517"/>
            <a:ext cx="2343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из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71271" y="4007358"/>
            <a:ext cx="17411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террористической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692400" y="3763517"/>
            <a:ext cx="154114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0504" marR="5080" indent="-21844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перечисленных </a:t>
            </a:r>
            <a:r>
              <a:rPr sz="1600" spc="-409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ея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6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6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ь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573270" y="3763517"/>
            <a:ext cx="107823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0815" marR="5080" indent="-158750">
              <a:lnSpc>
                <a:spcPct val="100000"/>
              </a:lnSpc>
              <a:spcBef>
                <a:spcPts val="95"/>
              </a:spcBef>
            </a:pP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час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6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ов 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я</a:t>
            </a:r>
            <a:r>
              <a:rPr sz="16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6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1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я</a:t>
            </a:r>
            <a:r>
              <a:rPr sz="16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ю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ся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71271" y="4251197"/>
            <a:ext cx="46488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террористами?</a:t>
            </a:r>
            <a:r>
              <a:rPr sz="16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Ответ</a:t>
            </a:r>
            <a:r>
              <a:rPr sz="16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</a:t>
            </a:r>
            <a:r>
              <a:rPr sz="16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этот</a:t>
            </a:r>
            <a:r>
              <a:rPr sz="16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вопрос</a:t>
            </a:r>
            <a:r>
              <a:rPr sz="16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дает</a:t>
            </a:r>
            <a:r>
              <a:rPr sz="16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закон.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71271" y="4495038"/>
            <a:ext cx="3992879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187450" algn="l"/>
              </a:tabLst>
            </a:pP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Все	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вышеперечисленные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tabLst>
                <a:tab pos="2222500" algn="l"/>
              </a:tabLst>
            </a:pP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террористической	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деятельности,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tabLst>
                <a:tab pos="1685925" algn="l"/>
                <a:tab pos="2040889" algn="l"/>
                <a:tab pos="2736215" algn="l"/>
                <a:tab pos="3324225" algn="l"/>
              </a:tabLst>
            </a:pP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пре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6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6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6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м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1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6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6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6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д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но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681473" y="4495038"/>
            <a:ext cx="97155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4135" marR="5080" indent="-52069" algn="r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ча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тн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6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  я</a:t>
            </a:r>
            <a:r>
              <a:rPr sz="16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16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я</a:t>
            </a:r>
            <a:r>
              <a:rPr sz="16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ю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ся 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понесут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71271" y="5226811"/>
            <a:ext cx="498030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наказание</a:t>
            </a:r>
            <a:r>
              <a:rPr sz="1600" spc="10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</a:t>
            </a:r>
            <a:r>
              <a:rPr sz="16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свои</a:t>
            </a:r>
            <a:r>
              <a:rPr sz="1600" spc="10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противоправные</a:t>
            </a:r>
            <a:r>
              <a:rPr sz="160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действия</a:t>
            </a:r>
            <a:r>
              <a:rPr sz="1600" spc="10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перед </a:t>
            </a:r>
            <a:r>
              <a:rPr sz="1600" spc="-409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законом.</a:t>
            </a:r>
            <a:endParaRPr sz="1600">
              <a:latin typeface="Microsoft Sans Serif"/>
              <a:cs typeface="Microsoft Sans Serif"/>
            </a:endParaRPr>
          </a:p>
        </p:txBody>
      </p:sp>
      <p:pic>
        <p:nvPicPr>
          <p:cNvPr id="23" name="object 2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72200" y="1828800"/>
            <a:ext cx="5105400" cy="336804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8659" y="632459"/>
            <a:ext cx="5305425" cy="5539740"/>
          </a:xfrm>
          <a:custGeom>
            <a:avLst/>
            <a:gdLst/>
            <a:ahLst/>
            <a:cxnLst/>
            <a:rect l="l" t="t" r="r" b="b"/>
            <a:pathLst>
              <a:path w="5305425" h="5539740">
                <a:moveTo>
                  <a:pt x="5305044" y="0"/>
                </a:moveTo>
                <a:lnTo>
                  <a:pt x="0" y="0"/>
                </a:lnTo>
                <a:lnTo>
                  <a:pt x="0" y="5539740"/>
                </a:lnTo>
                <a:lnTo>
                  <a:pt x="5305044" y="5539740"/>
                </a:lnTo>
                <a:lnTo>
                  <a:pt x="5305044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75892" y="660653"/>
            <a:ext cx="33693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75" dirty="0">
                <a:latin typeface="Verdana"/>
                <a:cs typeface="Verdana"/>
              </a:rPr>
              <a:t>ЗНАКОМИМС</a:t>
            </a:r>
            <a:r>
              <a:rPr sz="1800" b="1" spc="-165" dirty="0">
                <a:latin typeface="Verdana"/>
                <a:cs typeface="Verdana"/>
              </a:rPr>
              <a:t>Я</a:t>
            </a:r>
            <a:r>
              <a:rPr sz="1800" b="1" spc="-105" dirty="0">
                <a:latin typeface="Verdana"/>
                <a:cs typeface="Verdana"/>
              </a:rPr>
              <a:t> </a:t>
            </a:r>
            <a:r>
              <a:rPr sz="1800" b="1" spc="100" dirty="0">
                <a:latin typeface="Verdana"/>
                <a:cs typeface="Verdana"/>
              </a:rPr>
              <a:t>С</a:t>
            </a:r>
            <a:r>
              <a:rPr sz="1800" b="1" spc="-114" dirty="0">
                <a:latin typeface="Verdana"/>
                <a:cs typeface="Verdana"/>
              </a:rPr>
              <a:t> </a:t>
            </a:r>
            <a:r>
              <a:rPr sz="1800" b="1" spc="-185" dirty="0">
                <a:latin typeface="Verdana"/>
                <a:cs typeface="Verdana"/>
              </a:rPr>
              <a:t>ЗАКОНАМИ: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095" y="934973"/>
            <a:ext cx="5113655" cy="51466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184275">
              <a:lnSpc>
                <a:spcPct val="100000"/>
              </a:lnSpc>
              <a:spcBef>
                <a:spcPts val="95"/>
              </a:spcBef>
            </a:pP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Федеральный</a:t>
            </a:r>
            <a:r>
              <a:rPr sz="16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закон</a:t>
            </a:r>
            <a:r>
              <a:rPr sz="16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«О</a:t>
            </a:r>
            <a:r>
              <a:rPr sz="16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противодействии </a:t>
            </a:r>
            <a:r>
              <a:rPr sz="1600" spc="-409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терроризму» </a:t>
            </a:r>
            <a:r>
              <a:rPr sz="16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6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террористической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деятельности</a:t>
            </a:r>
            <a:r>
              <a:rPr sz="16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относит:</a:t>
            </a:r>
            <a:endParaRPr sz="1600">
              <a:latin typeface="Microsoft Sans Serif"/>
              <a:cs typeface="Microsoft Sans Serif"/>
            </a:endParaRPr>
          </a:p>
          <a:p>
            <a:pPr marL="137160" indent="-125095">
              <a:lnSpc>
                <a:spcPct val="100000"/>
              </a:lnSpc>
              <a:buChar char="-"/>
              <a:tabLst>
                <a:tab pos="137795" algn="l"/>
              </a:tabLst>
            </a:pP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организацию,</a:t>
            </a:r>
            <a:r>
              <a:rPr sz="16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планирование,</a:t>
            </a:r>
            <a:r>
              <a:rPr sz="16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подготовку</a:t>
            </a:r>
            <a:r>
              <a:rPr sz="16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финансирование</a:t>
            </a:r>
            <a:r>
              <a:rPr sz="16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террористического</a:t>
            </a:r>
            <a:r>
              <a:rPr sz="16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акта;</a:t>
            </a:r>
            <a:endParaRPr sz="1600">
              <a:latin typeface="Microsoft Sans Serif"/>
              <a:cs typeface="Microsoft Sans Serif"/>
            </a:endParaRPr>
          </a:p>
          <a:p>
            <a:pPr marL="137160" indent="-125095">
              <a:lnSpc>
                <a:spcPct val="100000"/>
              </a:lnSpc>
              <a:buChar char="-"/>
              <a:tabLst>
                <a:tab pos="137795" algn="l"/>
              </a:tabLst>
            </a:pP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подстрекательство</a:t>
            </a:r>
            <a:r>
              <a:rPr sz="1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террористическому</a:t>
            </a:r>
            <a:r>
              <a:rPr sz="16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акту;</a:t>
            </a:r>
            <a:endParaRPr sz="1600">
              <a:latin typeface="Microsoft Sans Serif"/>
              <a:cs typeface="Microsoft Sans Serif"/>
            </a:endParaRPr>
          </a:p>
          <a:p>
            <a:pPr marL="137160" indent="-125095">
              <a:lnSpc>
                <a:spcPct val="100000"/>
              </a:lnSpc>
              <a:buChar char="-"/>
              <a:tabLst>
                <a:tab pos="137795" algn="l"/>
              </a:tabLst>
            </a:pP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организацию</a:t>
            </a:r>
            <a:r>
              <a:rPr sz="16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незаконного</a:t>
            </a:r>
            <a:r>
              <a:rPr sz="16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вооруженного</a:t>
            </a:r>
            <a:endParaRPr sz="160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</a:pP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формирования,</a:t>
            </a:r>
            <a:r>
              <a:rPr sz="16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преступного</a:t>
            </a:r>
            <a:r>
              <a:rPr sz="16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сообщества</a:t>
            </a:r>
            <a:r>
              <a:rPr sz="16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(преступной </a:t>
            </a:r>
            <a:r>
              <a:rPr sz="1600" spc="-409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организации),</a:t>
            </a:r>
            <a:r>
              <a:rPr sz="160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организованного</a:t>
            </a:r>
            <a:r>
              <a:rPr sz="16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для</a:t>
            </a:r>
            <a:r>
              <a:rPr sz="16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совершения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террористического</a:t>
            </a:r>
            <a:r>
              <a:rPr sz="16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акта,</a:t>
            </a:r>
            <a:r>
              <a:rPr sz="16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6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также</a:t>
            </a:r>
            <a:r>
              <a:rPr sz="16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участие</a:t>
            </a:r>
            <a:r>
              <a:rPr sz="16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6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такой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группе;</a:t>
            </a:r>
            <a:endParaRPr sz="1600">
              <a:latin typeface="Microsoft Sans Serif"/>
              <a:cs typeface="Microsoft Sans Serif"/>
            </a:endParaRPr>
          </a:p>
          <a:p>
            <a:pPr marL="12700" marR="389890">
              <a:lnSpc>
                <a:spcPct val="100000"/>
              </a:lnSpc>
              <a:buChar char="-"/>
              <a:tabLst>
                <a:tab pos="137795" algn="l"/>
              </a:tabLst>
            </a:pP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вербовку</a:t>
            </a:r>
            <a:r>
              <a:rPr sz="16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(вовлечение),</a:t>
            </a:r>
            <a:r>
              <a:rPr sz="16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вооружение,</a:t>
            </a:r>
            <a:r>
              <a:rPr sz="16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обучение</a:t>
            </a:r>
            <a:r>
              <a:rPr sz="16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 </a:t>
            </a:r>
            <a:r>
              <a:rPr sz="1600" spc="-409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использование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террористов;</a:t>
            </a:r>
            <a:endParaRPr sz="1600">
              <a:latin typeface="Microsoft Sans Serif"/>
              <a:cs typeface="Microsoft Sans Serif"/>
            </a:endParaRPr>
          </a:p>
          <a:p>
            <a:pPr marL="137160" indent="-125095">
              <a:lnSpc>
                <a:spcPct val="100000"/>
              </a:lnSpc>
              <a:buChar char="-"/>
              <a:tabLst>
                <a:tab pos="137795" algn="l"/>
              </a:tabLst>
            </a:pP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помощь</a:t>
            </a:r>
            <a:r>
              <a:rPr sz="16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6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планировании,</a:t>
            </a:r>
            <a:r>
              <a:rPr sz="16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подготовке</a:t>
            </a:r>
            <a:r>
              <a:rPr sz="16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или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совершении</a:t>
            </a:r>
            <a:r>
              <a:rPr sz="16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террористического</a:t>
            </a:r>
            <a:r>
              <a:rPr sz="16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акта;</a:t>
            </a:r>
            <a:endParaRPr sz="1600">
              <a:latin typeface="Microsoft Sans Serif"/>
              <a:cs typeface="Microsoft Sans Serif"/>
            </a:endParaRPr>
          </a:p>
          <a:p>
            <a:pPr marL="12700" marR="1113155">
              <a:lnSpc>
                <a:spcPct val="100000"/>
              </a:lnSpc>
              <a:buChar char="-"/>
              <a:tabLst>
                <a:tab pos="137795" algn="l"/>
              </a:tabLst>
            </a:pP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пропаганду</a:t>
            </a:r>
            <a:r>
              <a:rPr sz="16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идей</a:t>
            </a:r>
            <a:r>
              <a:rPr sz="16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терроризма,</a:t>
            </a:r>
            <a:r>
              <a:rPr sz="16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призывы</a:t>
            </a:r>
            <a:r>
              <a:rPr sz="16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к </a:t>
            </a:r>
            <a:r>
              <a:rPr sz="1600" spc="-409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террористическим</a:t>
            </a:r>
            <a:r>
              <a:rPr sz="160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актам,</a:t>
            </a:r>
            <a:r>
              <a:rPr sz="16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оправдание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террористической</a:t>
            </a:r>
            <a:r>
              <a:rPr sz="16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деятельности.</a:t>
            </a:r>
            <a:endParaRPr sz="1600">
              <a:latin typeface="Microsoft Sans Serif"/>
              <a:cs typeface="Microsoft Sans Serif"/>
            </a:endParaRPr>
          </a:p>
          <a:p>
            <a:pPr marL="12700" marR="269240">
              <a:lnSpc>
                <a:spcPct val="100000"/>
              </a:lnSpc>
            </a:pPr>
            <a:r>
              <a:rPr sz="16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Каждый,</a:t>
            </a:r>
            <a:r>
              <a:rPr sz="16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кто</a:t>
            </a:r>
            <a:r>
              <a:rPr sz="16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занимается</a:t>
            </a:r>
            <a:r>
              <a:rPr sz="16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любым</a:t>
            </a:r>
            <a:r>
              <a:rPr sz="16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из</a:t>
            </a:r>
            <a:r>
              <a:rPr sz="16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перечисленных </a:t>
            </a:r>
            <a:r>
              <a:rPr sz="1600" spc="-409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видов</a:t>
            </a:r>
            <a:r>
              <a:rPr sz="16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деятельности,</a:t>
            </a:r>
            <a:r>
              <a:rPr sz="16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считается</a:t>
            </a:r>
            <a:r>
              <a:rPr sz="16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террористом.</a:t>
            </a:r>
            <a:endParaRPr sz="1600">
              <a:latin typeface="Microsoft Sans Serif"/>
              <a:cs typeface="Microsoft Sans Serif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13703" y="632459"/>
            <a:ext cx="6178296" cy="553974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8515" y="1199515"/>
            <a:ext cx="30505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64615" algn="l"/>
              </a:tabLst>
            </a:pP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Суть	</a:t>
            </a:r>
            <a:r>
              <a:rPr sz="2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терроризма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25441" y="1199515"/>
            <a:ext cx="1949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630" dirty="0">
                <a:solidFill>
                  <a:srgbClr val="FFFFFF"/>
                </a:solidFill>
                <a:latin typeface="Microsoft Sans Serif"/>
                <a:cs typeface="Microsoft Sans Serif"/>
              </a:rPr>
              <a:t>–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8515" y="1564970"/>
            <a:ext cx="39020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58620" algn="l"/>
                <a:tab pos="2737485" algn="l"/>
                <a:tab pos="3037840" algn="l"/>
              </a:tabLst>
            </a:pP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2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2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24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дени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	стра</a:t>
            </a:r>
            <a:r>
              <a:rPr sz="24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х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а	и	</a:t>
            </a:r>
            <a:r>
              <a:rPr sz="2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2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жаса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8515" y="1931289"/>
            <a:ext cx="21939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26820" algn="l"/>
              </a:tabLst>
            </a:pP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	власть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8515" y="2297048"/>
            <a:ext cx="17665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совершения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83127" y="1931289"/>
            <a:ext cx="143827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7912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пу</a:t>
            </a:r>
            <a:r>
              <a:rPr sz="2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2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ем  </a:t>
            </a:r>
            <a:r>
              <a:rPr sz="2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жес</a:t>
            </a:r>
            <a:r>
              <a:rPr sz="2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24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24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2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24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г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18515" y="2662504"/>
            <a:ext cx="3903979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21435" algn="l"/>
                <a:tab pos="1628139" algn="l"/>
                <a:tab pos="2502535" algn="l"/>
              </a:tabLst>
            </a:pP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насилия	и	</a:t>
            </a:r>
            <a:r>
              <a:rPr sz="2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угроз	</a:t>
            </a: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насилием</a:t>
            </a:r>
            <a:endParaRPr sz="2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2993390" algn="l"/>
              </a:tabLst>
            </a:pP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с	</a:t>
            </a:r>
            <a:r>
              <a:rPr sz="2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целью</a:t>
            </a:r>
            <a:endParaRPr sz="2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2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запугивания,</a:t>
            </a:r>
            <a:r>
              <a:rPr sz="24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устрашения</a:t>
            </a:r>
            <a:r>
              <a:rPr sz="24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18515" y="3760470"/>
            <a:ext cx="184594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подавления </a:t>
            </a:r>
            <a:r>
              <a:rPr sz="2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противников </a:t>
            </a:r>
            <a:r>
              <a:rPr sz="2400" spc="-6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2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24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2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ре</a:t>
            </a:r>
            <a:r>
              <a:rPr sz="2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в,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74111" y="3760470"/>
            <a:ext cx="1948814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7620" algn="r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политических</a:t>
            </a:r>
            <a:endParaRPr sz="2400">
              <a:latin typeface="Microsoft Sans Serif"/>
              <a:cs typeface="Microsoft Sans Serif"/>
            </a:endParaRPr>
          </a:p>
          <a:p>
            <a:pPr marR="5080" algn="r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endParaRPr sz="2400">
              <a:latin typeface="Microsoft Sans Serif"/>
              <a:cs typeface="Microsoft Sans Serif"/>
            </a:endParaRPr>
          </a:p>
          <a:p>
            <a:pPr marR="6985" algn="r">
              <a:lnSpc>
                <a:spcPct val="100000"/>
              </a:lnSpc>
            </a:pPr>
            <a:r>
              <a:rPr sz="2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навязывания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18515" y="4858004"/>
            <a:ext cx="38392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им</a:t>
            </a: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своей</a:t>
            </a:r>
            <a:r>
              <a:rPr sz="2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линии</a:t>
            </a:r>
            <a:r>
              <a:rPr sz="2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поведения</a:t>
            </a:r>
            <a:endParaRPr sz="2400">
              <a:latin typeface="Microsoft Sans Serif"/>
              <a:cs typeface="Microsoft Sans Serif"/>
            </a:endParaRP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38800" y="1752600"/>
            <a:ext cx="5181599" cy="360273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1491" y="564591"/>
            <a:ext cx="454152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Главная</a:t>
            </a:r>
            <a:endParaRPr sz="2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особенность</a:t>
            </a:r>
            <a:r>
              <a:rPr sz="2800" spc="2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терроризма</a:t>
            </a:r>
            <a:r>
              <a:rPr sz="2800" spc="29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730" dirty="0">
                <a:solidFill>
                  <a:srgbClr val="FFFFFF"/>
                </a:solidFill>
                <a:latin typeface="Microsoft Sans Serif"/>
                <a:cs typeface="Microsoft Sans Serif"/>
              </a:rPr>
              <a:t>–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3654" y="1418590"/>
            <a:ext cx="2229485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8255" algn="r">
              <a:lnSpc>
                <a:spcPct val="100000"/>
              </a:lnSpc>
              <a:spcBef>
                <a:spcPts val="95"/>
              </a:spcBef>
            </a:pPr>
            <a:r>
              <a:rPr sz="2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общественно</a:t>
            </a:r>
            <a:endParaRPr sz="2800">
              <a:latin typeface="Microsoft Sans Serif"/>
              <a:cs typeface="Microsoft Sans Serif"/>
            </a:endParaRPr>
          </a:p>
          <a:p>
            <a:pPr marL="248285" marR="5080" indent="482600" algn="r">
              <a:lnSpc>
                <a:spcPct val="100000"/>
              </a:lnSpc>
              <a:tabLst>
                <a:tab pos="2027555" algn="l"/>
              </a:tabLst>
            </a:pPr>
            <a:r>
              <a:rPr sz="2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28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г</a:t>
            </a:r>
            <a:r>
              <a:rPr sz="28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28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ов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 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д</a:t>
            </a:r>
            <a:r>
              <a:rPr sz="28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яний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1491" y="1418590"/>
            <a:ext cx="2062480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28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ш</a:t>
            </a:r>
            <a:r>
              <a:rPr sz="28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ние  опасных,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наказуемых </a:t>
            </a:r>
            <a:r>
              <a:rPr sz="2800" spc="-7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отношении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84650" y="2699130"/>
            <a:ext cx="11176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жизни,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79619" y="3125546"/>
            <a:ext cx="22415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1491" y="3125546"/>
            <a:ext cx="406146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1819910" algn="l"/>
                <a:tab pos="3270885" algn="l"/>
              </a:tabLst>
            </a:pPr>
            <a:r>
              <a:rPr sz="28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2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ья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28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28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ю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дей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,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прав  </a:t>
            </a:r>
            <a:r>
              <a:rPr sz="28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законных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59809" y="3552825"/>
            <a:ext cx="17399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интересов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1491" y="3979545"/>
            <a:ext cx="45421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966595" algn="l"/>
                <a:tab pos="3921760" algn="l"/>
              </a:tabLst>
            </a:pP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28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28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28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28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2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чн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ых	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2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28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ъ</a:t>
            </a:r>
            <a:r>
              <a:rPr sz="2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28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28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,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2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для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1491" y="4406265"/>
            <a:ext cx="22256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прин</a:t>
            </a:r>
            <a:r>
              <a:rPr sz="2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28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ж</a:t>
            </a:r>
            <a:r>
              <a:rPr sz="28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д</a:t>
            </a:r>
            <a:r>
              <a:rPr sz="2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ния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832861" y="4406265"/>
            <a:ext cx="247205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7620" algn="r">
              <a:lnSpc>
                <a:spcPct val="100000"/>
              </a:lnSpc>
              <a:spcBef>
                <a:spcPts val="95"/>
              </a:spcBef>
            </a:pPr>
            <a:r>
              <a:rPr sz="2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третьей</a:t>
            </a:r>
            <a:endParaRPr sz="2800">
              <a:latin typeface="Microsoft Sans Serif"/>
              <a:cs typeface="Microsoft Sans Serif"/>
            </a:endParaRPr>
          </a:p>
          <a:p>
            <a:pPr marR="5080" algn="r">
              <a:lnSpc>
                <a:spcPct val="100000"/>
              </a:lnSpc>
              <a:tabLst>
                <a:tab pos="839469" algn="l"/>
              </a:tabLst>
            </a:pPr>
            <a:r>
              <a:rPr sz="2800" spc="-180" dirty="0">
                <a:solidFill>
                  <a:srgbClr val="FFFFFF"/>
                </a:solidFill>
                <a:latin typeface="Microsoft Sans Serif"/>
                <a:cs typeface="Microsoft Sans Serif"/>
              </a:rPr>
              <a:t>к	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принятию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950210" y="5260035"/>
            <a:ext cx="23514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террористами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61491" y="4833365"/>
            <a:ext cx="1826260" cy="13049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стороны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т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28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28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2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28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28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м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ых 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решений.</a:t>
            </a:r>
            <a:endParaRPr sz="2800">
              <a:latin typeface="Microsoft Sans Serif"/>
              <a:cs typeface="Microsoft Sans Serif"/>
            </a:endParaRPr>
          </a:p>
        </p:txBody>
      </p: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19800" y="1600200"/>
            <a:ext cx="4800598" cy="342138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685800"/>
            <a:ext cx="10739755" cy="5649470"/>
          </a:xfrm>
          <a:custGeom>
            <a:avLst/>
            <a:gdLst/>
            <a:ahLst/>
            <a:cxnLst/>
            <a:rect l="l" t="t" r="r" b="b"/>
            <a:pathLst>
              <a:path w="10739755" h="4154804">
                <a:moveTo>
                  <a:pt x="10739628" y="0"/>
                </a:moveTo>
                <a:lnTo>
                  <a:pt x="0" y="0"/>
                </a:lnTo>
                <a:lnTo>
                  <a:pt x="0" y="4154424"/>
                </a:lnTo>
                <a:lnTo>
                  <a:pt x="10739628" y="4154424"/>
                </a:lnTo>
                <a:lnTo>
                  <a:pt x="10739628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38200" y="838200"/>
            <a:ext cx="10586085" cy="50141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457200" algn="just">
              <a:lnSpc>
                <a:spcPct val="100000"/>
              </a:lnSpc>
            </a:pPr>
            <a:r>
              <a:rPr sz="2500" dirty="0">
                <a:solidFill>
                  <a:srgbClr val="FFFFFF"/>
                </a:solidFill>
                <a:latin typeface="Microsoft Sans Serif"/>
                <a:cs typeface="Microsoft Sans Serif"/>
              </a:rPr>
              <a:t>Мы </a:t>
            </a:r>
            <a:r>
              <a:rPr sz="25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живем </a:t>
            </a:r>
            <a:r>
              <a:rPr sz="2500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25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стране, </a:t>
            </a:r>
            <a:r>
              <a:rPr sz="25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имеющей </a:t>
            </a:r>
            <a:r>
              <a:rPr sz="2500" dirty="0">
                <a:solidFill>
                  <a:srgbClr val="FFFFFF"/>
                </a:solidFill>
                <a:latin typeface="Microsoft Sans Serif"/>
                <a:cs typeface="Microsoft Sans Serif"/>
              </a:rPr>
              <a:t>особое </a:t>
            </a:r>
            <a:r>
              <a:rPr sz="25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положение </a:t>
            </a:r>
            <a:r>
              <a:rPr sz="25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 </a:t>
            </a:r>
            <a:r>
              <a:rPr sz="25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планете Земля. </a:t>
            </a:r>
            <a:r>
              <a:rPr sz="25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Это </a:t>
            </a:r>
            <a:r>
              <a:rPr sz="25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5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касается</a:t>
            </a:r>
            <a:r>
              <a:rPr sz="25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25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ее</a:t>
            </a:r>
            <a:r>
              <a:rPr sz="25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5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географического</a:t>
            </a:r>
            <a:r>
              <a:rPr sz="25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5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положения,</a:t>
            </a:r>
            <a:r>
              <a:rPr sz="25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25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истории,</a:t>
            </a:r>
            <a:r>
              <a:rPr sz="25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и</a:t>
            </a:r>
            <a:r>
              <a:rPr sz="25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ее</a:t>
            </a:r>
            <a:r>
              <a:rPr sz="25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статуса, </a:t>
            </a:r>
            <a:r>
              <a:rPr sz="25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5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которое </a:t>
            </a:r>
            <a:r>
              <a:rPr sz="25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она </a:t>
            </a:r>
            <a:r>
              <a:rPr sz="2500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25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настоящее </a:t>
            </a:r>
            <a:r>
              <a:rPr sz="25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время </a:t>
            </a:r>
            <a:r>
              <a:rPr sz="25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имеет </a:t>
            </a:r>
            <a:r>
              <a:rPr sz="25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 </a:t>
            </a:r>
            <a:r>
              <a:rPr sz="25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международной </a:t>
            </a:r>
            <a:r>
              <a:rPr sz="25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арене. </a:t>
            </a:r>
            <a:endParaRPr lang="ru-RU" sz="2500" spc="-10" dirty="0" smtClean="0">
              <a:solidFill>
                <a:srgbClr val="FFFFFF"/>
              </a:solidFill>
              <a:latin typeface="Microsoft Sans Serif"/>
              <a:cs typeface="Microsoft Sans Serif"/>
            </a:endParaRPr>
          </a:p>
          <a:p>
            <a:pPr marR="5080" indent="457200" algn="just">
              <a:lnSpc>
                <a:spcPct val="100000"/>
              </a:lnSpc>
            </a:pPr>
            <a:r>
              <a:rPr sz="2500" spc="-2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Россия</a:t>
            </a:r>
            <a:r>
              <a:rPr sz="2500" spc="-2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500" spc="-2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 </a:t>
            </a:r>
            <a:r>
              <a:rPr sz="25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протяжении </a:t>
            </a:r>
            <a:r>
              <a:rPr sz="25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многих </a:t>
            </a:r>
            <a:r>
              <a:rPr sz="25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веков </a:t>
            </a:r>
            <a:r>
              <a:rPr sz="25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объединяет </a:t>
            </a:r>
            <a:r>
              <a:rPr sz="2500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25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единое </a:t>
            </a:r>
            <a:r>
              <a:rPr sz="25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государство </a:t>
            </a:r>
            <a:r>
              <a:rPr sz="25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десятки </a:t>
            </a:r>
            <a:r>
              <a:rPr sz="25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наций</a:t>
            </a:r>
            <a:r>
              <a:rPr sz="25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25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5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народностей.</a:t>
            </a:r>
            <a:r>
              <a:rPr sz="25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Она</a:t>
            </a:r>
            <a:r>
              <a:rPr sz="25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5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дает</a:t>
            </a:r>
            <a:r>
              <a:rPr sz="25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5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им</a:t>
            </a:r>
            <a:r>
              <a:rPr sz="25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5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мир</a:t>
            </a:r>
            <a:r>
              <a:rPr sz="25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25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стабильность,</a:t>
            </a:r>
            <a:r>
              <a:rPr sz="2500" spc="6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5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возможность </a:t>
            </a:r>
            <a:r>
              <a:rPr sz="2500" spc="-6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чтить </a:t>
            </a:r>
            <a:r>
              <a:rPr sz="25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память </a:t>
            </a:r>
            <a:r>
              <a:rPr sz="25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предков, </a:t>
            </a:r>
            <a:r>
              <a:rPr sz="25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верить </a:t>
            </a:r>
            <a:r>
              <a:rPr sz="2500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25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добро и </a:t>
            </a:r>
            <a:r>
              <a:rPr sz="25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справедливость. </a:t>
            </a:r>
            <a:endParaRPr lang="ru-RU" sz="2500" spc="-10" dirty="0" smtClean="0">
              <a:solidFill>
                <a:srgbClr val="FFFFFF"/>
              </a:solidFill>
              <a:latin typeface="Microsoft Sans Serif"/>
              <a:cs typeface="Microsoft Sans Serif"/>
            </a:endParaRPr>
          </a:p>
          <a:p>
            <a:pPr marR="5080" indent="457200" algn="just">
              <a:lnSpc>
                <a:spcPct val="100000"/>
              </a:lnSpc>
            </a:pPr>
            <a:r>
              <a:rPr sz="250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25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нашей </a:t>
            </a:r>
            <a:r>
              <a:rPr sz="25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стране </a:t>
            </a:r>
            <a:r>
              <a:rPr sz="25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есть</a:t>
            </a:r>
            <a:r>
              <a:rPr sz="25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все,</a:t>
            </a:r>
            <a:r>
              <a:rPr sz="25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5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для</a:t>
            </a:r>
            <a:r>
              <a:rPr sz="25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5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того</a:t>
            </a:r>
            <a:r>
              <a:rPr sz="25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5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чтобы</a:t>
            </a:r>
            <a:r>
              <a:rPr sz="25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5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граждане</a:t>
            </a:r>
            <a:r>
              <a:rPr sz="25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5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смогли</a:t>
            </a:r>
            <a:r>
              <a:rPr sz="25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обрести</a:t>
            </a:r>
            <a:r>
              <a:rPr sz="25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5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благополучие</a:t>
            </a:r>
            <a:r>
              <a:rPr sz="2500" spc="5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 </a:t>
            </a:r>
            <a:r>
              <a:rPr sz="25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5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сделать </a:t>
            </a:r>
            <a:r>
              <a:rPr sz="25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ее </a:t>
            </a:r>
            <a:r>
              <a:rPr sz="25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процветающим государством: </a:t>
            </a:r>
            <a:r>
              <a:rPr sz="25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огромные </a:t>
            </a:r>
            <a:r>
              <a:rPr sz="25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природные </a:t>
            </a:r>
            <a:r>
              <a:rPr sz="25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богатства, </a:t>
            </a:r>
            <a:r>
              <a:rPr sz="25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талантливые</a:t>
            </a:r>
            <a:r>
              <a:rPr sz="25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люди,</a:t>
            </a:r>
            <a:r>
              <a:rPr sz="25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5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богатые</a:t>
            </a:r>
            <a:r>
              <a:rPr sz="25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5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исторические</a:t>
            </a:r>
            <a:r>
              <a:rPr sz="25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традиции.</a:t>
            </a:r>
            <a:r>
              <a:rPr sz="2500" spc="6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5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Благодаря</a:t>
            </a:r>
            <a:r>
              <a:rPr sz="2500" spc="59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5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этому </a:t>
            </a:r>
            <a:r>
              <a:rPr sz="25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она</a:t>
            </a:r>
            <a:r>
              <a:rPr sz="25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5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сохраняет</a:t>
            </a:r>
            <a:r>
              <a:rPr sz="25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5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независимость,</a:t>
            </a:r>
            <a:r>
              <a:rPr sz="25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самобытность</a:t>
            </a:r>
            <a:r>
              <a:rPr sz="25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50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25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уверенно</a:t>
            </a:r>
            <a:r>
              <a:rPr sz="25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5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смотрит</a:t>
            </a:r>
            <a:r>
              <a:rPr sz="25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500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25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5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будущее.</a:t>
            </a:r>
            <a:endParaRPr sz="25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8060" y="581025"/>
            <a:ext cx="43465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Причины</a:t>
            </a:r>
            <a:r>
              <a:rPr sz="18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возникновения</a:t>
            </a:r>
            <a:r>
              <a:rPr sz="18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терроризма.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52068" y="853820"/>
            <a:ext cx="46647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00" b="1" dirty="0">
                <a:latin typeface="Arial"/>
                <a:cs typeface="Arial"/>
              </a:rPr>
              <a:t>К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pc="-10" dirty="0"/>
              <a:t>основными</a:t>
            </a:r>
            <a:r>
              <a:rPr spc="-30" dirty="0"/>
              <a:t> </a:t>
            </a:r>
            <a:r>
              <a:rPr spc="-20" dirty="0"/>
              <a:t>причинам</a:t>
            </a:r>
            <a:r>
              <a:rPr spc="-10" dirty="0"/>
              <a:t> </a:t>
            </a:r>
            <a:r>
              <a:rPr spc="-30" dirty="0"/>
              <a:t>можно</a:t>
            </a:r>
            <a:r>
              <a:rPr spc="-10" dirty="0"/>
              <a:t> отнести: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8060" y="1463420"/>
            <a:ext cx="564324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-обострение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противоречий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политической,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экономической,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социальной,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идеологической,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этнонациональной</a:t>
            </a:r>
            <a:r>
              <a:rPr sz="20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2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правовой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сферах;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91282" y="2683001"/>
            <a:ext cx="220980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690370" algn="l"/>
              </a:tabLst>
            </a:pPr>
            <a:r>
              <a:rPr sz="20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20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</a:t>
            </a:r>
            <a:r>
              <a:rPr sz="20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ль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ы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х	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иц,</a:t>
            </a:r>
            <a:endParaRPr sz="2000">
              <a:latin typeface="Microsoft Sans Serif"/>
              <a:cs typeface="Microsoft Sans Serif"/>
            </a:endParaRPr>
          </a:p>
          <a:p>
            <a:pPr marL="27940">
              <a:lnSpc>
                <a:spcPct val="100000"/>
              </a:lnSpc>
            </a:pP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пользоваться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36160" y="2987497"/>
            <a:ext cx="111887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принятой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00625" y="2683001"/>
            <a:ext cx="122872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715" algn="r">
              <a:lnSpc>
                <a:spcPct val="100000"/>
              </a:lnSpc>
              <a:spcBef>
                <a:spcPts val="105"/>
              </a:spcBef>
              <a:tabLst>
                <a:tab pos="1059180" algn="l"/>
              </a:tabLst>
            </a:pP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г</a:t>
            </a:r>
            <a:r>
              <a:rPr sz="20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20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пп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	и</a:t>
            </a:r>
            <a:endParaRPr sz="2000">
              <a:latin typeface="Microsoft Sans Serif"/>
              <a:cs typeface="Microsoft Sans Serif"/>
            </a:endParaRPr>
          </a:p>
          <a:p>
            <a:pPr marR="5080" algn="r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для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8060" y="2683001"/>
            <a:ext cx="174117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58115">
              <a:lnSpc>
                <a:spcPct val="100000"/>
              </a:lnSpc>
              <a:spcBef>
                <a:spcPts val="105"/>
              </a:spcBef>
            </a:pP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-нежелание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организаций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20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ль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ш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</a:t>
            </a:r>
            <a:r>
              <a:rPr sz="20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общественной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76626" y="3292855"/>
            <a:ext cx="375348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15265" marR="5080" indent="-203200">
              <a:lnSpc>
                <a:spcPct val="100000"/>
              </a:lnSpc>
              <a:spcBef>
                <a:spcPts val="105"/>
              </a:spcBef>
              <a:tabLst>
                <a:tab pos="1298575" algn="l"/>
                <a:tab pos="1489075" algn="l"/>
                <a:tab pos="1816735" algn="l"/>
                <a:tab pos="2922270" algn="l"/>
                <a:tab pos="3604895" algn="l"/>
              </a:tabLst>
            </a:pP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об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щ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</a:t>
            </a:r>
            <a:r>
              <a:rPr sz="20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а		с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20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емо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й	</a:t>
            </a:r>
            <a:r>
              <a:rPr sz="20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20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ла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д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а  </a:t>
            </a:r>
            <a:r>
              <a:rPr sz="20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ж</a:t>
            </a:r>
            <a:r>
              <a:rPr sz="20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из</a:t>
            </a:r>
            <a:r>
              <a:rPr sz="20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и	и		стр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млен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е	в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8060" y="3902455"/>
            <a:ext cx="5642610" cy="1855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получений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преимуществ</a:t>
            </a:r>
            <a:r>
              <a:rPr sz="2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путем</a:t>
            </a:r>
            <a:r>
              <a:rPr sz="2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насилия;</a:t>
            </a: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10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00000"/>
              </a:lnSpc>
            </a:pP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-использование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террористических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методов 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отдельными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лицами,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организациями, </a:t>
            </a:r>
            <a:r>
              <a:rPr sz="2000" spc="-5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государствами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для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достижения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политических,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экономических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социальных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целей.</a:t>
            </a:r>
            <a:endParaRPr sz="2000">
              <a:latin typeface="Microsoft Sans Serif"/>
              <a:cs typeface="Microsoft Sans Serif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39000" y="1447800"/>
            <a:ext cx="3997451" cy="401878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1110" y="563371"/>
            <a:ext cx="49434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285" dirty="0">
                <a:solidFill>
                  <a:srgbClr val="FFFFFF"/>
                </a:solidFill>
                <a:latin typeface="Verdana"/>
                <a:cs typeface="Verdana"/>
              </a:rPr>
              <a:t>ПОЛИТИ</a:t>
            </a:r>
            <a:r>
              <a:rPr sz="1800" b="1" spc="-280" dirty="0">
                <a:solidFill>
                  <a:srgbClr val="FFFFFF"/>
                </a:solidFill>
                <a:latin typeface="Verdana"/>
                <a:cs typeface="Verdana"/>
              </a:rPr>
              <a:t>Ч</a:t>
            </a:r>
            <a:r>
              <a:rPr sz="1800" b="1" spc="-220" dirty="0">
                <a:solidFill>
                  <a:srgbClr val="FFFFFF"/>
                </a:solidFill>
                <a:latin typeface="Verdana"/>
                <a:cs typeface="Verdana"/>
              </a:rPr>
              <a:t>ЕСКИ</a:t>
            </a:r>
            <a:r>
              <a:rPr sz="1800" b="1" spc="-195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1800" b="1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305" dirty="0">
                <a:solidFill>
                  <a:srgbClr val="FFFFFF"/>
                </a:solidFill>
                <a:latin typeface="Verdana"/>
                <a:cs typeface="Verdana"/>
              </a:rPr>
              <a:t>ПРИЧ</a:t>
            </a:r>
            <a:r>
              <a:rPr sz="1800" b="1" spc="-320" dirty="0">
                <a:solidFill>
                  <a:srgbClr val="FFFFFF"/>
                </a:solidFill>
                <a:latin typeface="Verdana"/>
                <a:cs typeface="Verdana"/>
              </a:rPr>
              <a:t>ИНЫ</a:t>
            </a:r>
            <a:r>
              <a:rPr sz="1800" b="1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260" dirty="0">
                <a:solidFill>
                  <a:srgbClr val="FFFFFF"/>
                </a:solidFill>
                <a:latin typeface="Verdana"/>
                <a:cs typeface="Verdana"/>
              </a:rPr>
              <a:t>ВОЗНИКНОВЕНИЕ</a:t>
            </a:r>
            <a:endParaRPr sz="1800">
              <a:latin typeface="Verdana"/>
              <a:cs typeface="Verdana"/>
            </a:endParaRPr>
          </a:p>
          <a:p>
            <a:pPr marL="3175" algn="ctr">
              <a:lnSpc>
                <a:spcPct val="100000"/>
              </a:lnSpc>
            </a:pPr>
            <a:r>
              <a:rPr sz="1800" b="1" spc="-250" dirty="0">
                <a:solidFill>
                  <a:srgbClr val="FFFFFF"/>
                </a:solidFill>
                <a:latin typeface="Verdana"/>
                <a:cs typeface="Verdana"/>
              </a:rPr>
              <a:t>ТЕРРОРИЗМА: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2490" y="1386585"/>
            <a:ext cx="5724525" cy="469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620" algn="just">
              <a:lnSpc>
                <a:spcPct val="100000"/>
              </a:lnSpc>
              <a:spcBef>
                <a:spcPts val="100"/>
              </a:spcBef>
              <a:buChar char="-"/>
              <a:tabLst>
                <a:tab pos="244475" algn="l"/>
              </a:tabLst>
            </a:pPr>
            <a:r>
              <a:rPr sz="1800" spc="-60" dirty="0">
                <a:solidFill>
                  <a:srgbClr val="FFFFFF"/>
                </a:solidFill>
                <a:latin typeface="Verdana"/>
                <a:cs typeface="Verdana"/>
              </a:rPr>
              <a:t>политическая</a:t>
            </a:r>
            <a:r>
              <a:rPr sz="1800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Verdana"/>
                <a:cs typeface="Verdana"/>
              </a:rPr>
              <a:t>нестабильность,</a:t>
            </a:r>
            <a:r>
              <a:rPr sz="180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Verdana"/>
                <a:cs typeface="Verdana"/>
              </a:rPr>
              <a:t>по </a:t>
            </a:r>
            <a:r>
              <a:rPr sz="1800" spc="-25" dirty="0">
                <a:solidFill>
                  <a:srgbClr val="FFFFFF"/>
                </a:solidFill>
                <a:latin typeface="Verdana"/>
                <a:cs typeface="Verdana"/>
              </a:rPr>
              <a:t>статистике 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130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800" spc="150" dirty="0">
                <a:solidFill>
                  <a:srgbClr val="FFFFFF"/>
                </a:solidFill>
                <a:latin typeface="Verdana"/>
                <a:cs typeface="Verdana"/>
              </a:rPr>
              <a:t>м</a:t>
            </a:r>
            <a:r>
              <a:rPr sz="1800" spc="85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1800" spc="-80" dirty="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sz="1800" spc="-70" dirty="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sz="1800" spc="85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1800" spc="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229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1800" spc="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sz="1800" spc="-50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1800" spc="-40" dirty="0">
                <a:solidFill>
                  <a:srgbClr val="FFFFFF"/>
                </a:solidFill>
                <a:latin typeface="Verdana"/>
                <a:cs typeface="Verdana"/>
              </a:rPr>
              <a:t>к</a:t>
            </a:r>
            <a:r>
              <a:rPr sz="1800" spc="-50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1800" spc="-45" dirty="0">
                <a:solidFill>
                  <a:srgbClr val="FFFFFF"/>
                </a:solidFill>
                <a:latin typeface="Verdana"/>
                <a:cs typeface="Verdana"/>
              </a:rPr>
              <a:t>й</a:t>
            </a:r>
            <a:r>
              <a:rPr sz="1800" spc="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35" dirty="0">
                <a:solidFill>
                  <a:srgbClr val="FFFFFF"/>
                </a:solidFill>
                <a:latin typeface="Verdana"/>
                <a:cs typeface="Verdana"/>
              </a:rPr>
              <a:t>пе</a:t>
            </a:r>
            <a:r>
              <a:rPr sz="1800" spc="40" dirty="0">
                <a:solidFill>
                  <a:srgbClr val="FFFFFF"/>
                </a:solidFill>
                <a:latin typeface="Verdana"/>
                <a:cs typeface="Verdana"/>
              </a:rPr>
              <a:t>р</a:t>
            </a:r>
            <a:r>
              <a:rPr sz="1800" spc="15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800" spc="10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1800" spc="-30" dirty="0">
                <a:solidFill>
                  <a:srgbClr val="FFFFFF"/>
                </a:solidFill>
                <a:latin typeface="Verdana"/>
                <a:cs typeface="Verdana"/>
              </a:rPr>
              <a:t>д</a:t>
            </a:r>
            <a:r>
              <a:rPr sz="1800" spc="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110" dirty="0">
                <a:solidFill>
                  <a:srgbClr val="FFFFFF"/>
                </a:solidFill>
                <a:latin typeface="Verdana"/>
                <a:cs typeface="Verdana"/>
              </a:rPr>
              <a:t>р</a:t>
            </a:r>
            <a:r>
              <a:rPr sz="1800" spc="85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1800" spc="-195" dirty="0">
                <a:solidFill>
                  <a:srgbClr val="FFFFFF"/>
                </a:solidFill>
                <a:latin typeface="Verdana"/>
                <a:cs typeface="Verdana"/>
              </a:rPr>
              <a:t>з</a:t>
            </a:r>
            <a:r>
              <a:rPr sz="1800" spc="-40" dirty="0">
                <a:solidFill>
                  <a:srgbClr val="FFFFFF"/>
                </a:solidFill>
                <a:latin typeface="Verdana"/>
                <a:cs typeface="Verdana"/>
              </a:rPr>
              <a:t>ко</a:t>
            </a:r>
            <a:r>
              <a:rPr sz="1800" spc="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75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1800" spc="-80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1800" spc="-195" dirty="0">
                <a:solidFill>
                  <a:srgbClr val="FFFFFF"/>
                </a:solidFill>
                <a:latin typeface="Verdana"/>
                <a:cs typeface="Verdana"/>
              </a:rPr>
              <a:t>з</a:t>
            </a:r>
            <a:r>
              <a:rPr sz="1800" spc="120" dirty="0">
                <a:solidFill>
                  <a:srgbClr val="FFFFFF"/>
                </a:solidFill>
                <a:latin typeface="Verdana"/>
                <a:cs typeface="Verdana"/>
              </a:rPr>
              <a:t>р</a:t>
            </a:r>
            <a:r>
              <a:rPr sz="1800" spc="114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ст</a:t>
            </a:r>
            <a:r>
              <a:rPr sz="1800" spc="135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1800" spc="85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1800" spc="-204" dirty="0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sz="1800" spc="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260" dirty="0">
                <a:solidFill>
                  <a:srgbClr val="FFFFFF"/>
                </a:solidFill>
                <a:latin typeface="Verdana"/>
                <a:cs typeface="Verdana"/>
              </a:rPr>
              <a:t>ч</a:t>
            </a:r>
            <a:r>
              <a:rPr sz="1800" spc="80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800" spc="60" dirty="0">
                <a:solidFill>
                  <a:srgbClr val="FFFFFF"/>
                </a:solidFill>
                <a:latin typeface="Verdana"/>
                <a:cs typeface="Verdana"/>
              </a:rPr>
              <a:t>с</a:t>
            </a:r>
            <a:r>
              <a:rPr sz="1800" spc="-114" dirty="0">
                <a:solidFill>
                  <a:srgbClr val="FFFFFF"/>
                </a:solidFill>
                <a:latin typeface="Verdana"/>
                <a:cs typeface="Verdana"/>
              </a:rPr>
              <a:t>л</a:t>
            </a:r>
            <a:r>
              <a:rPr sz="1800" spc="60" dirty="0">
                <a:solidFill>
                  <a:srgbClr val="FFFFFF"/>
                </a:solidFill>
                <a:latin typeface="Verdana"/>
                <a:cs typeface="Verdana"/>
              </a:rPr>
              <a:t>о  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террористических</a:t>
            </a:r>
            <a:r>
              <a:rPr sz="18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20" dirty="0">
                <a:solidFill>
                  <a:srgbClr val="FFFFFF"/>
                </a:solidFill>
                <a:latin typeface="Verdana"/>
                <a:cs typeface="Verdana"/>
              </a:rPr>
              <a:t>актов;</a:t>
            </a:r>
            <a:endParaRPr sz="1800">
              <a:latin typeface="Verdana"/>
              <a:cs typeface="Verdana"/>
            </a:endParaRPr>
          </a:p>
          <a:p>
            <a:pPr marL="190500" indent="-178435" algn="just">
              <a:lnSpc>
                <a:spcPct val="100000"/>
              </a:lnSpc>
              <a:buChar char="-"/>
              <a:tabLst>
                <a:tab pos="191135" algn="l"/>
              </a:tabLst>
            </a:pP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недостаток</a:t>
            </a:r>
            <a:r>
              <a:rPr sz="1800" spc="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175" dirty="0">
                <a:solidFill>
                  <a:srgbClr val="FFFFFF"/>
                </a:solidFill>
                <a:latin typeface="Verdana"/>
                <a:cs typeface="Verdana"/>
              </a:rPr>
              <a:t>мер</a:t>
            </a:r>
            <a:r>
              <a:rPr sz="1800" spc="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30" dirty="0">
                <a:solidFill>
                  <a:srgbClr val="FFFFFF"/>
                </a:solidFill>
                <a:latin typeface="Verdana"/>
                <a:cs typeface="Verdana"/>
              </a:rPr>
              <a:t>принимаемых</a:t>
            </a:r>
            <a:r>
              <a:rPr sz="1800" spc="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75" dirty="0">
                <a:solidFill>
                  <a:srgbClr val="FFFFFF"/>
                </a:solidFill>
                <a:latin typeface="Verdana"/>
                <a:cs typeface="Verdana"/>
              </a:rPr>
              <a:t>во</a:t>
            </a:r>
            <a:r>
              <a:rPr sz="1800" spc="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90" dirty="0">
                <a:solidFill>
                  <a:srgbClr val="FFFFFF"/>
                </a:solidFill>
                <a:latin typeface="Verdana"/>
                <a:cs typeface="Verdana"/>
              </a:rPr>
              <a:t>всем</a:t>
            </a:r>
            <a:r>
              <a:rPr sz="1800" spc="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120" dirty="0">
                <a:solidFill>
                  <a:srgbClr val="FFFFFF"/>
                </a:solidFill>
                <a:latin typeface="Verdana"/>
                <a:cs typeface="Verdana"/>
              </a:rPr>
              <a:t>мире</a:t>
            </a:r>
            <a:endParaRPr sz="1800">
              <a:latin typeface="Verdana"/>
              <a:cs typeface="Verdana"/>
            </a:endParaRPr>
          </a:p>
          <a:p>
            <a:pPr marL="12700" algn="just">
              <a:lnSpc>
                <a:spcPct val="100000"/>
              </a:lnSpc>
            </a:pPr>
            <a:r>
              <a:rPr sz="1800" spc="5" dirty="0">
                <a:solidFill>
                  <a:srgbClr val="FFFFFF"/>
                </a:solidFill>
                <a:latin typeface="Verdana"/>
                <a:cs typeface="Verdana"/>
              </a:rPr>
              <a:t>по</a:t>
            </a:r>
            <a:r>
              <a:rPr sz="1800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15" dirty="0">
                <a:solidFill>
                  <a:srgbClr val="FFFFFF"/>
                </a:solidFill>
                <a:latin typeface="Verdana"/>
                <a:cs typeface="Verdana"/>
              </a:rPr>
              <a:t>обеспечению</a:t>
            </a:r>
            <a:r>
              <a:rPr sz="18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20" dirty="0">
                <a:solidFill>
                  <a:srgbClr val="FFFFFF"/>
                </a:solidFill>
                <a:latin typeface="Verdana"/>
                <a:cs typeface="Verdana"/>
              </a:rPr>
              <a:t>безопасности</a:t>
            </a:r>
            <a:r>
              <a:rPr sz="18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40" dirty="0">
                <a:solidFill>
                  <a:srgbClr val="FFFFFF"/>
                </a:solidFill>
                <a:latin typeface="Verdana"/>
                <a:cs typeface="Verdana"/>
              </a:rPr>
              <a:t>населения;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50">
              <a:latin typeface="Verdana"/>
              <a:cs typeface="Verdana"/>
            </a:endParaRPr>
          </a:p>
          <a:p>
            <a:pPr marL="12700" marR="6985" algn="just">
              <a:lnSpc>
                <a:spcPct val="100000"/>
              </a:lnSpc>
              <a:buChar char="-"/>
              <a:tabLst>
                <a:tab pos="556895" algn="l"/>
              </a:tabLst>
            </a:pPr>
            <a:r>
              <a:rPr sz="1800" spc="5" dirty="0">
                <a:solidFill>
                  <a:srgbClr val="FFFFFF"/>
                </a:solidFill>
                <a:latin typeface="Verdana"/>
                <a:cs typeface="Verdana"/>
              </a:rPr>
              <a:t>ошибки</a:t>
            </a:r>
            <a:r>
              <a:rPr sz="1800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229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1800" spc="-2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национальной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65" dirty="0">
                <a:solidFill>
                  <a:srgbClr val="FFFFFF"/>
                </a:solidFill>
                <a:latin typeface="Verdana"/>
                <a:cs typeface="Verdana"/>
              </a:rPr>
              <a:t>политике </a:t>
            </a:r>
            <a:r>
              <a:rPr sz="1800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Verdana"/>
                <a:cs typeface="Verdana"/>
              </a:rPr>
              <a:t>правительства</a:t>
            </a:r>
            <a:r>
              <a:rPr sz="1800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либо</a:t>
            </a:r>
            <a:r>
              <a:rPr sz="18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35" dirty="0">
                <a:solidFill>
                  <a:srgbClr val="FFFFFF"/>
                </a:solidFill>
                <a:latin typeface="Verdana"/>
                <a:cs typeface="Verdana"/>
              </a:rPr>
              <a:t>наоборот</a:t>
            </a:r>
            <a:r>
              <a:rPr sz="1800" spc="7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50" dirty="0">
                <a:solidFill>
                  <a:srgbClr val="FFFFFF"/>
                </a:solidFill>
                <a:latin typeface="Verdana"/>
                <a:cs typeface="Verdana"/>
              </a:rPr>
              <a:t>поощрение </a:t>
            </a:r>
            <a:r>
              <a:rPr sz="1800" spc="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25" dirty="0">
                <a:solidFill>
                  <a:srgbClr val="FFFFFF"/>
                </a:solidFill>
                <a:latin typeface="Verdana"/>
                <a:cs typeface="Verdana"/>
              </a:rPr>
              <a:t>государством</a:t>
            </a:r>
            <a:r>
              <a:rPr sz="18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60" dirty="0">
                <a:solidFill>
                  <a:srgbClr val="FFFFFF"/>
                </a:solidFill>
                <a:latin typeface="Verdana"/>
                <a:cs typeface="Verdana"/>
              </a:rPr>
              <a:t>насильственных</a:t>
            </a:r>
            <a:r>
              <a:rPr sz="1800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75" dirty="0">
                <a:solidFill>
                  <a:srgbClr val="FFFFFF"/>
                </a:solidFill>
                <a:latin typeface="Verdana"/>
                <a:cs typeface="Verdana"/>
              </a:rPr>
              <a:t>действий;</a:t>
            </a:r>
            <a:endParaRPr sz="1800">
              <a:latin typeface="Verdana"/>
              <a:cs typeface="Verdana"/>
            </a:endParaRPr>
          </a:p>
          <a:p>
            <a:pPr marL="12700" marR="6350" algn="just">
              <a:lnSpc>
                <a:spcPct val="100000"/>
              </a:lnSpc>
              <a:buChar char="-"/>
              <a:tabLst>
                <a:tab pos="482600" algn="l"/>
              </a:tabLst>
            </a:pPr>
            <a:r>
              <a:rPr sz="1800" spc="-100" dirty="0">
                <a:solidFill>
                  <a:srgbClr val="FFFFFF"/>
                </a:solidFill>
                <a:latin typeface="Verdana"/>
                <a:cs typeface="Verdana"/>
              </a:rPr>
              <a:t>влияние</a:t>
            </a:r>
            <a:r>
              <a:rPr sz="18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40" dirty="0">
                <a:solidFill>
                  <a:srgbClr val="FFFFFF"/>
                </a:solidFill>
                <a:latin typeface="Verdana"/>
                <a:cs typeface="Verdana"/>
              </a:rPr>
              <a:t>на</a:t>
            </a:r>
            <a:r>
              <a:rPr sz="1800" spc="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25" dirty="0">
                <a:solidFill>
                  <a:srgbClr val="FFFFFF"/>
                </a:solidFill>
                <a:latin typeface="Verdana"/>
                <a:cs typeface="Verdana"/>
              </a:rPr>
              <a:t>общественное</a:t>
            </a:r>
            <a:r>
              <a:rPr sz="1800" spc="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15" dirty="0">
                <a:solidFill>
                  <a:srgbClr val="FFFFFF"/>
                </a:solidFill>
                <a:latin typeface="Verdana"/>
                <a:cs typeface="Verdana"/>
              </a:rPr>
              <a:t>сознание </a:t>
            </a:r>
            <a:r>
              <a:rPr sz="1800" spc="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80" dirty="0">
                <a:solidFill>
                  <a:srgbClr val="FFFFFF"/>
                </a:solidFill>
                <a:latin typeface="Verdana"/>
                <a:cs typeface="Verdana"/>
              </a:rPr>
              <a:t>тоталитарных, </a:t>
            </a:r>
            <a:r>
              <a:rPr sz="1800" spc="-45" dirty="0">
                <a:solidFill>
                  <a:srgbClr val="FFFFFF"/>
                </a:solidFill>
                <a:latin typeface="Verdana"/>
                <a:cs typeface="Verdana"/>
              </a:rPr>
              <a:t>диктаторских </a:t>
            </a:r>
            <a:r>
              <a:rPr sz="1800" spc="-80" dirty="0">
                <a:solidFill>
                  <a:srgbClr val="FFFFFF"/>
                </a:solidFill>
                <a:latin typeface="Verdana"/>
                <a:cs typeface="Verdana"/>
              </a:rPr>
              <a:t>правовых </a:t>
            </a:r>
            <a:r>
              <a:rPr sz="1800" spc="35" dirty="0">
                <a:solidFill>
                  <a:srgbClr val="FFFFFF"/>
                </a:solidFill>
                <a:latin typeface="Verdana"/>
                <a:cs typeface="Verdana"/>
              </a:rPr>
              <a:t>режимов </a:t>
            </a:r>
            <a:r>
              <a:rPr sz="1800" spc="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95" dirty="0">
                <a:solidFill>
                  <a:srgbClr val="FFFFFF"/>
                </a:solidFill>
                <a:latin typeface="Verdana"/>
                <a:cs typeface="Verdana"/>
              </a:rPr>
              <a:t>(</a:t>
            </a:r>
            <a:r>
              <a:rPr sz="1800" spc="5" dirty="0">
                <a:solidFill>
                  <a:srgbClr val="FFFFFF"/>
                </a:solidFill>
                <a:latin typeface="Verdana"/>
                <a:cs typeface="Verdana"/>
              </a:rPr>
              <a:t>напр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800" spc="90" dirty="0">
                <a:solidFill>
                  <a:srgbClr val="FFFFFF"/>
                </a:solidFill>
                <a:latin typeface="Verdana"/>
                <a:cs typeface="Verdana"/>
              </a:rPr>
              <a:t>мер,</a:t>
            </a:r>
            <a:r>
              <a:rPr sz="18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95" dirty="0">
                <a:solidFill>
                  <a:srgbClr val="FFFFFF"/>
                </a:solidFill>
                <a:latin typeface="Verdana"/>
                <a:cs typeface="Verdana"/>
              </a:rPr>
              <a:t>р</a:t>
            </a:r>
            <a:r>
              <a:rPr sz="1800" spc="85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1800" spc="-60" dirty="0">
                <a:solidFill>
                  <a:srgbClr val="FFFFFF"/>
                </a:solidFill>
                <a:latin typeface="Verdana"/>
                <a:cs typeface="Verdana"/>
              </a:rPr>
              <a:t>ж</a:t>
            </a:r>
            <a:r>
              <a:rPr sz="1800" spc="-55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800" spc="325" dirty="0">
                <a:solidFill>
                  <a:srgbClr val="FFFFFF"/>
                </a:solidFill>
                <a:latin typeface="Verdana"/>
                <a:cs typeface="Verdana"/>
              </a:rPr>
              <a:t>м</a:t>
            </a:r>
            <a:r>
              <a:rPr sz="18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sz="1800" spc="-50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1800" spc="-85" dirty="0">
                <a:solidFill>
                  <a:srgbClr val="FFFFFF"/>
                </a:solidFill>
                <a:latin typeface="Verdana"/>
                <a:cs typeface="Verdana"/>
              </a:rPr>
              <a:t>л</a:t>
            </a:r>
            <a:r>
              <a:rPr sz="1800" spc="-95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800" spc="90" dirty="0">
                <a:solidFill>
                  <a:srgbClr val="FFFFFF"/>
                </a:solidFill>
                <a:latin typeface="Verdana"/>
                <a:cs typeface="Verdana"/>
              </a:rPr>
              <a:t>б</a:t>
            </a:r>
            <a:r>
              <a:rPr sz="1800" spc="80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1800" spc="-229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18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229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180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120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1800" spc="145" dirty="0">
                <a:solidFill>
                  <a:srgbClr val="FFFFFF"/>
                </a:solidFill>
                <a:latin typeface="Verdana"/>
                <a:cs typeface="Verdana"/>
              </a:rPr>
              <a:t>ф</a:t>
            </a:r>
            <a:r>
              <a:rPr sz="1800" spc="70" dirty="0">
                <a:solidFill>
                  <a:srgbClr val="FFFFFF"/>
                </a:solidFill>
                <a:latin typeface="Verdana"/>
                <a:cs typeface="Verdana"/>
              </a:rPr>
              <a:t>г</a:t>
            </a:r>
            <a:r>
              <a:rPr sz="1800" spc="135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1800" spc="-35" dirty="0">
                <a:solidFill>
                  <a:srgbClr val="FFFFFF"/>
                </a:solidFill>
                <a:latin typeface="Verdana"/>
                <a:cs typeface="Verdana"/>
              </a:rPr>
              <a:t>нист</a:t>
            </a:r>
            <a:r>
              <a:rPr sz="1800" spc="135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1800" spc="-55" dirty="0">
                <a:solidFill>
                  <a:srgbClr val="FFFFFF"/>
                </a:solidFill>
                <a:latin typeface="Verdana"/>
                <a:cs typeface="Verdana"/>
              </a:rPr>
              <a:t>не</a:t>
            </a:r>
            <a:r>
              <a:rPr sz="1800" spc="-60" dirty="0">
                <a:solidFill>
                  <a:srgbClr val="FFFFFF"/>
                </a:solidFill>
                <a:latin typeface="Verdana"/>
                <a:cs typeface="Verdana"/>
              </a:rPr>
              <a:t>)</a:t>
            </a:r>
            <a:r>
              <a:rPr sz="1800" spc="-320" dirty="0">
                <a:solidFill>
                  <a:srgbClr val="FFFFFF"/>
                </a:solidFill>
                <a:latin typeface="Verdana"/>
                <a:cs typeface="Verdana"/>
              </a:rPr>
              <a:t>;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FFFFFF"/>
              </a:buClr>
              <a:buFont typeface="Verdana"/>
              <a:buChar char="-"/>
            </a:pPr>
            <a:endParaRPr sz="1750">
              <a:latin typeface="Verdana"/>
              <a:cs typeface="Verdana"/>
            </a:endParaRPr>
          </a:p>
          <a:p>
            <a:pPr marL="152400" indent="-140335" algn="just">
              <a:lnSpc>
                <a:spcPct val="100000"/>
              </a:lnSpc>
              <a:buChar char="-"/>
              <a:tabLst>
                <a:tab pos="153035" algn="l"/>
              </a:tabLst>
            </a:pPr>
            <a:r>
              <a:rPr sz="1800" spc="140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1800" spc="-40" dirty="0">
                <a:solidFill>
                  <a:srgbClr val="FFFFFF"/>
                </a:solidFill>
                <a:latin typeface="Verdana"/>
                <a:cs typeface="Verdana"/>
              </a:rPr>
              <a:t>г</a:t>
            </a:r>
            <a:r>
              <a:rPr sz="1800" spc="-65" dirty="0">
                <a:solidFill>
                  <a:srgbClr val="FFFFFF"/>
                </a:solidFill>
                <a:latin typeface="Verdana"/>
                <a:cs typeface="Verdana"/>
              </a:rPr>
              <a:t>р</a:t>
            </a:r>
            <a:r>
              <a:rPr sz="1800" spc="85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1800" spc="110" dirty="0">
                <a:solidFill>
                  <a:srgbClr val="FFFFFF"/>
                </a:solidFill>
                <a:latin typeface="Verdana"/>
                <a:cs typeface="Verdana"/>
              </a:rPr>
              <a:t>сс</a:t>
            </a:r>
            <a:r>
              <a:rPr sz="1800" spc="120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800" spc="-280" dirty="0">
                <a:solidFill>
                  <a:srgbClr val="FFFFFF"/>
                </a:solidFill>
                <a:latin typeface="Verdana"/>
                <a:cs typeface="Verdana"/>
              </a:rPr>
              <a:t>я</a:t>
            </a:r>
            <a:r>
              <a:rPr sz="18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229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180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65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1800" spc="-70" dirty="0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sz="1800" spc="55" dirty="0">
                <a:solidFill>
                  <a:srgbClr val="FFFFFF"/>
                </a:solidFill>
                <a:latin typeface="Verdana"/>
                <a:cs typeface="Verdana"/>
              </a:rPr>
              <a:t>нош</a:t>
            </a:r>
            <a:r>
              <a:rPr sz="1800" spc="35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1800" spc="-60" dirty="0">
                <a:solidFill>
                  <a:srgbClr val="FFFFFF"/>
                </a:solidFill>
                <a:latin typeface="Verdana"/>
                <a:cs typeface="Verdana"/>
              </a:rPr>
              <a:t>ни</a:t>
            </a:r>
            <a:r>
              <a:rPr sz="1800" spc="-55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8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др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у</a:t>
            </a:r>
            <a:r>
              <a:rPr sz="1800" spc="-50" dirty="0">
                <a:solidFill>
                  <a:srgbClr val="FFFFFF"/>
                </a:solidFill>
                <a:latin typeface="Verdana"/>
                <a:cs typeface="Verdana"/>
              </a:rPr>
              <a:t>г</a:t>
            </a:r>
            <a:r>
              <a:rPr sz="1800" spc="-75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1800" spc="-55" dirty="0">
                <a:solidFill>
                  <a:srgbClr val="FFFFFF"/>
                </a:solidFill>
                <a:latin typeface="Verdana"/>
                <a:cs typeface="Verdana"/>
              </a:rPr>
              <a:t>го</a:t>
            </a:r>
            <a:r>
              <a:rPr sz="180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Verdana"/>
                <a:cs typeface="Verdana"/>
              </a:rPr>
              <a:t>г</a:t>
            </a:r>
            <a:r>
              <a:rPr sz="1800" spc="-75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1800" spc="50" dirty="0">
                <a:solidFill>
                  <a:srgbClr val="FFFFFF"/>
                </a:solidFill>
                <a:latin typeface="Verdana"/>
                <a:cs typeface="Verdana"/>
              </a:rPr>
              <a:t>с</a:t>
            </a:r>
            <a:r>
              <a:rPr sz="1800" spc="45" dirty="0">
                <a:solidFill>
                  <a:srgbClr val="FFFFFF"/>
                </a:solidFill>
                <a:latin typeface="Verdana"/>
                <a:cs typeface="Verdana"/>
              </a:rPr>
              <a:t>у</a:t>
            </a:r>
            <a:r>
              <a:rPr sz="1800" spc="60" dirty="0">
                <a:solidFill>
                  <a:srgbClr val="FFFFFF"/>
                </a:solidFill>
                <a:latin typeface="Verdana"/>
                <a:cs typeface="Verdana"/>
              </a:rPr>
              <a:t>д</a:t>
            </a:r>
            <a:r>
              <a:rPr sz="1800" spc="45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1800" spc="160" dirty="0">
                <a:solidFill>
                  <a:srgbClr val="FFFFFF"/>
                </a:solidFill>
                <a:latin typeface="Verdana"/>
                <a:cs typeface="Verdana"/>
              </a:rPr>
              <a:t>р</a:t>
            </a:r>
            <a:r>
              <a:rPr sz="1800" spc="130" dirty="0">
                <a:solidFill>
                  <a:srgbClr val="FFFFFF"/>
                </a:solidFill>
                <a:latin typeface="Verdana"/>
                <a:cs typeface="Verdana"/>
              </a:rPr>
              <a:t>с</a:t>
            </a:r>
            <a:r>
              <a:rPr sz="1800" spc="-215" dirty="0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sz="1800" spc="-40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1800" spc="-50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1800" spc="-320" dirty="0">
                <a:solidFill>
                  <a:srgbClr val="FFFFFF"/>
                </a:solidFill>
                <a:latin typeface="Verdana"/>
                <a:cs typeface="Verdana"/>
              </a:rPr>
              <a:t>;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FFFFFF"/>
              </a:buClr>
              <a:buFont typeface="Verdana"/>
              <a:buChar char="-"/>
            </a:pPr>
            <a:endParaRPr sz="1750">
              <a:latin typeface="Verdana"/>
              <a:cs typeface="Verdana"/>
            </a:endParaRPr>
          </a:p>
          <a:p>
            <a:pPr marL="12700" marR="5080" algn="just">
              <a:lnSpc>
                <a:spcPct val="100000"/>
              </a:lnSpc>
              <a:buChar char="-"/>
              <a:tabLst>
                <a:tab pos="223520" algn="l"/>
              </a:tabLst>
            </a:pP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целенаправленное 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разжигание </a:t>
            </a:r>
            <a:r>
              <a:rPr sz="1800" spc="-25" dirty="0">
                <a:solidFill>
                  <a:srgbClr val="FFFFFF"/>
                </a:solidFill>
                <a:latin typeface="Verdana"/>
                <a:cs typeface="Verdana"/>
              </a:rPr>
              <a:t>розни </a:t>
            </a:r>
            <a:r>
              <a:rPr sz="1800" spc="-95" dirty="0">
                <a:solidFill>
                  <a:srgbClr val="FFFFFF"/>
                </a:solidFill>
                <a:latin typeface="Verdana"/>
                <a:cs typeface="Verdana"/>
              </a:rPr>
              <a:t>внутри </a:t>
            </a:r>
            <a:r>
              <a:rPr sz="18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40" dirty="0">
                <a:solidFill>
                  <a:srgbClr val="FFFFFF"/>
                </a:solidFill>
                <a:latin typeface="Verdana"/>
                <a:cs typeface="Verdana"/>
              </a:rPr>
              <a:t>к</a:t>
            </a:r>
            <a:r>
              <a:rPr sz="1800" spc="-50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нкр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1800" spc="-105" dirty="0">
                <a:solidFill>
                  <a:srgbClr val="FFFFFF"/>
                </a:solidFill>
                <a:latin typeface="Verdana"/>
                <a:cs typeface="Verdana"/>
              </a:rPr>
              <a:t>тно</a:t>
            </a:r>
            <a:r>
              <a:rPr sz="1800" spc="-95" dirty="0">
                <a:solidFill>
                  <a:srgbClr val="FFFFFF"/>
                </a:solidFill>
                <a:latin typeface="Verdana"/>
                <a:cs typeface="Verdana"/>
              </a:rPr>
              <a:t>г</a:t>
            </a:r>
            <a:r>
              <a:rPr sz="1800" spc="85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18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30" dirty="0">
                <a:solidFill>
                  <a:srgbClr val="FFFFFF"/>
                </a:solidFill>
                <a:latin typeface="Verdana"/>
                <a:cs typeface="Verdana"/>
              </a:rPr>
              <a:t>го</a:t>
            </a:r>
            <a:r>
              <a:rPr sz="1800" spc="20" dirty="0">
                <a:solidFill>
                  <a:srgbClr val="FFFFFF"/>
                </a:solidFill>
                <a:latin typeface="Verdana"/>
                <a:cs typeface="Verdana"/>
              </a:rPr>
              <a:t>с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уд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1800" spc="30" dirty="0">
                <a:solidFill>
                  <a:srgbClr val="FFFFFF"/>
                </a:solidFill>
                <a:latin typeface="Verdana"/>
                <a:cs typeface="Verdana"/>
              </a:rPr>
              <a:t>рс</a:t>
            </a:r>
            <a:r>
              <a:rPr sz="1800" spc="20" dirty="0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sz="1800" spc="-40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1800" spc="-50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1800" spc="-160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72428" y="534923"/>
            <a:ext cx="5186680" cy="5325110"/>
          </a:xfrm>
          <a:custGeom>
            <a:avLst/>
            <a:gdLst/>
            <a:ahLst/>
            <a:cxnLst/>
            <a:rect l="l" t="t" r="r" b="b"/>
            <a:pathLst>
              <a:path w="5186680" h="5325110">
                <a:moveTo>
                  <a:pt x="5186172" y="0"/>
                </a:moveTo>
                <a:lnTo>
                  <a:pt x="0" y="0"/>
                </a:lnTo>
                <a:lnTo>
                  <a:pt x="0" y="5324856"/>
                </a:lnTo>
                <a:lnTo>
                  <a:pt x="5186172" y="5324856"/>
                </a:lnTo>
                <a:lnTo>
                  <a:pt x="5186172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552692" y="563371"/>
            <a:ext cx="503110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b="1" spc="-204" dirty="0">
                <a:latin typeface="Verdana"/>
                <a:cs typeface="Verdana"/>
              </a:rPr>
              <a:t>Если</a:t>
            </a:r>
            <a:r>
              <a:rPr b="1" spc="275" dirty="0">
                <a:latin typeface="Verdana"/>
                <a:cs typeface="Verdana"/>
              </a:rPr>
              <a:t> </a:t>
            </a:r>
            <a:r>
              <a:rPr b="1" spc="-75" dirty="0">
                <a:latin typeface="Verdana"/>
                <a:cs typeface="Verdana"/>
              </a:rPr>
              <a:t>рассматривать</a:t>
            </a:r>
            <a:r>
              <a:rPr b="1" spc="-70" dirty="0">
                <a:latin typeface="Verdana"/>
                <a:cs typeface="Verdana"/>
              </a:rPr>
              <a:t> </a:t>
            </a:r>
            <a:r>
              <a:rPr b="1" spc="-145" dirty="0">
                <a:latin typeface="Verdana"/>
                <a:cs typeface="Verdana"/>
              </a:rPr>
              <a:t>социально- </a:t>
            </a:r>
            <a:r>
              <a:rPr b="1" spc="-670" dirty="0">
                <a:latin typeface="Verdana"/>
                <a:cs typeface="Verdana"/>
              </a:rPr>
              <a:t> </a:t>
            </a:r>
            <a:r>
              <a:rPr b="1" spc="-140" dirty="0">
                <a:latin typeface="Verdana"/>
                <a:cs typeface="Verdana"/>
              </a:rPr>
              <a:t>экономические</a:t>
            </a:r>
            <a:r>
              <a:rPr b="1" spc="405" dirty="0">
                <a:latin typeface="Verdana"/>
                <a:cs typeface="Verdana"/>
              </a:rPr>
              <a:t> </a:t>
            </a:r>
            <a:r>
              <a:rPr b="1" spc="-229" dirty="0">
                <a:latin typeface="Verdana"/>
                <a:cs typeface="Verdana"/>
              </a:rPr>
              <a:t>причины,</a:t>
            </a:r>
            <a:r>
              <a:rPr b="1" spc="-225" dirty="0">
                <a:latin typeface="Verdana"/>
                <a:cs typeface="Verdana"/>
              </a:rPr>
              <a:t> </a:t>
            </a:r>
            <a:r>
              <a:rPr b="1" spc="-50" dirty="0">
                <a:latin typeface="Verdana"/>
                <a:cs typeface="Verdana"/>
              </a:rPr>
              <a:t>то</a:t>
            </a:r>
            <a:r>
              <a:rPr b="1" spc="-45" dirty="0">
                <a:latin typeface="Verdana"/>
                <a:cs typeface="Verdana"/>
              </a:rPr>
              <a:t> </a:t>
            </a:r>
            <a:r>
              <a:rPr b="1" spc="-80" dirty="0">
                <a:latin typeface="Verdana"/>
                <a:cs typeface="Verdana"/>
              </a:rPr>
              <a:t>среди </a:t>
            </a:r>
            <a:r>
              <a:rPr b="1" spc="-75" dirty="0">
                <a:latin typeface="Verdana"/>
                <a:cs typeface="Verdana"/>
              </a:rPr>
              <a:t> </a:t>
            </a:r>
            <a:r>
              <a:rPr b="1" spc="-245" dirty="0">
                <a:latin typeface="Verdana"/>
                <a:cs typeface="Verdana"/>
              </a:rPr>
              <a:t>ни</a:t>
            </a:r>
            <a:r>
              <a:rPr b="1" spc="-220" dirty="0">
                <a:latin typeface="Verdana"/>
                <a:cs typeface="Verdana"/>
              </a:rPr>
              <a:t>х</a:t>
            </a:r>
            <a:r>
              <a:rPr b="1" spc="-114" dirty="0">
                <a:latin typeface="Verdana"/>
                <a:cs typeface="Verdana"/>
              </a:rPr>
              <a:t> </a:t>
            </a:r>
            <a:r>
              <a:rPr b="1" spc="-175" dirty="0">
                <a:latin typeface="Verdana"/>
                <a:cs typeface="Verdana"/>
              </a:rPr>
              <a:t>мо</a:t>
            </a:r>
            <a:r>
              <a:rPr b="1" spc="-220" dirty="0">
                <a:latin typeface="Verdana"/>
                <a:cs typeface="Verdana"/>
              </a:rPr>
              <a:t>ж</a:t>
            </a:r>
            <a:r>
              <a:rPr b="1" spc="-175" dirty="0">
                <a:latin typeface="Verdana"/>
                <a:cs typeface="Verdana"/>
              </a:rPr>
              <a:t>н</a:t>
            </a:r>
            <a:r>
              <a:rPr b="1" spc="-160" dirty="0">
                <a:latin typeface="Verdana"/>
                <a:cs typeface="Verdana"/>
              </a:rPr>
              <a:t>о </a:t>
            </a:r>
            <a:r>
              <a:rPr b="1" spc="-200" dirty="0">
                <a:latin typeface="Verdana"/>
                <a:cs typeface="Verdana"/>
              </a:rPr>
              <a:t>выд</a:t>
            </a:r>
            <a:r>
              <a:rPr b="1" spc="-165" dirty="0">
                <a:latin typeface="Verdana"/>
                <a:cs typeface="Verdana"/>
              </a:rPr>
              <a:t>е</a:t>
            </a:r>
            <a:r>
              <a:rPr b="1" spc="-215" dirty="0">
                <a:latin typeface="Verdana"/>
                <a:cs typeface="Verdana"/>
              </a:rPr>
              <a:t>лит</a:t>
            </a:r>
            <a:r>
              <a:rPr b="1" spc="-225" dirty="0">
                <a:latin typeface="Verdana"/>
                <a:cs typeface="Verdana"/>
              </a:rPr>
              <a:t>ь</a:t>
            </a:r>
            <a:r>
              <a:rPr b="1" spc="-245" dirty="0">
                <a:latin typeface="Verdana"/>
                <a:cs typeface="Verdana"/>
              </a:rPr>
              <a:t>: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  <a:buChar char="-"/>
              <a:tabLst>
                <a:tab pos="194310" algn="l"/>
              </a:tabLst>
            </a:pPr>
            <a:r>
              <a:rPr spc="-120" dirty="0"/>
              <a:t>ни</a:t>
            </a:r>
            <a:r>
              <a:rPr spc="-90" dirty="0"/>
              <a:t>зкий</a:t>
            </a:r>
            <a:r>
              <a:rPr spc="70" dirty="0"/>
              <a:t> </a:t>
            </a:r>
            <a:r>
              <a:rPr spc="-120" dirty="0"/>
              <a:t>у</a:t>
            </a:r>
            <a:r>
              <a:rPr spc="-40" dirty="0"/>
              <a:t>ровен</a:t>
            </a:r>
            <a:r>
              <a:rPr spc="-35" dirty="0"/>
              <a:t>ь</a:t>
            </a:r>
            <a:r>
              <a:rPr spc="70" dirty="0"/>
              <a:t> </a:t>
            </a:r>
            <a:r>
              <a:rPr spc="-100" dirty="0"/>
              <a:t>жиз</a:t>
            </a:r>
            <a:r>
              <a:rPr spc="-110" dirty="0"/>
              <a:t>н</a:t>
            </a:r>
            <a:r>
              <a:rPr spc="-50" dirty="0"/>
              <a:t>и</a:t>
            </a:r>
            <a:r>
              <a:rPr spc="65" dirty="0"/>
              <a:t> </a:t>
            </a:r>
            <a:r>
              <a:rPr spc="-254" dirty="0"/>
              <a:t>в</a:t>
            </a:r>
            <a:r>
              <a:rPr spc="60" dirty="0"/>
              <a:t> </a:t>
            </a:r>
            <a:r>
              <a:rPr spc="50" dirty="0"/>
              <a:t>стран</a:t>
            </a:r>
            <a:r>
              <a:rPr spc="60" dirty="0"/>
              <a:t>е</a:t>
            </a:r>
            <a:r>
              <a:rPr spc="-175" dirty="0"/>
              <a:t>,</a:t>
            </a:r>
            <a:r>
              <a:rPr spc="50" dirty="0"/>
              <a:t> </a:t>
            </a:r>
            <a:r>
              <a:rPr spc="-60" dirty="0"/>
              <a:t>ве</a:t>
            </a:r>
            <a:r>
              <a:rPr spc="-70" dirty="0"/>
              <a:t>д</a:t>
            </a:r>
            <a:r>
              <a:rPr spc="-150" dirty="0"/>
              <a:t>ь  </a:t>
            </a:r>
            <a:r>
              <a:rPr spc="-85" dirty="0"/>
              <a:t>человеку</a:t>
            </a:r>
            <a:r>
              <a:rPr spc="-80" dirty="0"/>
              <a:t> </a:t>
            </a:r>
            <a:r>
              <a:rPr spc="-90" dirty="0"/>
              <a:t>легче</a:t>
            </a:r>
            <a:r>
              <a:rPr spc="-85" dirty="0"/>
              <a:t> </a:t>
            </a:r>
            <a:r>
              <a:rPr spc="-30" dirty="0"/>
              <a:t>решиться</a:t>
            </a:r>
            <a:r>
              <a:rPr spc="-25" dirty="0"/>
              <a:t> </a:t>
            </a:r>
            <a:r>
              <a:rPr spc="45" dirty="0"/>
              <a:t>на </a:t>
            </a:r>
            <a:r>
              <a:rPr spc="50" dirty="0"/>
              <a:t> совершение</a:t>
            </a:r>
            <a:r>
              <a:rPr spc="-60" dirty="0"/>
              <a:t> </a:t>
            </a:r>
            <a:r>
              <a:rPr dirty="0"/>
              <a:t>террористического</a:t>
            </a:r>
            <a:r>
              <a:rPr spc="-65" dirty="0"/>
              <a:t> </a:t>
            </a:r>
            <a:r>
              <a:rPr spc="-55" dirty="0"/>
              <a:t>акта, </a:t>
            </a:r>
            <a:r>
              <a:rPr spc="-690" dirty="0"/>
              <a:t> </a:t>
            </a:r>
            <a:r>
              <a:rPr spc="40" dirty="0"/>
              <a:t>если</a:t>
            </a:r>
            <a:r>
              <a:rPr spc="45" dirty="0"/>
              <a:t> </a:t>
            </a:r>
            <a:r>
              <a:rPr spc="5" dirty="0"/>
              <a:t>он</a:t>
            </a:r>
            <a:r>
              <a:rPr spc="10" dirty="0"/>
              <a:t> </a:t>
            </a:r>
            <a:r>
              <a:rPr spc="30" dirty="0"/>
              <a:t>свободен</a:t>
            </a:r>
            <a:r>
              <a:rPr spc="35" dirty="0"/>
              <a:t> </a:t>
            </a:r>
            <a:r>
              <a:rPr spc="-70" dirty="0"/>
              <a:t>от</a:t>
            </a:r>
            <a:r>
              <a:rPr spc="-65" dirty="0"/>
              <a:t> </a:t>
            </a:r>
            <a:r>
              <a:rPr spc="-110" dirty="0"/>
              <a:t>чувства </a:t>
            </a:r>
            <a:r>
              <a:rPr spc="-105" dirty="0"/>
              <a:t> </a:t>
            </a:r>
            <a:r>
              <a:rPr spc="-15" dirty="0"/>
              <a:t>собственности;</a:t>
            </a: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FFFFFF"/>
              </a:buClr>
              <a:buFont typeface="Verdana"/>
              <a:buChar char="-"/>
            </a:pPr>
            <a:endParaRPr sz="1950"/>
          </a:p>
          <a:p>
            <a:pPr marL="166370" indent="-154305">
              <a:lnSpc>
                <a:spcPct val="100000"/>
              </a:lnSpc>
              <a:buChar char="-"/>
              <a:tabLst>
                <a:tab pos="167005" algn="l"/>
              </a:tabLst>
            </a:pPr>
            <a:r>
              <a:rPr spc="105" dirty="0"/>
              <a:t>р</a:t>
            </a:r>
            <a:r>
              <a:rPr spc="95" dirty="0"/>
              <a:t>о</a:t>
            </a:r>
            <a:r>
              <a:rPr dirty="0"/>
              <a:t>ст</a:t>
            </a:r>
            <a:r>
              <a:rPr spc="-155" dirty="0"/>
              <a:t> </a:t>
            </a:r>
            <a:r>
              <a:rPr spc="5" dirty="0"/>
              <a:t>бе</a:t>
            </a:r>
            <a:r>
              <a:rPr spc="10" dirty="0"/>
              <a:t>з</a:t>
            </a:r>
            <a:r>
              <a:rPr spc="120" dirty="0"/>
              <a:t>раб</a:t>
            </a:r>
            <a:r>
              <a:rPr spc="114" dirty="0"/>
              <a:t>о</a:t>
            </a:r>
            <a:r>
              <a:rPr spc="-80" dirty="0"/>
              <a:t>ти</a:t>
            </a:r>
            <a:r>
              <a:rPr spc="-105" dirty="0"/>
              <a:t>ц</a:t>
            </a:r>
            <a:r>
              <a:rPr spc="-245" dirty="0"/>
              <a:t>ы</a:t>
            </a:r>
            <a:r>
              <a:rPr spc="-355" dirty="0"/>
              <a:t>;</a:t>
            </a: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FFFFFF"/>
              </a:buClr>
              <a:buFont typeface="Verdana"/>
              <a:buChar char="-"/>
            </a:pPr>
            <a:endParaRPr sz="1950"/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  <a:buChar char="-"/>
              <a:tabLst>
                <a:tab pos="587375" algn="l"/>
              </a:tabLst>
            </a:pPr>
            <a:r>
              <a:rPr spc="-5" dirty="0"/>
              <a:t>кризисное</a:t>
            </a:r>
            <a:r>
              <a:rPr dirty="0"/>
              <a:t> положение</a:t>
            </a:r>
            <a:r>
              <a:rPr spc="5" dirty="0"/>
              <a:t> </a:t>
            </a:r>
            <a:r>
              <a:rPr spc="-20" dirty="0"/>
              <a:t>ряда </a:t>
            </a:r>
            <a:r>
              <a:rPr spc="-15" dirty="0"/>
              <a:t> </a:t>
            </a:r>
            <a:r>
              <a:rPr spc="5" dirty="0"/>
              <a:t>социальн</a:t>
            </a:r>
            <a:r>
              <a:rPr spc="-235" dirty="0"/>
              <a:t>ых</a:t>
            </a:r>
            <a:r>
              <a:rPr spc="-175" dirty="0"/>
              <a:t> </a:t>
            </a:r>
            <a:r>
              <a:rPr spc="-70" dirty="0"/>
              <a:t>гр</a:t>
            </a:r>
            <a:r>
              <a:rPr spc="-85" dirty="0"/>
              <a:t>у</a:t>
            </a:r>
            <a:r>
              <a:rPr spc="-140" dirty="0"/>
              <a:t>пп</a:t>
            </a:r>
            <a:r>
              <a:rPr spc="-105" dirty="0"/>
              <a:t>[</a:t>
            </a:r>
            <a:r>
              <a:rPr spc="-160" dirty="0"/>
              <a:t>18</a:t>
            </a:r>
            <a:r>
              <a:rPr spc="-215" dirty="0"/>
              <a:t>]</a:t>
            </a:r>
            <a:r>
              <a:rPr spc="-355" dirty="0"/>
              <a:t>;</a:t>
            </a: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FFFFFF"/>
              </a:buClr>
              <a:buFont typeface="Verdana"/>
              <a:buChar char="-"/>
            </a:pPr>
            <a:endParaRPr sz="1950"/>
          </a:p>
          <a:p>
            <a:pPr marL="12700" marR="5715" algn="just">
              <a:lnSpc>
                <a:spcPct val="100000"/>
              </a:lnSpc>
              <a:buChar char="-"/>
              <a:tabLst>
                <a:tab pos="266065" algn="l"/>
              </a:tabLst>
            </a:pPr>
            <a:r>
              <a:rPr spc="45" dirty="0"/>
              <a:t>широкое </a:t>
            </a:r>
            <a:r>
              <a:rPr spc="55" dirty="0"/>
              <a:t>распространение </a:t>
            </a:r>
            <a:r>
              <a:rPr spc="70" dirty="0"/>
              <a:t>среди </a:t>
            </a:r>
            <a:r>
              <a:rPr spc="75" dirty="0"/>
              <a:t> </a:t>
            </a:r>
            <a:r>
              <a:rPr spc="50" dirty="0"/>
              <a:t>насе</a:t>
            </a:r>
            <a:r>
              <a:rPr spc="65" dirty="0"/>
              <a:t>л</a:t>
            </a:r>
            <a:r>
              <a:rPr spc="15" dirty="0"/>
              <a:t>ен</a:t>
            </a:r>
            <a:r>
              <a:rPr spc="-190" dirty="0"/>
              <a:t>и</a:t>
            </a:r>
            <a:r>
              <a:rPr spc="-175" dirty="0"/>
              <a:t>я </a:t>
            </a:r>
            <a:r>
              <a:rPr spc="-20" dirty="0"/>
              <a:t>воору</a:t>
            </a:r>
            <a:r>
              <a:rPr spc="-35" dirty="0"/>
              <a:t>ж</a:t>
            </a:r>
            <a:r>
              <a:rPr spc="114" dirty="0"/>
              <a:t>е</a:t>
            </a:r>
            <a:r>
              <a:rPr spc="-85" dirty="0"/>
              <a:t>н</a:t>
            </a:r>
            <a:r>
              <a:rPr spc="-75" dirty="0"/>
              <a:t>н</a:t>
            </a:r>
            <a:r>
              <a:rPr spc="25" dirty="0"/>
              <a:t>ой</a:t>
            </a:r>
            <a:r>
              <a:rPr spc="-165" dirty="0"/>
              <a:t> </a:t>
            </a:r>
            <a:r>
              <a:rPr spc="-70" dirty="0"/>
              <a:t>под</a:t>
            </a:r>
            <a:r>
              <a:rPr spc="-60" dirty="0"/>
              <a:t>г</a:t>
            </a:r>
            <a:r>
              <a:rPr spc="-10" dirty="0"/>
              <a:t>от</a:t>
            </a:r>
            <a:r>
              <a:rPr spc="-25" dirty="0"/>
              <a:t>о</a:t>
            </a:r>
            <a:r>
              <a:rPr spc="-160" dirty="0"/>
              <a:t>вки</a:t>
            </a:r>
            <a:r>
              <a:rPr spc="-175" dirty="0"/>
              <a:t>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710183"/>
            <a:ext cx="4447540" cy="5017135"/>
          </a:xfrm>
          <a:custGeom>
            <a:avLst/>
            <a:gdLst/>
            <a:ahLst/>
            <a:cxnLst/>
            <a:rect l="l" t="t" r="r" b="b"/>
            <a:pathLst>
              <a:path w="4447540" h="5017135">
                <a:moveTo>
                  <a:pt x="4447032" y="0"/>
                </a:moveTo>
                <a:lnTo>
                  <a:pt x="0" y="0"/>
                </a:lnTo>
                <a:lnTo>
                  <a:pt x="0" y="5017008"/>
                </a:lnTo>
                <a:lnTo>
                  <a:pt x="4447032" y="5017008"/>
                </a:lnTo>
                <a:lnTo>
                  <a:pt x="4447032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40739" y="735838"/>
            <a:ext cx="23145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120775" algn="l"/>
              </a:tabLst>
            </a:pPr>
            <a:r>
              <a:rPr sz="2000" spc="-170" dirty="0">
                <a:solidFill>
                  <a:srgbClr val="FFFFFF"/>
                </a:solidFill>
                <a:latin typeface="Microsoft Sans Serif"/>
                <a:cs typeface="Microsoft Sans Serif"/>
              </a:rPr>
              <a:t>К	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основным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0739" y="1040638"/>
            <a:ext cx="216852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террористической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88563" y="735838"/>
            <a:ext cx="164528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600075">
              <a:lnSpc>
                <a:spcPct val="100000"/>
              </a:lnSpc>
              <a:spcBef>
                <a:spcPts val="105"/>
              </a:spcBef>
            </a:pPr>
            <a:r>
              <a:rPr sz="20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м</a:t>
            </a:r>
            <a:r>
              <a:rPr sz="20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ивам 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я</a:t>
            </a:r>
            <a:r>
              <a:rPr sz="20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20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ль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но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ти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0739" y="1345438"/>
            <a:ext cx="3285490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можно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отнести</a:t>
            </a:r>
            <a:r>
              <a:rPr sz="20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следующие:</a:t>
            </a: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1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-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корыстные</a:t>
            </a:r>
            <a:r>
              <a:rPr sz="20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мотивы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0739" y="2565019"/>
            <a:ext cx="24168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748155" algn="l"/>
              </a:tabLst>
            </a:pP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ч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ь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ча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20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0739" y="2565019"/>
            <a:ext cx="429196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5"/>
              </a:spcBef>
            </a:pP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именно</a:t>
            </a:r>
            <a:endParaRPr sz="2000">
              <a:latin typeface="Microsoft Sans Serif"/>
              <a:cs typeface="Microsoft Sans Serif"/>
            </a:endParaRPr>
          </a:p>
          <a:p>
            <a:pPr marR="8255" algn="r">
              <a:lnSpc>
                <a:spcPct val="100000"/>
              </a:lnSpc>
              <a:tabLst>
                <a:tab pos="2055495" algn="l"/>
                <a:tab pos="3200400" algn="l"/>
              </a:tabLst>
            </a:pP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меркантильный	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интерес	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является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40739" y="3174873"/>
            <a:ext cx="429133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главенствующим.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определенном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40739" y="3479672"/>
            <a:ext cx="333756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412875" algn="l"/>
                <a:tab pos="3239135" algn="l"/>
              </a:tabLst>
            </a:pPr>
            <a:r>
              <a:rPr sz="20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ро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20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ерр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20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20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м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	-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29098" y="3479672"/>
            <a:ext cx="40322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эт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40739" y="3784472"/>
            <a:ext cx="4291330" cy="1855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оплачиваемый 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труд,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и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существуют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люди,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для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которых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такая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деятельность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является 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прекрасным </a:t>
            </a:r>
            <a:r>
              <a:rPr sz="2000" spc="-5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способом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заработать.</a:t>
            </a: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1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-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идеологические</a:t>
            </a:r>
            <a:r>
              <a:rPr sz="20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мотивы</a:t>
            </a:r>
            <a:endParaRPr sz="2000">
              <a:latin typeface="Microsoft Sans Serif"/>
              <a:cs typeface="Microsoft Sans Serif"/>
            </a:endParaRPr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05600" y="1676400"/>
            <a:ext cx="4158994" cy="3557017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13231" y="580644"/>
            <a:ext cx="10872470" cy="934719"/>
            <a:chOff x="713231" y="580644"/>
            <a:chExt cx="10872470" cy="934719"/>
          </a:xfrm>
        </p:grpSpPr>
        <p:sp>
          <p:nvSpPr>
            <p:cNvPr id="3" name="object 3"/>
            <p:cNvSpPr/>
            <p:nvPr/>
          </p:nvSpPr>
          <p:spPr>
            <a:xfrm>
              <a:off x="723137" y="590550"/>
              <a:ext cx="10852785" cy="914400"/>
            </a:xfrm>
            <a:custGeom>
              <a:avLst/>
              <a:gdLst/>
              <a:ahLst/>
              <a:cxnLst/>
              <a:rect l="l" t="t" r="r" b="b"/>
              <a:pathLst>
                <a:path w="10852785" h="914400">
                  <a:moveTo>
                    <a:pt x="10700004" y="0"/>
                  </a:moveTo>
                  <a:lnTo>
                    <a:pt x="152400" y="0"/>
                  </a:lnTo>
                  <a:lnTo>
                    <a:pt x="104231" y="7766"/>
                  </a:lnTo>
                  <a:lnTo>
                    <a:pt x="62396" y="29394"/>
                  </a:lnTo>
                  <a:lnTo>
                    <a:pt x="29405" y="62380"/>
                  </a:lnTo>
                  <a:lnTo>
                    <a:pt x="7769" y="104217"/>
                  </a:lnTo>
                  <a:lnTo>
                    <a:pt x="0" y="152400"/>
                  </a:lnTo>
                  <a:lnTo>
                    <a:pt x="0" y="762000"/>
                  </a:lnTo>
                  <a:lnTo>
                    <a:pt x="7769" y="810182"/>
                  </a:lnTo>
                  <a:lnTo>
                    <a:pt x="29405" y="852019"/>
                  </a:lnTo>
                  <a:lnTo>
                    <a:pt x="62396" y="885005"/>
                  </a:lnTo>
                  <a:lnTo>
                    <a:pt x="104231" y="906633"/>
                  </a:lnTo>
                  <a:lnTo>
                    <a:pt x="152400" y="914400"/>
                  </a:lnTo>
                  <a:lnTo>
                    <a:pt x="10700004" y="914400"/>
                  </a:lnTo>
                  <a:lnTo>
                    <a:pt x="10748186" y="906633"/>
                  </a:lnTo>
                  <a:lnTo>
                    <a:pt x="10790023" y="885005"/>
                  </a:lnTo>
                  <a:lnTo>
                    <a:pt x="10823009" y="852019"/>
                  </a:lnTo>
                  <a:lnTo>
                    <a:pt x="10844637" y="810182"/>
                  </a:lnTo>
                  <a:lnTo>
                    <a:pt x="10852404" y="762000"/>
                  </a:lnTo>
                  <a:lnTo>
                    <a:pt x="10852404" y="152400"/>
                  </a:lnTo>
                  <a:lnTo>
                    <a:pt x="10844637" y="104217"/>
                  </a:lnTo>
                  <a:lnTo>
                    <a:pt x="10823009" y="62380"/>
                  </a:lnTo>
                  <a:lnTo>
                    <a:pt x="10790023" y="29394"/>
                  </a:lnTo>
                  <a:lnTo>
                    <a:pt x="10748186" y="7766"/>
                  </a:lnTo>
                  <a:lnTo>
                    <a:pt x="10700004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23137" y="590550"/>
              <a:ext cx="10852785" cy="914400"/>
            </a:xfrm>
            <a:custGeom>
              <a:avLst/>
              <a:gdLst/>
              <a:ahLst/>
              <a:cxnLst/>
              <a:rect l="l" t="t" r="r" b="b"/>
              <a:pathLst>
                <a:path w="10852785" h="914400">
                  <a:moveTo>
                    <a:pt x="0" y="152400"/>
                  </a:moveTo>
                  <a:lnTo>
                    <a:pt x="7769" y="104217"/>
                  </a:lnTo>
                  <a:lnTo>
                    <a:pt x="29405" y="62380"/>
                  </a:lnTo>
                  <a:lnTo>
                    <a:pt x="62396" y="29394"/>
                  </a:lnTo>
                  <a:lnTo>
                    <a:pt x="104231" y="7766"/>
                  </a:lnTo>
                  <a:lnTo>
                    <a:pt x="152400" y="0"/>
                  </a:lnTo>
                  <a:lnTo>
                    <a:pt x="10700004" y="0"/>
                  </a:lnTo>
                  <a:lnTo>
                    <a:pt x="10748186" y="7766"/>
                  </a:lnTo>
                  <a:lnTo>
                    <a:pt x="10790023" y="29394"/>
                  </a:lnTo>
                  <a:lnTo>
                    <a:pt x="10823009" y="62380"/>
                  </a:lnTo>
                  <a:lnTo>
                    <a:pt x="10844637" y="104217"/>
                  </a:lnTo>
                  <a:lnTo>
                    <a:pt x="10852404" y="152400"/>
                  </a:lnTo>
                  <a:lnTo>
                    <a:pt x="10852404" y="762000"/>
                  </a:lnTo>
                  <a:lnTo>
                    <a:pt x="10844637" y="810182"/>
                  </a:lnTo>
                  <a:lnTo>
                    <a:pt x="10823009" y="852019"/>
                  </a:lnTo>
                  <a:lnTo>
                    <a:pt x="10790023" y="885005"/>
                  </a:lnTo>
                  <a:lnTo>
                    <a:pt x="10748186" y="906633"/>
                  </a:lnTo>
                  <a:lnTo>
                    <a:pt x="10700004" y="914400"/>
                  </a:lnTo>
                  <a:lnTo>
                    <a:pt x="152400" y="914400"/>
                  </a:lnTo>
                  <a:lnTo>
                    <a:pt x="104231" y="906633"/>
                  </a:lnTo>
                  <a:lnTo>
                    <a:pt x="62396" y="885005"/>
                  </a:lnTo>
                  <a:lnTo>
                    <a:pt x="29405" y="852019"/>
                  </a:lnTo>
                  <a:lnTo>
                    <a:pt x="7769" y="810182"/>
                  </a:lnTo>
                  <a:lnTo>
                    <a:pt x="0" y="762000"/>
                  </a:lnTo>
                  <a:lnTo>
                    <a:pt x="0" y="152400"/>
                  </a:lnTo>
                  <a:close/>
                </a:path>
              </a:pathLst>
            </a:custGeom>
            <a:ln w="19812">
              <a:solidFill>
                <a:srgbClr val="8309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84757" y="892555"/>
            <a:ext cx="93294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Verdana"/>
                <a:cs typeface="Verdana"/>
              </a:rPr>
              <a:t>По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-15" dirty="0">
                <a:latin typeface="Verdana"/>
                <a:cs typeface="Verdana"/>
              </a:rPr>
              <a:t>характеру</a:t>
            </a:r>
            <a:r>
              <a:rPr sz="1800" spc="-120" dirty="0">
                <a:latin typeface="Verdana"/>
                <a:cs typeface="Verdana"/>
              </a:rPr>
              <a:t> </a:t>
            </a:r>
            <a:r>
              <a:rPr sz="1800" spc="-25" dirty="0">
                <a:latin typeface="Verdana"/>
                <a:cs typeface="Verdana"/>
              </a:rPr>
              <a:t>субъекта</a:t>
            </a:r>
            <a:r>
              <a:rPr sz="1800" spc="-114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террористической</a:t>
            </a:r>
            <a:r>
              <a:rPr sz="1800" spc="-75" dirty="0">
                <a:latin typeface="Verdana"/>
                <a:cs typeface="Verdana"/>
              </a:rPr>
              <a:t> </a:t>
            </a:r>
            <a:r>
              <a:rPr sz="1800" spc="-65" dirty="0">
                <a:latin typeface="Verdana"/>
                <a:cs typeface="Verdana"/>
              </a:rPr>
              <a:t>деятельности,</a:t>
            </a:r>
            <a:r>
              <a:rPr sz="1800" spc="-110" dirty="0">
                <a:latin typeface="Verdana"/>
                <a:cs typeface="Verdana"/>
              </a:rPr>
              <a:t> </a:t>
            </a:r>
            <a:r>
              <a:rPr sz="1800" spc="35" dirty="0">
                <a:latin typeface="Verdana"/>
                <a:cs typeface="Verdana"/>
              </a:rPr>
              <a:t>терроризм</a:t>
            </a:r>
            <a:r>
              <a:rPr sz="1800" spc="-85" dirty="0">
                <a:latin typeface="Verdana"/>
                <a:cs typeface="Verdana"/>
              </a:rPr>
              <a:t> </a:t>
            </a:r>
            <a:r>
              <a:rPr sz="1800" spc="-60" dirty="0">
                <a:latin typeface="Verdana"/>
                <a:cs typeface="Verdana"/>
              </a:rPr>
              <a:t>делится</a:t>
            </a:r>
            <a:r>
              <a:rPr sz="1800" spc="-110" dirty="0">
                <a:latin typeface="Verdana"/>
                <a:cs typeface="Verdana"/>
              </a:rPr>
              <a:t> </a:t>
            </a:r>
            <a:r>
              <a:rPr sz="1800" spc="-90" dirty="0">
                <a:latin typeface="Verdana"/>
                <a:cs typeface="Verdana"/>
              </a:rPr>
              <a:t>на: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713231" y="1650492"/>
            <a:ext cx="5698490" cy="4171315"/>
            <a:chOff x="713231" y="1650492"/>
            <a:chExt cx="5698490" cy="4171315"/>
          </a:xfrm>
        </p:grpSpPr>
        <p:sp>
          <p:nvSpPr>
            <p:cNvPr id="7" name="object 7"/>
            <p:cNvSpPr/>
            <p:nvPr/>
          </p:nvSpPr>
          <p:spPr>
            <a:xfrm>
              <a:off x="723137" y="1660398"/>
              <a:ext cx="5678805" cy="4151629"/>
            </a:xfrm>
            <a:custGeom>
              <a:avLst/>
              <a:gdLst/>
              <a:ahLst/>
              <a:cxnLst/>
              <a:rect l="l" t="t" r="r" b="b"/>
              <a:pathLst>
                <a:path w="5678805" h="4151629">
                  <a:moveTo>
                    <a:pt x="4986528" y="0"/>
                  </a:moveTo>
                  <a:lnTo>
                    <a:pt x="691896" y="0"/>
                  </a:lnTo>
                  <a:lnTo>
                    <a:pt x="644525" y="1596"/>
                  </a:lnTo>
                  <a:lnTo>
                    <a:pt x="598011" y="6315"/>
                  </a:lnTo>
                  <a:lnTo>
                    <a:pt x="552456" y="14056"/>
                  </a:lnTo>
                  <a:lnTo>
                    <a:pt x="507964" y="24713"/>
                  </a:lnTo>
                  <a:lnTo>
                    <a:pt x="464638" y="38186"/>
                  </a:lnTo>
                  <a:lnTo>
                    <a:pt x="422581" y="54369"/>
                  </a:lnTo>
                  <a:lnTo>
                    <a:pt x="381895" y="73162"/>
                  </a:lnTo>
                  <a:lnTo>
                    <a:pt x="342685" y="94459"/>
                  </a:lnTo>
                  <a:lnTo>
                    <a:pt x="305053" y="118159"/>
                  </a:lnTo>
                  <a:lnTo>
                    <a:pt x="269101" y="144159"/>
                  </a:lnTo>
                  <a:lnTo>
                    <a:pt x="234934" y="172355"/>
                  </a:lnTo>
                  <a:lnTo>
                    <a:pt x="202653" y="202644"/>
                  </a:lnTo>
                  <a:lnTo>
                    <a:pt x="172363" y="234923"/>
                  </a:lnTo>
                  <a:lnTo>
                    <a:pt x="144167" y="269090"/>
                  </a:lnTo>
                  <a:lnTo>
                    <a:pt x="118166" y="305041"/>
                  </a:lnTo>
                  <a:lnTo>
                    <a:pt x="94465" y="342674"/>
                  </a:lnTo>
                  <a:lnTo>
                    <a:pt x="73166" y="381884"/>
                  </a:lnTo>
                  <a:lnTo>
                    <a:pt x="54373" y="422570"/>
                  </a:lnTo>
                  <a:lnTo>
                    <a:pt x="38188" y="464628"/>
                  </a:lnTo>
                  <a:lnTo>
                    <a:pt x="24715" y="507955"/>
                  </a:lnTo>
                  <a:lnTo>
                    <a:pt x="14057" y="552449"/>
                  </a:lnTo>
                  <a:lnTo>
                    <a:pt x="6316" y="598005"/>
                  </a:lnTo>
                  <a:lnTo>
                    <a:pt x="1596" y="644522"/>
                  </a:lnTo>
                  <a:lnTo>
                    <a:pt x="0" y="691896"/>
                  </a:lnTo>
                  <a:lnTo>
                    <a:pt x="0" y="3459479"/>
                  </a:lnTo>
                  <a:lnTo>
                    <a:pt x="1596" y="3506853"/>
                  </a:lnTo>
                  <a:lnTo>
                    <a:pt x="6316" y="3553370"/>
                  </a:lnTo>
                  <a:lnTo>
                    <a:pt x="14057" y="3598926"/>
                  </a:lnTo>
                  <a:lnTo>
                    <a:pt x="24715" y="3643420"/>
                  </a:lnTo>
                  <a:lnTo>
                    <a:pt x="38188" y="3686747"/>
                  </a:lnTo>
                  <a:lnTo>
                    <a:pt x="54373" y="3728805"/>
                  </a:lnTo>
                  <a:lnTo>
                    <a:pt x="73166" y="3769491"/>
                  </a:lnTo>
                  <a:lnTo>
                    <a:pt x="94465" y="3808701"/>
                  </a:lnTo>
                  <a:lnTo>
                    <a:pt x="118166" y="3846334"/>
                  </a:lnTo>
                  <a:lnTo>
                    <a:pt x="144167" y="3882285"/>
                  </a:lnTo>
                  <a:lnTo>
                    <a:pt x="172363" y="3916452"/>
                  </a:lnTo>
                  <a:lnTo>
                    <a:pt x="202653" y="3948731"/>
                  </a:lnTo>
                  <a:lnTo>
                    <a:pt x="234934" y="3979020"/>
                  </a:lnTo>
                  <a:lnTo>
                    <a:pt x="269101" y="4007216"/>
                  </a:lnTo>
                  <a:lnTo>
                    <a:pt x="305053" y="4033216"/>
                  </a:lnTo>
                  <a:lnTo>
                    <a:pt x="342685" y="4056916"/>
                  </a:lnTo>
                  <a:lnTo>
                    <a:pt x="381895" y="4078213"/>
                  </a:lnTo>
                  <a:lnTo>
                    <a:pt x="422581" y="4097006"/>
                  </a:lnTo>
                  <a:lnTo>
                    <a:pt x="464638" y="4113189"/>
                  </a:lnTo>
                  <a:lnTo>
                    <a:pt x="507964" y="4126662"/>
                  </a:lnTo>
                  <a:lnTo>
                    <a:pt x="552456" y="4137319"/>
                  </a:lnTo>
                  <a:lnTo>
                    <a:pt x="598011" y="4145060"/>
                  </a:lnTo>
                  <a:lnTo>
                    <a:pt x="644525" y="4149779"/>
                  </a:lnTo>
                  <a:lnTo>
                    <a:pt x="691896" y="4151376"/>
                  </a:lnTo>
                  <a:lnTo>
                    <a:pt x="4986528" y="4151376"/>
                  </a:lnTo>
                  <a:lnTo>
                    <a:pt x="5033901" y="4149779"/>
                  </a:lnTo>
                  <a:lnTo>
                    <a:pt x="5080418" y="4145060"/>
                  </a:lnTo>
                  <a:lnTo>
                    <a:pt x="5125974" y="4137319"/>
                  </a:lnTo>
                  <a:lnTo>
                    <a:pt x="5170468" y="4126662"/>
                  </a:lnTo>
                  <a:lnTo>
                    <a:pt x="5213795" y="4113189"/>
                  </a:lnTo>
                  <a:lnTo>
                    <a:pt x="5255853" y="4097006"/>
                  </a:lnTo>
                  <a:lnTo>
                    <a:pt x="5296539" y="4078213"/>
                  </a:lnTo>
                  <a:lnTo>
                    <a:pt x="5335749" y="4056916"/>
                  </a:lnTo>
                  <a:lnTo>
                    <a:pt x="5373382" y="4033216"/>
                  </a:lnTo>
                  <a:lnTo>
                    <a:pt x="5409333" y="4007216"/>
                  </a:lnTo>
                  <a:lnTo>
                    <a:pt x="5443500" y="3979020"/>
                  </a:lnTo>
                  <a:lnTo>
                    <a:pt x="5475779" y="3948731"/>
                  </a:lnTo>
                  <a:lnTo>
                    <a:pt x="5506068" y="3916452"/>
                  </a:lnTo>
                  <a:lnTo>
                    <a:pt x="5534264" y="3882285"/>
                  </a:lnTo>
                  <a:lnTo>
                    <a:pt x="5560264" y="3846334"/>
                  </a:lnTo>
                  <a:lnTo>
                    <a:pt x="5583964" y="3808701"/>
                  </a:lnTo>
                  <a:lnTo>
                    <a:pt x="5605261" y="3769491"/>
                  </a:lnTo>
                  <a:lnTo>
                    <a:pt x="5624054" y="3728805"/>
                  </a:lnTo>
                  <a:lnTo>
                    <a:pt x="5640237" y="3686747"/>
                  </a:lnTo>
                  <a:lnTo>
                    <a:pt x="5653710" y="3643420"/>
                  </a:lnTo>
                  <a:lnTo>
                    <a:pt x="5664367" y="3598926"/>
                  </a:lnTo>
                  <a:lnTo>
                    <a:pt x="5672108" y="3553370"/>
                  </a:lnTo>
                  <a:lnTo>
                    <a:pt x="5676827" y="3506853"/>
                  </a:lnTo>
                  <a:lnTo>
                    <a:pt x="5678424" y="3459479"/>
                  </a:lnTo>
                  <a:lnTo>
                    <a:pt x="5678424" y="691896"/>
                  </a:lnTo>
                  <a:lnTo>
                    <a:pt x="5676827" y="644522"/>
                  </a:lnTo>
                  <a:lnTo>
                    <a:pt x="5672108" y="598005"/>
                  </a:lnTo>
                  <a:lnTo>
                    <a:pt x="5664367" y="552449"/>
                  </a:lnTo>
                  <a:lnTo>
                    <a:pt x="5653710" y="507955"/>
                  </a:lnTo>
                  <a:lnTo>
                    <a:pt x="5640237" y="464628"/>
                  </a:lnTo>
                  <a:lnTo>
                    <a:pt x="5624054" y="422570"/>
                  </a:lnTo>
                  <a:lnTo>
                    <a:pt x="5605261" y="381884"/>
                  </a:lnTo>
                  <a:lnTo>
                    <a:pt x="5583964" y="342674"/>
                  </a:lnTo>
                  <a:lnTo>
                    <a:pt x="5560264" y="305041"/>
                  </a:lnTo>
                  <a:lnTo>
                    <a:pt x="5534264" y="269090"/>
                  </a:lnTo>
                  <a:lnTo>
                    <a:pt x="5506068" y="234923"/>
                  </a:lnTo>
                  <a:lnTo>
                    <a:pt x="5475779" y="202644"/>
                  </a:lnTo>
                  <a:lnTo>
                    <a:pt x="5443500" y="172355"/>
                  </a:lnTo>
                  <a:lnTo>
                    <a:pt x="5409333" y="144159"/>
                  </a:lnTo>
                  <a:lnTo>
                    <a:pt x="5373382" y="118159"/>
                  </a:lnTo>
                  <a:lnTo>
                    <a:pt x="5335749" y="94459"/>
                  </a:lnTo>
                  <a:lnTo>
                    <a:pt x="5296539" y="73162"/>
                  </a:lnTo>
                  <a:lnTo>
                    <a:pt x="5255853" y="54369"/>
                  </a:lnTo>
                  <a:lnTo>
                    <a:pt x="5213795" y="38186"/>
                  </a:lnTo>
                  <a:lnTo>
                    <a:pt x="5170468" y="24713"/>
                  </a:lnTo>
                  <a:lnTo>
                    <a:pt x="5125974" y="14056"/>
                  </a:lnTo>
                  <a:lnTo>
                    <a:pt x="5080418" y="6315"/>
                  </a:lnTo>
                  <a:lnTo>
                    <a:pt x="5033901" y="1596"/>
                  </a:lnTo>
                  <a:lnTo>
                    <a:pt x="4986528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23137" y="1660398"/>
              <a:ext cx="5678805" cy="4151629"/>
            </a:xfrm>
            <a:custGeom>
              <a:avLst/>
              <a:gdLst/>
              <a:ahLst/>
              <a:cxnLst/>
              <a:rect l="l" t="t" r="r" b="b"/>
              <a:pathLst>
                <a:path w="5678805" h="4151629">
                  <a:moveTo>
                    <a:pt x="0" y="691896"/>
                  </a:moveTo>
                  <a:lnTo>
                    <a:pt x="1596" y="644522"/>
                  </a:lnTo>
                  <a:lnTo>
                    <a:pt x="6316" y="598005"/>
                  </a:lnTo>
                  <a:lnTo>
                    <a:pt x="14057" y="552449"/>
                  </a:lnTo>
                  <a:lnTo>
                    <a:pt x="24715" y="507955"/>
                  </a:lnTo>
                  <a:lnTo>
                    <a:pt x="38188" y="464628"/>
                  </a:lnTo>
                  <a:lnTo>
                    <a:pt x="54373" y="422570"/>
                  </a:lnTo>
                  <a:lnTo>
                    <a:pt x="73166" y="381884"/>
                  </a:lnTo>
                  <a:lnTo>
                    <a:pt x="94465" y="342674"/>
                  </a:lnTo>
                  <a:lnTo>
                    <a:pt x="118166" y="305041"/>
                  </a:lnTo>
                  <a:lnTo>
                    <a:pt x="144167" y="269090"/>
                  </a:lnTo>
                  <a:lnTo>
                    <a:pt x="172363" y="234923"/>
                  </a:lnTo>
                  <a:lnTo>
                    <a:pt x="202653" y="202644"/>
                  </a:lnTo>
                  <a:lnTo>
                    <a:pt x="234934" y="172355"/>
                  </a:lnTo>
                  <a:lnTo>
                    <a:pt x="269101" y="144159"/>
                  </a:lnTo>
                  <a:lnTo>
                    <a:pt x="305053" y="118159"/>
                  </a:lnTo>
                  <a:lnTo>
                    <a:pt x="342685" y="94459"/>
                  </a:lnTo>
                  <a:lnTo>
                    <a:pt x="381895" y="73162"/>
                  </a:lnTo>
                  <a:lnTo>
                    <a:pt x="422581" y="54369"/>
                  </a:lnTo>
                  <a:lnTo>
                    <a:pt x="464638" y="38186"/>
                  </a:lnTo>
                  <a:lnTo>
                    <a:pt x="507964" y="24713"/>
                  </a:lnTo>
                  <a:lnTo>
                    <a:pt x="552456" y="14056"/>
                  </a:lnTo>
                  <a:lnTo>
                    <a:pt x="598011" y="6315"/>
                  </a:lnTo>
                  <a:lnTo>
                    <a:pt x="644525" y="1596"/>
                  </a:lnTo>
                  <a:lnTo>
                    <a:pt x="691896" y="0"/>
                  </a:lnTo>
                  <a:lnTo>
                    <a:pt x="4986528" y="0"/>
                  </a:lnTo>
                  <a:lnTo>
                    <a:pt x="5033901" y="1596"/>
                  </a:lnTo>
                  <a:lnTo>
                    <a:pt x="5080418" y="6315"/>
                  </a:lnTo>
                  <a:lnTo>
                    <a:pt x="5125974" y="14056"/>
                  </a:lnTo>
                  <a:lnTo>
                    <a:pt x="5170468" y="24713"/>
                  </a:lnTo>
                  <a:lnTo>
                    <a:pt x="5213795" y="38186"/>
                  </a:lnTo>
                  <a:lnTo>
                    <a:pt x="5255853" y="54369"/>
                  </a:lnTo>
                  <a:lnTo>
                    <a:pt x="5296539" y="73162"/>
                  </a:lnTo>
                  <a:lnTo>
                    <a:pt x="5335749" y="94459"/>
                  </a:lnTo>
                  <a:lnTo>
                    <a:pt x="5373382" y="118159"/>
                  </a:lnTo>
                  <a:lnTo>
                    <a:pt x="5409333" y="144159"/>
                  </a:lnTo>
                  <a:lnTo>
                    <a:pt x="5443500" y="172355"/>
                  </a:lnTo>
                  <a:lnTo>
                    <a:pt x="5475779" y="202644"/>
                  </a:lnTo>
                  <a:lnTo>
                    <a:pt x="5506068" y="234923"/>
                  </a:lnTo>
                  <a:lnTo>
                    <a:pt x="5534264" y="269090"/>
                  </a:lnTo>
                  <a:lnTo>
                    <a:pt x="5560264" y="305041"/>
                  </a:lnTo>
                  <a:lnTo>
                    <a:pt x="5583964" y="342674"/>
                  </a:lnTo>
                  <a:lnTo>
                    <a:pt x="5605261" y="381884"/>
                  </a:lnTo>
                  <a:lnTo>
                    <a:pt x="5624054" y="422570"/>
                  </a:lnTo>
                  <a:lnTo>
                    <a:pt x="5640237" y="464628"/>
                  </a:lnTo>
                  <a:lnTo>
                    <a:pt x="5653710" y="507955"/>
                  </a:lnTo>
                  <a:lnTo>
                    <a:pt x="5664367" y="552449"/>
                  </a:lnTo>
                  <a:lnTo>
                    <a:pt x="5672108" y="598005"/>
                  </a:lnTo>
                  <a:lnTo>
                    <a:pt x="5676827" y="644522"/>
                  </a:lnTo>
                  <a:lnTo>
                    <a:pt x="5678424" y="691896"/>
                  </a:lnTo>
                  <a:lnTo>
                    <a:pt x="5678424" y="3459479"/>
                  </a:lnTo>
                  <a:lnTo>
                    <a:pt x="5676827" y="3506853"/>
                  </a:lnTo>
                  <a:lnTo>
                    <a:pt x="5672108" y="3553370"/>
                  </a:lnTo>
                  <a:lnTo>
                    <a:pt x="5664367" y="3598926"/>
                  </a:lnTo>
                  <a:lnTo>
                    <a:pt x="5653710" y="3643420"/>
                  </a:lnTo>
                  <a:lnTo>
                    <a:pt x="5640237" y="3686747"/>
                  </a:lnTo>
                  <a:lnTo>
                    <a:pt x="5624054" y="3728805"/>
                  </a:lnTo>
                  <a:lnTo>
                    <a:pt x="5605261" y="3769491"/>
                  </a:lnTo>
                  <a:lnTo>
                    <a:pt x="5583964" y="3808701"/>
                  </a:lnTo>
                  <a:lnTo>
                    <a:pt x="5560264" y="3846334"/>
                  </a:lnTo>
                  <a:lnTo>
                    <a:pt x="5534264" y="3882285"/>
                  </a:lnTo>
                  <a:lnTo>
                    <a:pt x="5506068" y="3916452"/>
                  </a:lnTo>
                  <a:lnTo>
                    <a:pt x="5475779" y="3948731"/>
                  </a:lnTo>
                  <a:lnTo>
                    <a:pt x="5443500" y="3979020"/>
                  </a:lnTo>
                  <a:lnTo>
                    <a:pt x="5409333" y="4007216"/>
                  </a:lnTo>
                  <a:lnTo>
                    <a:pt x="5373382" y="4033216"/>
                  </a:lnTo>
                  <a:lnTo>
                    <a:pt x="5335749" y="4056916"/>
                  </a:lnTo>
                  <a:lnTo>
                    <a:pt x="5296539" y="4078213"/>
                  </a:lnTo>
                  <a:lnTo>
                    <a:pt x="5255853" y="4097006"/>
                  </a:lnTo>
                  <a:lnTo>
                    <a:pt x="5213795" y="4113189"/>
                  </a:lnTo>
                  <a:lnTo>
                    <a:pt x="5170468" y="4126662"/>
                  </a:lnTo>
                  <a:lnTo>
                    <a:pt x="5125974" y="4137319"/>
                  </a:lnTo>
                  <a:lnTo>
                    <a:pt x="5080418" y="4145060"/>
                  </a:lnTo>
                  <a:lnTo>
                    <a:pt x="5033901" y="4149779"/>
                  </a:lnTo>
                  <a:lnTo>
                    <a:pt x="4986528" y="4151376"/>
                  </a:lnTo>
                  <a:lnTo>
                    <a:pt x="691896" y="4151376"/>
                  </a:lnTo>
                  <a:lnTo>
                    <a:pt x="644525" y="4149779"/>
                  </a:lnTo>
                  <a:lnTo>
                    <a:pt x="598011" y="4145060"/>
                  </a:lnTo>
                  <a:lnTo>
                    <a:pt x="552456" y="4137319"/>
                  </a:lnTo>
                  <a:lnTo>
                    <a:pt x="507964" y="4126662"/>
                  </a:lnTo>
                  <a:lnTo>
                    <a:pt x="464638" y="4113189"/>
                  </a:lnTo>
                  <a:lnTo>
                    <a:pt x="422581" y="4097006"/>
                  </a:lnTo>
                  <a:lnTo>
                    <a:pt x="381895" y="4078213"/>
                  </a:lnTo>
                  <a:lnTo>
                    <a:pt x="342685" y="4056916"/>
                  </a:lnTo>
                  <a:lnTo>
                    <a:pt x="305053" y="4033216"/>
                  </a:lnTo>
                  <a:lnTo>
                    <a:pt x="269101" y="4007216"/>
                  </a:lnTo>
                  <a:lnTo>
                    <a:pt x="234934" y="3979020"/>
                  </a:lnTo>
                  <a:lnTo>
                    <a:pt x="202653" y="3948731"/>
                  </a:lnTo>
                  <a:lnTo>
                    <a:pt x="172363" y="3916452"/>
                  </a:lnTo>
                  <a:lnTo>
                    <a:pt x="144167" y="3882285"/>
                  </a:lnTo>
                  <a:lnTo>
                    <a:pt x="118166" y="3846334"/>
                  </a:lnTo>
                  <a:lnTo>
                    <a:pt x="94465" y="3808701"/>
                  </a:lnTo>
                  <a:lnTo>
                    <a:pt x="73166" y="3769491"/>
                  </a:lnTo>
                  <a:lnTo>
                    <a:pt x="54373" y="3728805"/>
                  </a:lnTo>
                  <a:lnTo>
                    <a:pt x="38188" y="3686747"/>
                  </a:lnTo>
                  <a:lnTo>
                    <a:pt x="24715" y="3643420"/>
                  </a:lnTo>
                  <a:lnTo>
                    <a:pt x="14057" y="3598926"/>
                  </a:lnTo>
                  <a:lnTo>
                    <a:pt x="6316" y="3553370"/>
                  </a:lnTo>
                  <a:lnTo>
                    <a:pt x="1596" y="3506853"/>
                  </a:lnTo>
                  <a:lnTo>
                    <a:pt x="0" y="3459479"/>
                  </a:lnTo>
                  <a:lnTo>
                    <a:pt x="0" y="691896"/>
                  </a:lnTo>
                  <a:close/>
                </a:path>
              </a:pathLst>
            </a:custGeom>
            <a:ln w="19812">
              <a:solidFill>
                <a:srgbClr val="8309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057452" y="2209876"/>
            <a:ext cx="5010785" cy="3044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2090" marR="176530" indent="-30480" algn="just">
              <a:lnSpc>
                <a:spcPct val="100000"/>
              </a:lnSpc>
              <a:spcBef>
                <a:spcPts val="100"/>
              </a:spcBef>
            </a:pPr>
            <a:r>
              <a:rPr sz="1800" b="1" spc="-165" dirty="0">
                <a:solidFill>
                  <a:srgbClr val="FFFFFF"/>
                </a:solidFill>
                <a:latin typeface="Verdana"/>
                <a:cs typeface="Verdana"/>
              </a:rPr>
              <a:t>Неоргани</a:t>
            </a:r>
            <a:r>
              <a:rPr sz="1800" b="1" spc="-135" dirty="0">
                <a:solidFill>
                  <a:srgbClr val="FFFFFF"/>
                </a:solidFill>
                <a:latin typeface="Verdana"/>
                <a:cs typeface="Verdana"/>
              </a:rPr>
              <a:t>з</a:t>
            </a:r>
            <a:r>
              <a:rPr sz="1800" b="1" spc="-195" dirty="0">
                <a:solidFill>
                  <a:srgbClr val="FFFFFF"/>
                </a:solidFill>
                <a:latin typeface="Verdana"/>
                <a:cs typeface="Verdana"/>
              </a:rPr>
              <a:t>ованны</a:t>
            </a:r>
            <a:r>
              <a:rPr sz="1800" b="1" spc="-185" dirty="0">
                <a:solidFill>
                  <a:srgbClr val="FFFFFF"/>
                </a:solidFill>
                <a:latin typeface="Verdana"/>
                <a:cs typeface="Verdana"/>
              </a:rPr>
              <a:t>й</a:t>
            </a:r>
            <a:r>
              <a:rPr sz="1800" b="1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55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800" spc="-85" dirty="0">
                <a:solidFill>
                  <a:srgbClr val="FFFFFF"/>
                </a:solidFill>
                <a:latin typeface="Verdana"/>
                <a:cs typeface="Verdana"/>
              </a:rPr>
              <a:t>ли</a:t>
            </a:r>
            <a:r>
              <a:rPr sz="18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55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800" spc="-100" dirty="0">
                <a:solidFill>
                  <a:srgbClr val="FFFFFF"/>
                </a:solidFill>
                <a:latin typeface="Verdana"/>
                <a:cs typeface="Verdana"/>
              </a:rPr>
              <a:t>ндив</a:t>
            </a:r>
            <a:r>
              <a:rPr sz="1800" spc="-55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800" spc="5" dirty="0">
                <a:solidFill>
                  <a:srgbClr val="FFFFFF"/>
                </a:solidFill>
                <a:latin typeface="Verdana"/>
                <a:cs typeface="Verdana"/>
              </a:rPr>
              <a:t>ду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1800" spc="-114" dirty="0">
                <a:solidFill>
                  <a:srgbClr val="FFFFFF"/>
                </a:solidFill>
                <a:latin typeface="Verdana"/>
                <a:cs typeface="Verdana"/>
              </a:rPr>
              <a:t>льный  </a:t>
            </a:r>
            <a:r>
              <a:rPr sz="1800" spc="-195" dirty="0">
                <a:solidFill>
                  <a:srgbClr val="FFFFFF"/>
                </a:solidFill>
                <a:latin typeface="Verdana"/>
                <a:cs typeface="Verdana"/>
              </a:rPr>
              <a:t>(</a:t>
            </a:r>
            <a:r>
              <a:rPr sz="1800" spc="-50" dirty="0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sz="1800" spc="-75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1800" spc="100" dirty="0">
                <a:solidFill>
                  <a:srgbClr val="FFFFFF"/>
                </a:solidFill>
                <a:latin typeface="Verdana"/>
                <a:cs typeface="Verdana"/>
              </a:rPr>
              <a:t>р</a:t>
            </a:r>
            <a:r>
              <a:rPr sz="1800" spc="95" dirty="0">
                <a:solidFill>
                  <a:srgbClr val="FFFFFF"/>
                </a:solidFill>
                <a:latin typeface="Verdana"/>
                <a:cs typeface="Verdana"/>
              </a:rPr>
              <a:t>ро</a:t>
            </a:r>
            <a:r>
              <a:rPr sz="1800" spc="85" dirty="0">
                <a:solidFill>
                  <a:srgbClr val="FFFFFF"/>
                </a:solidFill>
                <a:latin typeface="Verdana"/>
                <a:cs typeface="Verdana"/>
              </a:rPr>
              <a:t>р</a:t>
            </a:r>
            <a:r>
              <a:rPr sz="1800" spc="-40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800" spc="-195" dirty="0">
                <a:solidFill>
                  <a:srgbClr val="FFFFFF"/>
                </a:solidFill>
                <a:latin typeface="Verdana"/>
                <a:cs typeface="Verdana"/>
              </a:rPr>
              <a:t>з</a:t>
            </a:r>
            <a:r>
              <a:rPr sz="1800" spc="325" dirty="0">
                <a:solidFill>
                  <a:srgbClr val="FFFFFF"/>
                </a:solidFill>
                <a:latin typeface="Verdana"/>
                <a:cs typeface="Verdana"/>
              </a:rPr>
              <a:t>м</a:t>
            </a:r>
            <a:r>
              <a:rPr sz="180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одиноч</a:t>
            </a:r>
            <a:r>
              <a:rPr sz="1800" spc="-30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1800" spc="-160" dirty="0">
                <a:solidFill>
                  <a:srgbClr val="FFFFFF"/>
                </a:solidFill>
                <a:latin typeface="Verdana"/>
                <a:cs typeface="Verdana"/>
              </a:rPr>
              <a:t>к)</a:t>
            </a:r>
            <a:r>
              <a:rPr sz="18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—</a:t>
            </a:r>
            <a:r>
              <a:rPr sz="18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229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180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Verdana"/>
                <a:cs typeface="Verdana"/>
              </a:rPr>
              <a:t>э</a:t>
            </a:r>
            <a:r>
              <a:rPr sz="1800" spc="-30" dirty="0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sz="1800" spc="204" dirty="0">
                <a:solidFill>
                  <a:srgbClr val="FFFFFF"/>
                </a:solidFill>
                <a:latin typeface="Verdana"/>
                <a:cs typeface="Verdana"/>
              </a:rPr>
              <a:t>ом</a:t>
            </a:r>
            <a:r>
              <a:rPr sz="18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случае  </a:t>
            </a:r>
            <a:r>
              <a:rPr sz="1800" spc="-50" dirty="0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sz="1800" spc="-75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1800" spc="120" dirty="0">
                <a:solidFill>
                  <a:srgbClr val="FFFFFF"/>
                </a:solidFill>
                <a:latin typeface="Verdana"/>
                <a:cs typeface="Verdana"/>
              </a:rPr>
              <a:t>р</a:t>
            </a:r>
            <a:r>
              <a:rPr sz="1800" spc="114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кт</a:t>
            </a:r>
            <a:r>
              <a:rPr sz="18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95" dirty="0">
                <a:solidFill>
                  <a:srgbClr val="FFFFFF"/>
                </a:solidFill>
                <a:latin typeface="Verdana"/>
                <a:cs typeface="Verdana"/>
              </a:rPr>
              <a:t>(</a:t>
            </a:r>
            <a:r>
              <a:rPr sz="1800" spc="95" dirty="0">
                <a:solidFill>
                  <a:srgbClr val="FFFFFF"/>
                </a:solidFill>
                <a:latin typeface="Verdana"/>
                <a:cs typeface="Verdana"/>
              </a:rPr>
              <a:t>р</a:t>
            </a:r>
            <a:r>
              <a:rPr sz="1800" spc="85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1800" spc="-50" dirty="0">
                <a:solidFill>
                  <a:srgbClr val="FFFFFF"/>
                </a:solidFill>
                <a:latin typeface="Verdana"/>
                <a:cs typeface="Verdana"/>
              </a:rPr>
              <a:t>ж</a:t>
            </a:r>
            <a:r>
              <a:rPr sz="1800" spc="95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1800" spc="-160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sz="18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75" dirty="0">
                <a:solidFill>
                  <a:srgbClr val="FFFFFF"/>
                </a:solidFill>
                <a:latin typeface="Verdana"/>
                <a:cs typeface="Verdana"/>
              </a:rPr>
              <a:t>ря</a:t>
            </a:r>
            <a:r>
              <a:rPr sz="1800" spc="-70" dirty="0">
                <a:solidFill>
                  <a:srgbClr val="FFFFFF"/>
                </a:solidFill>
                <a:latin typeface="Verdana"/>
                <a:cs typeface="Verdana"/>
              </a:rPr>
              <a:t>д</a:t>
            </a:r>
            <a:r>
              <a:rPr sz="18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215" dirty="0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sz="1800" spc="85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1800" spc="120" dirty="0">
                <a:solidFill>
                  <a:srgbClr val="FFFFFF"/>
                </a:solidFill>
                <a:latin typeface="Verdana"/>
                <a:cs typeface="Verdana"/>
              </a:rPr>
              <a:t>р</a:t>
            </a:r>
            <a:r>
              <a:rPr sz="1800" spc="114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1800" spc="-200" dirty="0">
                <a:solidFill>
                  <a:srgbClr val="FFFFFF"/>
                </a:solidFill>
                <a:latin typeface="Verdana"/>
                <a:cs typeface="Verdana"/>
              </a:rPr>
              <a:t>к</a:t>
            </a:r>
            <a:r>
              <a:rPr sz="1800" spc="-180" dirty="0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sz="1800" spc="-75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1800" spc="-80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1800" spc="-155" dirty="0">
                <a:solidFill>
                  <a:srgbClr val="FFFFFF"/>
                </a:solidFill>
                <a:latin typeface="Verdana"/>
                <a:cs typeface="Verdana"/>
              </a:rPr>
              <a:t>)</a:t>
            </a:r>
            <a:r>
              <a:rPr sz="18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15" dirty="0">
                <a:solidFill>
                  <a:srgbClr val="FFFFFF"/>
                </a:solidFill>
                <a:latin typeface="Verdana"/>
                <a:cs typeface="Verdana"/>
              </a:rPr>
              <a:t>со</a:t>
            </a:r>
            <a:r>
              <a:rPr sz="1800" spc="10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1800" spc="85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1800" spc="130" dirty="0">
                <a:solidFill>
                  <a:srgbClr val="FFFFFF"/>
                </a:solidFill>
                <a:latin typeface="Verdana"/>
                <a:cs typeface="Verdana"/>
              </a:rPr>
              <a:t>рш</a:t>
            </a:r>
            <a:r>
              <a:rPr sz="1800" spc="95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1800" spc="85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1800" spc="-204" dirty="0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endParaRPr sz="1800">
              <a:latin typeface="Verdana"/>
              <a:cs typeface="Verdana"/>
            </a:endParaRPr>
          </a:p>
          <a:p>
            <a:pPr marL="114300" marR="108585" algn="ctr">
              <a:lnSpc>
                <a:spcPct val="100000"/>
              </a:lnSpc>
              <a:spcBef>
                <a:spcPts val="5"/>
              </a:spcBef>
            </a:pP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оди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sz="1800" spc="-220" dirty="0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sz="1800" spc="-40" dirty="0">
                <a:solidFill>
                  <a:srgbClr val="FFFFFF"/>
                </a:solidFill>
                <a:latin typeface="Verdana"/>
                <a:cs typeface="Verdana"/>
              </a:rPr>
              <a:t>два</a:t>
            </a:r>
            <a:r>
              <a:rPr sz="180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55" dirty="0">
                <a:solidFill>
                  <a:srgbClr val="FFFFFF"/>
                </a:solidFill>
                <a:latin typeface="Verdana"/>
                <a:cs typeface="Verdana"/>
              </a:rPr>
              <a:t>чел</a:t>
            </a:r>
            <a:r>
              <a:rPr sz="1800" spc="-65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1800" spc="-70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1800" spc="-80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к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1800" spc="-160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sz="18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95" dirty="0">
                <a:solidFill>
                  <a:srgbClr val="FFFFFF"/>
                </a:solidFill>
                <a:latin typeface="Verdana"/>
                <a:cs typeface="Verdana"/>
              </a:rPr>
              <a:t>з</a:t>
            </a:r>
            <a:r>
              <a:rPr sz="1800" spc="145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180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00" dirty="0">
                <a:solidFill>
                  <a:srgbClr val="FFFFFF"/>
                </a:solidFill>
                <a:latin typeface="Verdana"/>
                <a:cs typeface="Verdana"/>
              </a:rPr>
              <a:t>ко</a:t>
            </a:r>
            <a:r>
              <a:rPr sz="1800" spc="-95" dirty="0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sz="1800" spc="95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1800" spc="85" dirty="0">
                <a:solidFill>
                  <a:srgbClr val="FFFFFF"/>
                </a:solidFill>
                <a:latin typeface="Verdana"/>
                <a:cs typeface="Verdana"/>
              </a:rPr>
              <a:t>р</a:t>
            </a:r>
            <a:r>
              <a:rPr sz="1800" spc="50" dirty="0">
                <a:solidFill>
                  <a:srgbClr val="FFFFFF"/>
                </a:solidFill>
                <a:latin typeface="Verdana"/>
                <a:cs typeface="Verdana"/>
              </a:rPr>
              <a:t>ым</a:t>
            </a:r>
            <a:r>
              <a:rPr sz="1800" spc="-45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8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sz="1800" spc="10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18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25" dirty="0">
                <a:solidFill>
                  <a:srgbClr val="FFFFFF"/>
                </a:solidFill>
                <a:latin typeface="Verdana"/>
                <a:cs typeface="Verdana"/>
              </a:rPr>
              <a:t>ст</a:t>
            </a:r>
            <a:r>
              <a:rPr sz="1800" spc="20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1800" spc="-105" dirty="0">
                <a:solidFill>
                  <a:srgbClr val="FFFFFF"/>
                </a:solidFill>
                <a:latin typeface="Verdana"/>
                <a:cs typeface="Verdana"/>
              </a:rPr>
              <a:t>ит  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к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к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1800" spc="-275" dirty="0">
                <a:solidFill>
                  <a:srgbClr val="FFFFFF"/>
                </a:solidFill>
                <a:latin typeface="Verdana"/>
                <a:cs typeface="Verdana"/>
              </a:rPr>
              <a:t>я</a:t>
            </a:r>
            <a:r>
              <a:rPr sz="1800" spc="-220" dirty="0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sz="1800" spc="-85" dirty="0">
                <a:solidFill>
                  <a:srgbClr val="FFFFFF"/>
                </a:solidFill>
                <a:latin typeface="Verdana"/>
                <a:cs typeface="Verdana"/>
              </a:rPr>
              <a:t>л</a:t>
            </a:r>
            <a:r>
              <a:rPr sz="1800" spc="-95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800" spc="90" dirty="0">
                <a:solidFill>
                  <a:srgbClr val="FFFFFF"/>
                </a:solidFill>
                <a:latin typeface="Verdana"/>
                <a:cs typeface="Verdana"/>
              </a:rPr>
              <a:t>бо</a:t>
            </a:r>
            <a:r>
              <a:rPr sz="180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95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1800" spc="85" dirty="0">
                <a:solidFill>
                  <a:srgbClr val="FFFFFF"/>
                </a:solidFill>
                <a:latin typeface="Verdana"/>
                <a:cs typeface="Verdana"/>
              </a:rPr>
              <a:t>р</a:t>
            </a:r>
            <a:r>
              <a:rPr sz="1800" spc="-25" dirty="0">
                <a:solidFill>
                  <a:srgbClr val="FFFFFF"/>
                </a:solidFill>
                <a:latin typeface="Verdana"/>
                <a:cs typeface="Verdana"/>
              </a:rPr>
              <a:t>г</a:t>
            </a:r>
            <a:r>
              <a:rPr sz="1800" spc="-40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1800" spc="-110" dirty="0">
                <a:solidFill>
                  <a:srgbClr val="FFFFFF"/>
                </a:solidFill>
                <a:latin typeface="Verdana"/>
                <a:cs typeface="Verdana"/>
              </a:rPr>
              <a:t>ни</a:t>
            </a:r>
            <a:r>
              <a:rPr sz="1800" spc="-100" dirty="0">
                <a:solidFill>
                  <a:srgbClr val="FFFFFF"/>
                </a:solidFill>
                <a:latin typeface="Verdana"/>
                <a:cs typeface="Verdana"/>
              </a:rPr>
              <a:t>з</a:t>
            </a:r>
            <a:r>
              <a:rPr sz="1800" spc="135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1800" spc="-160" dirty="0">
                <a:solidFill>
                  <a:srgbClr val="FFFFFF"/>
                </a:solidFill>
                <a:latin typeface="Verdana"/>
                <a:cs typeface="Verdana"/>
              </a:rPr>
              <a:t>ция;</a:t>
            </a:r>
            <a:endParaRPr sz="1800">
              <a:latin typeface="Verdana"/>
              <a:cs typeface="Verdana"/>
            </a:endParaRPr>
          </a:p>
          <a:p>
            <a:pPr marL="536575" marR="531495" algn="ctr">
              <a:lnSpc>
                <a:spcPct val="100000"/>
              </a:lnSpc>
            </a:pPr>
            <a:r>
              <a:rPr sz="1800" b="1" spc="-85" dirty="0">
                <a:solidFill>
                  <a:srgbClr val="FFFFFF"/>
                </a:solidFill>
                <a:latin typeface="Verdana"/>
                <a:cs typeface="Verdana"/>
              </a:rPr>
              <a:t>Орг</a:t>
            </a:r>
            <a:r>
              <a:rPr sz="1800" b="1" spc="-95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1800" b="1" spc="-185" dirty="0">
                <a:solidFill>
                  <a:srgbClr val="FFFFFF"/>
                </a:solidFill>
                <a:latin typeface="Verdana"/>
                <a:cs typeface="Verdana"/>
              </a:rPr>
              <a:t>низова</a:t>
            </a:r>
            <a:r>
              <a:rPr sz="1800" b="1" spc="-200" dirty="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sz="1800" b="1" spc="-229" dirty="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sz="1800" b="1" spc="-305" dirty="0">
                <a:solidFill>
                  <a:srgbClr val="FFFFFF"/>
                </a:solidFill>
                <a:latin typeface="Verdana"/>
                <a:cs typeface="Verdana"/>
              </a:rPr>
              <a:t>ы</a:t>
            </a:r>
            <a:r>
              <a:rPr sz="1800" b="1" spc="-220" dirty="0">
                <a:solidFill>
                  <a:srgbClr val="FFFFFF"/>
                </a:solidFill>
                <a:latin typeface="Verdana"/>
                <a:cs typeface="Verdana"/>
              </a:rPr>
              <a:t>й</a:t>
            </a:r>
            <a:r>
              <a:rPr sz="1800" spc="-160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sz="18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65" dirty="0">
                <a:solidFill>
                  <a:srgbClr val="FFFFFF"/>
                </a:solidFill>
                <a:latin typeface="Verdana"/>
                <a:cs typeface="Verdana"/>
              </a:rPr>
              <a:t>ко</a:t>
            </a:r>
            <a:r>
              <a:rPr sz="1800" spc="-80" dirty="0">
                <a:solidFill>
                  <a:srgbClr val="FFFFFF"/>
                </a:solidFill>
                <a:latin typeface="Verdana"/>
                <a:cs typeface="Verdana"/>
              </a:rPr>
              <a:t>л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л</a:t>
            </a:r>
            <a:r>
              <a:rPr sz="1800" spc="-25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1800" spc="-200" dirty="0">
                <a:solidFill>
                  <a:srgbClr val="FFFFFF"/>
                </a:solidFill>
                <a:latin typeface="Verdana"/>
                <a:cs typeface="Verdana"/>
              </a:rPr>
              <a:t>к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sz="1800" spc="-55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800" spc="-140" dirty="0">
                <a:solidFill>
                  <a:srgbClr val="FFFFFF"/>
                </a:solidFill>
                <a:latin typeface="Verdana"/>
                <a:cs typeface="Verdana"/>
              </a:rPr>
              <a:t>вный</a:t>
            </a:r>
            <a:r>
              <a:rPr sz="18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—  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террористическая </a:t>
            </a:r>
            <a:r>
              <a:rPr sz="1800" spc="-70" dirty="0">
                <a:solidFill>
                  <a:srgbClr val="FFFFFF"/>
                </a:solidFill>
                <a:latin typeface="Verdana"/>
                <a:cs typeface="Verdana"/>
              </a:rPr>
              <a:t>деятельность </a:t>
            </a:r>
            <a:r>
              <a:rPr sz="1800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плани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р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у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с</a:t>
            </a:r>
            <a:r>
              <a:rPr sz="1800" spc="-280" dirty="0">
                <a:solidFill>
                  <a:srgbClr val="FFFFFF"/>
                </a:solidFill>
                <a:latin typeface="Verdana"/>
                <a:cs typeface="Verdana"/>
              </a:rPr>
              <a:t>я</a:t>
            </a:r>
            <a:r>
              <a:rPr sz="18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45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8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95" dirty="0">
                <a:solidFill>
                  <a:srgbClr val="FFFFFF"/>
                </a:solidFill>
                <a:latin typeface="Verdana"/>
                <a:cs typeface="Verdana"/>
              </a:rPr>
              <a:t>р</a:t>
            </a:r>
            <a:r>
              <a:rPr sz="1800" spc="85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1800" spc="135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1800" spc="-85" dirty="0">
                <a:solidFill>
                  <a:srgbClr val="FFFFFF"/>
                </a:solidFill>
                <a:latin typeface="Verdana"/>
                <a:cs typeface="Verdana"/>
              </a:rPr>
              <a:t>л</a:t>
            </a:r>
            <a:r>
              <a:rPr sz="1800" spc="-95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800" spc="-195" dirty="0">
                <a:solidFill>
                  <a:srgbClr val="FFFFFF"/>
                </a:solidFill>
                <a:latin typeface="Verdana"/>
                <a:cs typeface="Verdana"/>
              </a:rPr>
              <a:t>з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у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с</a:t>
            </a:r>
            <a:r>
              <a:rPr sz="1800" spc="-280" dirty="0">
                <a:solidFill>
                  <a:srgbClr val="FFFFFF"/>
                </a:solidFill>
                <a:latin typeface="Verdana"/>
                <a:cs typeface="Verdana"/>
              </a:rPr>
              <a:t>я</a:t>
            </a:r>
            <a:r>
              <a:rPr sz="180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55" dirty="0">
                <a:solidFill>
                  <a:srgbClr val="FFFFFF"/>
                </a:solidFill>
                <a:latin typeface="Verdana"/>
                <a:cs typeface="Verdana"/>
              </a:rPr>
              <a:t>нек</a:t>
            </a:r>
            <a:r>
              <a:rPr sz="1800" spc="20" dirty="0">
                <a:solidFill>
                  <a:srgbClr val="FFFFFF"/>
                </a:solidFill>
                <a:latin typeface="Verdana"/>
                <a:cs typeface="Verdana"/>
              </a:rPr>
              <a:t>ой</a:t>
            </a:r>
            <a:endParaRPr sz="1800">
              <a:latin typeface="Verdana"/>
              <a:cs typeface="Verdana"/>
            </a:endParaRPr>
          </a:p>
          <a:p>
            <a:pPr marL="12700" marR="5080" algn="ctr">
              <a:lnSpc>
                <a:spcPct val="100000"/>
              </a:lnSpc>
            </a:pPr>
            <a:r>
              <a:rPr sz="1800" spc="95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1800" spc="85" dirty="0">
                <a:solidFill>
                  <a:srgbClr val="FFFFFF"/>
                </a:solidFill>
                <a:latin typeface="Verdana"/>
                <a:cs typeface="Verdana"/>
              </a:rPr>
              <a:t>р</a:t>
            </a:r>
            <a:r>
              <a:rPr sz="1800" spc="-25" dirty="0">
                <a:solidFill>
                  <a:srgbClr val="FFFFFF"/>
                </a:solidFill>
                <a:latin typeface="Verdana"/>
                <a:cs typeface="Verdana"/>
              </a:rPr>
              <a:t>г</a:t>
            </a:r>
            <a:r>
              <a:rPr sz="1800" spc="-40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1800" spc="-110" dirty="0">
                <a:solidFill>
                  <a:srgbClr val="FFFFFF"/>
                </a:solidFill>
                <a:latin typeface="Verdana"/>
                <a:cs typeface="Verdana"/>
              </a:rPr>
              <a:t>ни</a:t>
            </a:r>
            <a:r>
              <a:rPr sz="1800" spc="-100" dirty="0">
                <a:solidFill>
                  <a:srgbClr val="FFFFFF"/>
                </a:solidFill>
                <a:latin typeface="Verdana"/>
                <a:cs typeface="Verdana"/>
              </a:rPr>
              <a:t>з</a:t>
            </a:r>
            <a:r>
              <a:rPr sz="1800" spc="135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1800" spc="20" dirty="0">
                <a:solidFill>
                  <a:srgbClr val="FFFFFF"/>
                </a:solidFill>
                <a:latin typeface="Verdana"/>
                <a:cs typeface="Verdana"/>
              </a:rPr>
              <a:t>ци</a:t>
            </a:r>
            <a:r>
              <a:rPr sz="1800" spc="5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1800" spc="-45" dirty="0">
                <a:solidFill>
                  <a:srgbClr val="FFFFFF"/>
                </a:solidFill>
                <a:latin typeface="Verdana"/>
                <a:cs typeface="Verdana"/>
              </a:rPr>
              <a:t>й</a:t>
            </a:r>
            <a:r>
              <a:rPr sz="18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55" dirty="0">
                <a:solidFill>
                  <a:srgbClr val="FFFFFF"/>
                </a:solidFill>
                <a:latin typeface="Verdana"/>
                <a:cs typeface="Verdana"/>
              </a:rPr>
              <a:t>(</a:t>
            </a:r>
            <a:r>
              <a:rPr sz="18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120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1800" spc="-165" dirty="0">
                <a:solidFill>
                  <a:srgbClr val="FFFFFF"/>
                </a:solidFill>
                <a:latin typeface="Verdana"/>
                <a:cs typeface="Verdana"/>
              </a:rPr>
              <a:t>л</a:t>
            </a:r>
            <a:r>
              <a:rPr sz="1800" spc="-140" dirty="0">
                <a:solidFill>
                  <a:srgbClr val="FFFFFF"/>
                </a:solidFill>
                <a:latin typeface="Verdana"/>
                <a:cs typeface="Verdana"/>
              </a:rPr>
              <a:t>ь</a:t>
            </a:r>
            <a:r>
              <a:rPr sz="1800" spc="-220" dirty="0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sz="1800" spc="-30" dirty="0">
                <a:solidFill>
                  <a:srgbClr val="FFFFFF"/>
                </a:solidFill>
                <a:latin typeface="Verdana"/>
                <a:cs typeface="Verdana"/>
              </a:rPr>
              <a:t>Ка</a:t>
            </a:r>
            <a:r>
              <a:rPr sz="1800" spc="-40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да,</a:t>
            </a:r>
            <a:r>
              <a:rPr sz="18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800" spc="-90" dirty="0">
                <a:solidFill>
                  <a:srgbClr val="FFFFFF"/>
                </a:solidFill>
                <a:latin typeface="Verdana"/>
                <a:cs typeface="Verdana"/>
              </a:rPr>
              <a:t>ГИЛ</a:t>
            </a:r>
            <a:r>
              <a:rPr sz="18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45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8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Verdana"/>
                <a:cs typeface="Verdana"/>
              </a:rPr>
              <a:t>др</a:t>
            </a:r>
            <a:r>
              <a:rPr sz="1800" spc="-40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r>
              <a:rPr sz="1800" spc="-130" dirty="0">
                <a:solidFill>
                  <a:srgbClr val="FFFFFF"/>
                </a:solidFill>
                <a:latin typeface="Verdana"/>
                <a:cs typeface="Verdana"/>
              </a:rPr>
              <a:t>)  </a:t>
            </a:r>
            <a:r>
              <a:rPr sz="1800" spc="135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1800" spc="100" dirty="0">
                <a:solidFill>
                  <a:srgbClr val="FFFFFF"/>
                </a:solidFill>
                <a:latin typeface="Verdana"/>
                <a:cs typeface="Verdana"/>
              </a:rPr>
              <a:t>р</a:t>
            </a:r>
            <a:r>
              <a:rPr sz="1800" spc="-25" dirty="0">
                <a:solidFill>
                  <a:srgbClr val="FFFFFF"/>
                </a:solidFill>
                <a:latin typeface="Verdana"/>
                <a:cs typeface="Verdana"/>
              </a:rPr>
              <a:t>г</a:t>
            </a:r>
            <a:r>
              <a:rPr sz="1800" spc="-40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1800" spc="-110" dirty="0">
                <a:solidFill>
                  <a:srgbClr val="FFFFFF"/>
                </a:solidFill>
                <a:latin typeface="Verdana"/>
                <a:cs typeface="Verdana"/>
              </a:rPr>
              <a:t>ни</a:t>
            </a:r>
            <a:r>
              <a:rPr sz="1800" spc="-100" dirty="0">
                <a:solidFill>
                  <a:srgbClr val="FFFFFF"/>
                </a:solidFill>
                <a:latin typeface="Verdana"/>
                <a:cs typeface="Verdana"/>
              </a:rPr>
              <a:t>з</a:t>
            </a:r>
            <a:r>
              <a:rPr sz="1800" spc="-75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1800" spc="-80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1800" spc="135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1800" spc="-80" dirty="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sz="1800" spc="-70" dirty="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sz="1800" spc="-135" dirty="0">
                <a:solidFill>
                  <a:srgbClr val="FFFFFF"/>
                </a:solidFill>
                <a:latin typeface="Verdana"/>
                <a:cs typeface="Verdana"/>
              </a:rPr>
              <a:t>ый</a:t>
            </a:r>
            <a:r>
              <a:rPr sz="18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sz="1800" spc="-75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1800" spc="100" dirty="0">
                <a:solidFill>
                  <a:srgbClr val="FFFFFF"/>
                </a:solidFill>
                <a:latin typeface="Verdana"/>
                <a:cs typeface="Verdana"/>
              </a:rPr>
              <a:t>р</a:t>
            </a:r>
            <a:r>
              <a:rPr sz="1800" spc="95" dirty="0">
                <a:solidFill>
                  <a:srgbClr val="FFFFFF"/>
                </a:solidFill>
                <a:latin typeface="Verdana"/>
                <a:cs typeface="Verdana"/>
              </a:rPr>
              <a:t>ро</a:t>
            </a:r>
            <a:r>
              <a:rPr sz="1800" spc="85" dirty="0">
                <a:solidFill>
                  <a:srgbClr val="FFFFFF"/>
                </a:solidFill>
                <a:latin typeface="Verdana"/>
                <a:cs typeface="Verdana"/>
              </a:rPr>
              <a:t>р</a:t>
            </a:r>
            <a:r>
              <a:rPr sz="1800" spc="-130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800" spc="-120" dirty="0">
                <a:solidFill>
                  <a:srgbClr val="FFFFFF"/>
                </a:solidFill>
                <a:latin typeface="Verdana"/>
                <a:cs typeface="Verdana"/>
              </a:rPr>
              <a:t>з</a:t>
            </a:r>
            <a:r>
              <a:rPr sz="1800" spc="325" dirty="0">
                <a:solidFill>
                  <a:srgbClr val="FFFFFF"/>
                </a:solidFill>
                <a:latin typeface="Verdana"/>
                <a:cs typeface="Verdana"/>
              </a:rPr>
              <a:t>м</a:t>
            </a:r>
            <a:r>
              <a:rPr sz="18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—</a:t>
            </a:r>
            <a:r>
              <a:rPr sz="18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Verdana"/>
                <a:cs typeface="Verdana"/>
              </a:rPr>
              <a:t>на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800" spc="90" dirty="0">
                <a:solidFill>
                  <a:srgbClr val="FFFFFF"/>
                </a:solidFill>
                <a:latin typeface="Verdana"/>
                <a:cs typeface="Verdana"/>
              </a:rPr>
              <a:t>б</a:t>
            </a:r>
            <a:r>
              <a:rPr sz="1800" spc="80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л</a:t>
            </a:r>
            <a:r>
              <a:rPr sz="1800" spc="-25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1800" spc="70" dirty="0">
                <a:solidFill>
                  <a:srgbClr val="FFFFFF"/>
                </a:solidFill>
                <a:latin typeface="Verdana"/>
                <a:cs typeface="Verdana"/>
              </a:rPr>
              <a:t>е  </a:t>
            </a:r>
            <a:r>
              <a:rPr sz="1800" spc="20" dirty="0">
                <a:solidFill>
                  <a:srgbClr val="FFFFFF"/>
                </a:solidFill>
                <a:latin typeface="Verdana"/>
                <a:cs typeface="Verdana"/>
              </a:rPr>
              <a:t>распространённый</a:t>
            </a:r>
            <a:r>
              <a:rPr sz="18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229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18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80" dirty="0">
                <a:solidFill>
                  <a:srgbClr val="FFFFFF"/>
                </a:solidFill>
                <a:latin typeface="Verdana"/>
                <a:cs typeface="Verdana"/>
              </a:rPr>
              <a:t>современном</a:t>
            </a:r>
            <a:r>
              <a:rPr sz="18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60" dirty="0">
                <a:solidFill>
                  <a:srgbClr val="FFFFFF"/>
                </a:solidFill>
                <a:latin typeface="Verdana"/>
                <a:cs typeface="Verdana"/>
              </a:rPr>
              <a:t>мире.</a:t>
            </a:r>
            <a:endParaRPr sz="1800">
              <a:latin typeface="Verdana"/>
              <a:cs typeface="Verdan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0400" y="2438400"/>
            <a:ext cx="3726179" cy="283616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0460" y="807846"/>
            <a:ext cx="4382135" cy="2952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890" algn="just">
              <a:lnSpc>
                <a:spcPct val="100000"/>
              </a:lnSpc>
              <a:spcBef>
                <a:spcPts val="100"/>
              </a:spcBef>
              <a:tabLst>
                <a:tab pos="3515360" algn="l"/>
              </a:tabLst>
            </a:pP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Основ</a:t>
            </a:r>
            <a:r>
              <a:rPr sz="2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ые	</a:t>
            </a: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че</a:t>
            </a:r>
            <a:r>
              <a:rPr sz="24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ты  </a:t>
            </a:r>
            <a:r>
              <a:rPr sz="2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современного</a:t>
            </a:r>
            <a:r>
              <a:rPr sz="24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терроризма:</a:t>
            </a:r>
            <a:endParaRPr sz="2400" dirty="0">
              <a:latin typeface="Microsoft Sans Serif"/>
              <a:cs typeface="Microsoft Sans Serif"/>
            </a:endParaRPr>
          </a:p>
          <a:p>
            <a:pPr marL="12700" marR="6350" algn="just">
              <a:lnSpc>
                <a:spcPct val="100000"/>
              </a:lnSpc>
              <a:buChar char="–"/>
              <a:tabLst>
                <a:tab pos="342265" algn="l"/>
              </a:tabLst>
            </a:pPr>
            <a:r>
              <a:rPr sz="2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терроризм</a:t>
            </a:r>
            <a:r>
              <a:rPr sz="2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превращается</a:t>
            </a: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2400" spc="-6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способ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ведения</a:t>
            </a: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боевых </a:t>
            </a:r>
            <a:r>
              <a:rPr sz="2400" spc="-6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действий;</a:t>
            </a:r>
            <a:endParaRPr sz="2400" dirty="0">
              <a:latin typeface="Microsoft Sans Serif"/>
              <a:cs typeface="Microsoft Sans Serif"/>
            </a:endParaRPr>
          </a:p>
          <a:p>
            <a:pPr marL="2405380" indent="-2393315" algn="just">
              <a:lnSpc>
                <a:spcPct val="100000"/>
              </a:lnSpc>
              <a:buChar char="–"/>
              <a:tabLst>
                <a:tab pos="2405380" algn="l"/>
                <a:tab pos="2406015" algn="l"/>
              </a:tabLst>
            </a:pPr>
            <a:r>
              <a:rPr sz="24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г</a:t>
            </a:r>
            <a:r>
              <a:rPr sz="24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2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2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2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24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2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ция</a:t>
            </a:r>
            <a:endParaRPr sz="24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2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террористических</a:t>
            </a:r>
            <a:endParaRPr sz="24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проявлений;</a:t>
            </a:r>
            <a:endParaRPr sz="2400" dirty="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83077" y="3734561"/>
            <a:ext cx="18357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«государств-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40460" y="3734561"/>
            <a:ext cx="197358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775970" algn="l"/>
              </a:tabLst>
            </a:pPr>
            <a:r>
              <a:rPr sz="2400" spc="630" dirty="0">
                <a:solidFill>
                  <a:srgbClr val="FFFFFF"/>
                </a:solidFill>
                <a:latin typeface="Microsoft Sans Serif"/>
                <a:cs typeface="Microsoft Sans Serif"/>
              </a:rPr>
              <a:t>–	</a:t>
            </a: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2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2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2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чие  спонсоров».</a:t>
            </a:r>
            <a:endParaRPr sz="2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2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Терроризм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49067" y="4465777"/>
            <a:ext cx="11633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делится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56784" y="4465777"/>
            <a:ext cx="36385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</a:t>
            </a:r>
            <a:endParaRPr sz="2400">
              <a:latin typeface="Microsoft Sans Serif"/>
              <a:cs typeface="Microsoft Sans Serif"/>
            </a:endParaRPr>
          </a:p>
          <a:p>
            <a:pPr marL="179705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0460" y="4832095"/>
            <a:ext cx="245681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государственный</a:t>
            </a:r>
            <a:endParaRPr sz="2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«частный».</a:t>
            </a:r>
            <a:endParaRPr sz="2400">
              <a:latin typeface="Microsoft Sans Serif"/>
              <a:cs typeface="Microsoft Sans Serif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rcRect r="21304" b="33435"/>
          <a:stretch>
            <a:fillRect/>
          </a:stretch>
        </p:blipFill>
        <p:spPr>
          <a:xfrm>
            <a:off x="6781800" y="1828800"/>
            <a:ext cx="4267200" cy="2667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0415" y="639317"/>
            <a:ext cx="249618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225" dirty="0">
                <a:solidFill>
                  <a:srgbClr val="FFFFFF"/>
                </a:solidFill>
                <a:latin typeface="Microsoft Sans Serif"/>
                <a:cs typeface="Microsoft Sans Serif"/>
              </a:rPr>
              <a:t>Г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ос</a:t>
            </a:r>
            <a:r>
              <a:rPr sz="24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дарс</a:t>
            </a:r>
            <a:r>
              <a:rPr sz="2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2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2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ный  </a:t>
            </a:r>
            <a:r>
              <a:rPr sz="2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терроризм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63900" y="1005078"/>
            <a:ext cx="19494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</a:t>
            </a:r>
            <a:r>
              <a:rPr sz="2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24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2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дп</a:t>
            </a:r>
            <a:r>
              <a:rPr sz="24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ла</a:t>
            </a:r>
            <a:r>
              <a:rPr sz="24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г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24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0415" y="1370533"/>
            <a:ext cx="264160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террористическую</a:t>
            </a:r>
            <a:endParaRPr sz="2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деятельность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26611" y="1736852"/>
            <a:ext cx="158877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8674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само</a:t>
            </a:r>
            <a:r>
              <a:rPr sz="24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г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о  </a:t>
            </a:r>
            <a:r>
              <a:rPr sz="24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тно</a:t>
            </a:r>
            <a:r>
              <a:rPr sz="2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ш</a:t>
            </a:r>
            <a:r>
              <a:rPr sz="2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нии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0415" y="2102611"/>
            <a:ext cx="243459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258695" algn="l"/>
              </a:tabLst>
            </a:pPr>
            <a:r>
              <a:rPr sz="24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г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ос</a:t>
            </a:r>
            <a:r>
              <a:rPr sz="24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дарст</a:t>
            </a:r>
            <a:r>
              <a:rPr sz="2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а	в 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иностранных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28035" y="2468066"/>
            <a:ext cx="23876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52295" algn="l"/>
              </a:tabLst>
            </a:pPr>
            <a:r>
              <a:rPr sz="24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г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ос</a:t>
            </a:r>
            <a:r>
              <a:rPr sz="24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дарст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в	</a:t>
            </a:r>
            <a:r>
              <a:rPr sz="2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для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0415" y="2834385"/>
            <a:ext cx="45351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решения</a:t>
            </a:r>
            <a:r>
              <a:rPr sz="2400" spc="1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внутриполитических</a:t>
            </a:r>
            <a:r>
              <a:rPr sz="2400" spc="1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0415" y="3200146"/>
            <a:ext cx="302958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2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2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ш</a:t>
            </a:r>
            <a:r>
              <a:rPr sz="2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2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2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</a:t>
            </a:r>
            <a:r>
              <a:rPr sz="24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2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2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ти</a:t>
            </a:r>
            <a:r>
              <a:rPr sz="2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ч</a:t>
            </a:r>
            <a:r>
              <a:rPr sz="24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еск</a:t>
            </a:r>
            <a:r>
              <a:rPr sz="24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х  </a:t>
            </a:r>
            <a:r>
              <a:rPr sz="2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Субъектом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61205" y="3200146"/>
            <a:ext cx="115443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34315">
              <a:lnSpc>
                <a:spcPct val="100000"/>
              </a:lnSpc>
              <a:spcBef>
                <a:spcPts val="100"/>
              </a:spcBef>
            </a:pPr>
            <a:r>
              <a:rPr sz="2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</a:t>
            </a:r>
            <a:r>
              <a:rPr sz="2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д</a:t>
            </a:r>
            <a:r>
              <a:rPr sz="24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2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ч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.  </a:t>
            </a: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дан</a:t>
            </a:r>
            <a:r>
              <a:rPr sz="2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2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24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г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80415" y="3931361"/>
            <a:ext cx="4537075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терроризма 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(а </a:t>
            </a:r>
            <a:r>
              <a:rPr sz="2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точнее,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террора) </a:t>
            </a:r>
            <a:r>
              <a:rPr sz="2400" spc="-6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выступают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государства</a:t>
            </a:r>
            <a:r>
              <a:rPr sz="2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их 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различные</a:t>
            </a:r>
            <a:r>
              <a:rPr sz="2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структуры.</a:t>
            </a:r>
            <a:endParaRPr sz="2400">
              <a:latin typeface="Microsoft Sans Serif"/>
              <a:cs typeface="Microsoft Sans Serif"/>
            </a:endParaRP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24600" y="1752600"/>
            <a:ext cx="4507992" cy="4066032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7783" y="545591"/>
            <a:ext cx="6492240" cy="5908675"/>
          </a:xfrm>
          <a:custGeom>
            <a:avLst/>
            <a:gdLst/>
            <a:ahLst/>
            <a:cxnLst/>
            <a:rect l="l" t="t" r="r" b="b"/>
            <a:pathLst>
              <a:path w="6492240" h="5908675">
                <a:moveTo>
                  <a:pt x="6492240" y="0"/>
                </a:moveTo>
                <a:lnTo>
                  <a:pt x="0" y="0"/>
                </a:lnTo>
                <a:lnTo>
                  <a:pt x="0" y="5908548"/>
                </a:lnTo>
                <a:lnTo>
                  <a:pt x="6492240" y="5908548"/>
                </a:lnTo>
                <a:lnTo>
                  <a:pt x="649224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36219" y="573785"/>
            <a:ext cx="6182995" cy="5513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1965">
              <a:lnSpc>
                <a:spcPct val="100000"/>
              </a:lnSpc>
              <a:spcBef>
                <a:spcPts val="100"/>
              </a:spcBef>
            </a:pPr>
            <a:r>
              <a:rPr sz="1800" spc="-114" dirty="0">
                <a:solidFill>
                  <a:srgbClr val="FFFFFF"/>
                </a:solidFill>
                <a:latin typeface="Verdana"/>
                <a:cs typeface="Verdana"/>
              </a:rPr>
              <a:t>Ч</a:t>
            </a:r>
            <a:r>
              <a:rPr sz="1800" spc="-80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1800" spc="-75" dirty="0">
                <a:solidFill>
                  <a:srgbClr val="FFFFFF"/>
                </a:solidFill>
                <a:latin typeface="Verdana"/>
                <a:cs typeface="Verdana"/>
              </a:rPr>
              <a:t>СТ</a:t>
            </a:r>
            <a:r>
              <a:rPr sz="1800" spc="-135" dirty="0">
                <a:solidFill>
                  <a:srgbClr val="FFFFFF"/>
                </a:solidFill>
                <a:latin typeface="Verdana"/>
                <a:cs typeface="Verdana"/>
              </a:rPr>
              <a:t>НЫ</a:t>
            </a:r>
            <a:r>
              <a:rPr sz="1800" spc="-120" dirty="0">
                <a:solidFill>
                  <a:srgbClr val="FFFFFF"/>
                </a:solidFill>
                <a:latin typeface="Verdana"/>
                <a:cs typeface="Verdana"/>
              </a:rPr>
              <a:t>Й</a:t>
            </a:r>
            <a:r>
              <a:rPr sz="18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Verdana"/>
                <a:cs typeface="Verdana"/>
              </a:rPr>
              <a:t>ИЛИ</a:t>
            </a:r>
            <a:r>
              <a:rPr sz="18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45" dirty="0">
                <a:solidFill>
                  <a:srgbClr val="FFFFFF"/>
                </a:solidFill>
                <a:latin typeface="Verdana"/>
                <a:cs typeface="Verdana"/>
              </a:rPr>
              <a:t>ИНДИВИД</a:t>
            </a:r>
            <a:r>
              <a:rPr sz="1800" spc="-30" dirty="0">
                <a:solidFill>
                  <a:srgbClr val="FFFFFF"/>
                </a:solidFill>
                <a:latin typeface="Verdana"/>
                <a:cs typeface="Verdana"/>
              </a:rPr>
              <a:t>У</a:t>
            </a:r>
            <a:r>
              <a:rPr sz="1800" spc="125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1800" spc="-120" dirty="0">
                <a:solidFill>
                  <a:srgbClr val="FFFFFF"/>
                </a:solidFill>
                <a:latin typeface="Verdana"/>
                <a:cs typeface="Verdana"/>
              </a:rPr>
              <a:t>ЛЬНЫ</a:t>
            </a:r>
            <a:r>
              <a:rPr sz="1800" spc="-114" dirty="0">
                <a:solidFill>
                  <a:srgbClr val="FFFFFF"/>
                </a:solidFill>
                <a:latin typeface="Verdana"/>
                <a:cs typeface="Verdana"/>
              </a:rPr>
              <a:t>Й </a:t>
            </a:r>
            <a:r>
              <a:rPr sz="1800" spc="-355" dirty="0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sz="1800" spc="-80" dirty="0">
                <a:solidFill>
                  <a:srgbClr val="FFFFFF"/>
                </a:solidFill>
                <a:latin typeface="Verdana"/>
                <a:cs typeface="Verdana"/>
              </a:rPr>
              <a:t>ЕР</a:t>
            </a:r>
            <a:r>
              <a:rPr sz="1800" spc="-70" dirty="0">
                <a:solidFill>
                  <a:srgbClr val="FFFFFF"/>
                </a:solidFill>
                <a:latin typeface="Verdana"/>
                <a:cs typeface="Verdana"/>
              </a:rPr>
              <a:t>Р</a:t>
            </a:r>
            <a:r>
              <a:rPr sz="1800" spc="30" dirty="0">
                <a:solidFill>
                  <a:srgbClr val="FFFFFF"/>
                </a:solidFill>
                <a:latin typeface="Verdana"/>
                <a:cs typeface="Verdana"/>
              </a:rPr>
              <a:t>ОР</a:t>
            </a:r>
            <a:r>
              <a:rPr sz="1800" spc="35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800" spc="25" dirty="0">
                <a:solidFill>
                  <a:srgbClr val="FFFFFF"/>
                </a:solidFill>
                <a:latin typeface="Verdana"/>
                <a:cs typeface="Verdana"/>
              </a:rPr>
              <a:t>З</a:t>
            </a:r>
            <a:r>
              <a:rPr sz="1800" spc="50" dirty="0">
                <a:solidFill>
                  <a:srgbClr val="FFFFFF"/>
                </a:solidFill>
                <a:latin typeface="Verdana"/>
                <a:cs typeface="Verdana"/>
              </a:rPr>
              <a:t>М</a:t>
            </a:r>
            <a:r>
              <a:rPr sz="1800" spc="-320" dirty="0">
                <a:solidFill>
                  <a:srgbClr val="FFFFFF"/>
                </a:solidFill>
                <a:latin typeface="Verdana"/>
                <a:cs typeface="Verdana"/>
              </a:rPr>
              <a:t>: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800" spc="-130" dirty="0">
                <a:solidFill>
                  <a:srgbClr val="FFFFFF"/>
                </a:solidFill>
                <a:latin typeface="Verdana"/>
                <a:cs typeface="Verdana"/>
              </a:rPr>
              <a:t>Является</a:t>
            </a:r>
            <a:r>
              <a:rPr sz="18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155" dirty="0">
                <a:solidFill>
                  <a:srgbClr val="FFFFFF"/>
                </a:solidFill>
                <a:latin typeface="Verdana"/>
                <a:cs typeface="Verdana"/>
              </a:rPr>
              <a:t>самым</a:t>
            </a:r>
            <a:r>
              <a:rPr sz="18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55" dirty="0">
                <a:solidFill>
                  <a:srgbClr val="FFFFFF"/>
                </a:solidFill>
                <a:latin typeface="Verdana"/>
                <a:cs typeface="Verdana"/>
              </a:rPr>
              <a:t>устойчивым</a:t>
            </a:r>
            <a:r>
              <a:rPr sz="18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45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8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95" dirty="0">
                <a:solidFill>
                  <a:srgbClr val="FFFFFF"/>
                </a:solidFill>
                <a:latin typeface="Verdana"/>
                <a:cs typeface="Verdana"/>
              </a:rPr>
              <a:t>проявляется</a:t>
            </a:r>
            <a:r>
              <a:rPr sz="18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229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800" spc="15" dirty="0">
                <a:solidFill>
                  <a:srgbClr val="FFFFFF"/>
                </a:solidFill>
                <a:latin typeface="Verdana"/>
                <a:cs typeface="Verdana"/>
              </a:rPr>
              <a:t>со</a:t>
            </a:r>
            <a:r>
              <a:rPr sz="1800" spc="10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паден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800" spc="-45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8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Verdana"/>
                <a:cs typeface="Verdana"/>
              </a:rPr>
              <a:t>ценнос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sz="1800" spc="85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1800" spc="-45" dirty="0">
                <a:solidFill>
                  <a:srgbClr val="FFFFFF"/>
                </a:solidFill>
                <a:latin typeface="Verdana"/>
                <a:cs typeface="Verdana"/>
              </a:rPr>
              <a:t>й</a:t>
            </a:r>
            <a:r>
              <a:rPr sz="18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85" dirty="0">
                <a:solidFill>
                  <a:srgbClr val="FFFFFF"/>
                </a:solidFill>
                <a:latin typeface="Verdana"/>
                <a:cs typeface="Verdana"/>
              </a:rPr>
              <a:t>индив</a:t>
            </a:r>
            <a:r>
              <a:rPr sz="1800" spc="-95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800" spc="55" dirty="0">
                <a:solidFill>
                  <a:srgbClr val="FFFFFF"/>
                </a:solidFill>
                <a:latin typeface="Verdana"/>
                <a:cs typeface="Verdana"/>
              </a:rPr>
              <a:t>да</a:t>
            </a:r>
            <a:r>
              <a:rPr sz="18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45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800" spc="-50" dirty="0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sz="1800" spc="-75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1800" spc="100" dirty="0">
                <a:solidFill>
                  <a:srgbClr val="FFFFFF"/>
                </a:solidFill>
                <a:latin typeface="Verdana"/>
                <a:cs typeface="Verdana"/>
              </a:rPr>
              <a:t>р</a:t>
            </a:r>
            <a:r>
              <a:rPr sz="1800" spc="95" dirty="0">
                <a:solidFill>
                  <a:srgbClr val="FFFFFF"/>
                </a:solidFill>
                <a:latin typeface="Verdana"/>
                <a:cs typeface="Verdana"/>
              </a:rPr>
              <a:t>ро</a:t>
            </a:r>
            <a:r>
              <a:rPr sz="1800" spc="85" dirty="0">
                <a:solidFill>
                  <a:srgbClr val="FFFFFF"/>
                </a:solidFill>
                <a:latin typeface="Verdana"/>
                <a:cs typeface="Verdana"/>
              </a:rPr>
              <a:t>р</a:t>
            </a:r>
            <a:r>
              <a:rPr sz="1800" spc="80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800" spc="60" dirty="0">
                <a:solidFill>
                  <a:srgbClr val="FFFFFF"/>
                </a:solidFill>
                <a:latin typeface="Verdana"/>
                <a:cs typeface="Verdana"/>
              </a:rPr>
              <a:t>с</a:t>
            </a:r>
            <a:r>
              <a:rPr sz="1800" spc="-110" dirty="0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sz="1800" spc="-155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800" spc="-35" dirty="0">
                <a:solidFill>
                  <a:srgbClr val="FFFFFF"/>
                </a:solidFill>
                <a:latin typeface="Verdana"/>
                <a:cs typeface="Verdana"/>
              </a:rPr>
              <a:t>чес</a:t>
            </a:r>
            <a:r>
              <a:rPr sz="1800" spc="-45" dirty="0">
                <a:solidFill>
                  <a:srgbClr val="FFFFFF"/>
                </a:solidFill>
                <a:latin typeface="Verdana"/>
                <a:cs typeface="Verdana"/>
              </a:rPr>
              <a:t>к</a:t>
            </a:r>
            <a:r>
              <a:rPr sz="1800" spc="20" dirty="0">
                <a:solidFill>
                  <a:srgbClr val="FFFFFF"/>
                </a:solidFill>
                <a:latin typeface="Verdana"/>
                <a:cs typeface="Verdana"/>
              </a:rPr>
              <a:t>ой</a:t>
            </a:r>
            <a:r>
              <a:rPr sz="18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95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1800" spc="85" dirty="0">
                <a:solidFill>
                  <a:srgbClr val="FFFFFF"/>
                </a:solidFill>
                <a:latin typeface="Verdana"/>
                <a:cs typeface="Verdana"/>
              </a:rPr>
              <a:t>р</a:t>
            </a:r>
            <a:r>
              <a:rPr sz="1800" spc="-25" dirty="0">
                <a:solidFill>
                  <a:srgbClr val="FFFFFF"/>
                </a:solidFill>
                <a:latin typeface="Verdana"/>
                <a:cs typeface="Verdana"/>
              </a:rPr>
              <a:t>г</a:t>
            </a:r>
            <a:r>
              <a:rPr sz="1800" spc="-40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1800" spc="-110" dirty="0">
                <a:solidFill>
                  <a:srgbClr val="FFFFFF"/>
                </a:solidFill>
                <a:latin typeface="Verdana"/>
                <a:cs typeface="Verdana"/>
              </a:rPr>
              <a:t>ни</a:t>
            </a:r>
            <a:r>
              <a:rPr sz="1800" spc="-100" dirty="0">
                <a:solidFill>
                  <a:srgbClr val="FFFFFF"/>
                </a:solidFill>
                <a:latin typeface="Verdana"/>
                <a:cs typeface="Verdana"/>
              </a:rPr>
              <a:t>з</a:t>
            </a:r>
            <a:r>
              <a:rPr sz="1800" spc="135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1800" spc="-25" dirty="0">
                <a:solidFill>
                  <a:srgbClr val="FFFFFF"/>
                </a:solidFill>
                <a:latin typeface="Verdana"/>
                <a:cs typeface="Verdana"/>
              </a:rPr>
              <a:t>ци</a:t>
            </a:r>
            <a:r>
              <a:rPr sz="1800" spc="-35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800" spc="-160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r>
              <a:rPr sz="18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204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18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sz="1800" spc="-45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1800" spc="-100" dirty="0">
                <a:solidFill>
                  <a:srgbClr val="FFFFFF"/>
                </a:solidFill>
                <a:latin typeface="Verdana"/>
                <a:cs typeface="Verdana"/>
              </a:rPr>
              <a:t>к</a:t>
            </a:r>
            <a:r>
              <a:rPr sz="1800" spc="-120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800" spc="-204" dirty="0">
                <a:solidFill>
                  <a:srgbClr val="FFFFFF"/>
                </a:solidFill>
                <a:latin typeface="Verdana"/>
                <a:cs typeface="Verdana"/>
              </a:rPr>
              <a:t>х</a:t>
            </a:r>
            <a:r>
              <a:rPr sz="18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сл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у</a:t>
            </a:r>
            <a:r>
              <a:rPr sz="1800" spc="-150" dirty="0">
                <a:solidFill>
                  <a:srgbClr val="FFFFFF"/>
                </a:solidFill>
                <a:latin typeface="Verdana"/>
                <a:cs typeface="Verdana"/>
              </a:rPr>
              <a:t>чаях</a:t>
            </a:r>
            <a:endParaRPr sz="1800">
              <a:latin typeface="Verdana"/>
              <a:cs typeface="Verdana"/>
            </a:endParaRPr>
          </a:p>
          <a:p>
            <a:pPr marL="12700" marR="233045">
              <a:lnSpc>
                <a:spcPct val="100000"/>
              </a:lnSpc>
            </a:pPr>
            <a:r>
              <a:rPr sz="1800" spc="40" dirty="0">
                <a:solidFill>
                  <a:srgbClr val="FFFFFF"/>
                </a:solidFill>
                <a:latin typeface="Verdana"/>
                <a:cs typeface="Verdana"/>
              </a:rPr>
              <a:t>террор </a:t>
            </a:r>
            <a:r>
              <a:rPr sz="1800" spc="-45" dirty="0">
                <a:solidFill>
                  <a:srgbClr val="FFFFFF"/>
                </a:solidFill>
                <a:latin typeface="Verdana"/>
                <a:cs typeface="Verdana"/>
              </a:rPr>
              <a:t>становится </a:t>
            </a:r>
            <a:r>
              <a:rPr sz="1800" spc="-145" dirty="0">
                <a:solidFill>
                  <a:srgbClr val="FFFFFF"/>
                </a:solidFill>
                <a:latin typeface="Verdana"/>
                <a:cs typeface="Verdana"/>
              </a:rPr>
              <a:t>для </a:t>
            </a:r>
            <a:r>
              <a:rPr sz="1800" spc="-30" dirty="0">
                <a:solidFill>
                  <a:srgbClr val="FFFFFF"/>
                </a:solidFill>
                <a:latin typeface="Verdana"/>
                <a:cs typeface="Verdana"/>
              </a:rPr>
              <a:t>него </a:t>
            </a:r>
            <a:r>
              <a:rPr sz="1800" spc="10" dirty="0">
                <a:solidFill>
                  <a:srgbClr val="FFFFFF"/>
                </a:solidFill>
                <a:latin typeface="Verdana"/>
                <a:cs typeface="Verdana"/>
              </a:rPr>
              <a:t>не </a:t>
            </a:r>
            <a:r>
              <a:rPr sz="1800" spc="25" dirty="0">
                <a:solidFill>
                  <a:srgbClr val="FFFFFF"/>
                </a:solidFill>
                <a:latin typeface="Verdana"/>
                <a:cs typeface="Verdana"/>
              </a:rPr>
              <a:t>просто </a:t>
            </a:r>
            <a:r>
              <a:rPr sz="1800" spc="55" dirty="0">
                <a:solidFill>
                  <a:srgbClr val="FFFFFF"/>
                </a:solidFill>
                <a:latin typeface="Verdana"/>
                <a:cs typeface="Verdana"/>
              </a:rPr>
              <a:t>средством </a:t>
            </a:r>
            <a:r>
              <a:rPr sz="1800" spc="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реализации</a:t>
            </a:r>
            <a:r>
              <a:rPr sz="18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некоторой</a:t>
            </a:r>
            <a:r>
              <a:rPr sz="18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40" dirty="0">
                <a:solidFill>
                  <a:srgbClr val="FFFFFF"/>
                </a:solidFill>
                <a:latin typeface="Verdana"/>
                <a:cs typeface="Verdana"/>
              </a:rPr>
              <a:t>идеи,</a:t>
            </a:r>
            <a:r>
              <a:rPr sz="18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145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180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130" dirty="0">
                <a:solidFill>
                  <a:srgbClr val="FFFFFF"/>
                </a:solidFill>
                <a:latin typeface="Verdana"/>
                <a:cs typeface="Verdana"/>
              </a:rPr>
              <a:t>еще</a:t>
            </a:r>
            <a:r>
              <a:rPr sz="18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45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8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своего</a:t>
            </a:r>
            <a:r>
              <a:rPr sz="18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70" dirty="0">
                <a:solidFill>
                  <a:srgbClr val="FFFFFF"/>
                </a:solidFill>
                <a:latin typeface="Verdana"/>
                <a:cs typeface="Verdana"/>
              </a:rPr>
              <a:t>рода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800" spc="-409" dirty="0">
                <a:solidFill>
                  <a:srgbClr val="FFFFFF"/>
                </a:solidFill>
                <a:latin typeface="Verdana"/>
                <a:cs typeface="Verdana"/>
              </a:rPr>
              <a:t>«</a:t>
            </a:r>
            <a:r>
              <a:rPr sz="1800" spc="-195" dirty="0">
                <a:solidFill>
                  <a:srgbClr val="FFFFFF"/>
                </a:solidFill>
                <a:latin typeface="Verdana"/>
                <a:cs typeface="Verdana"/>
              </a:rPr>
              <a:t>з</a:t>
            </a:r>
            <a:r>
              <a:rPr sz="1800" spc="140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1800" spc="60" dirty="0">
                <a:solidFill>
                  <a:srgbClr val="FFFFFF"/>
                </a:solidFill>
                <a:latin typeface="Verdana"/>
                <a:cs typeface="Verdana"/>
              </a:rPr>
              <a:t>д</a:t>
            </a:r>
            <a:r>
              <a:rPr sz="1800" spc="45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ни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1800" spc="-35" dirty="0">
                <a:solidFill>
                  <a:srgbClr val="FFFFFF"/>
                </a:solidFill>
                <a:latin typeface="Verdana"/>
                <a:cs typeface="Verdana"/>
              </a:rPr>
              <a:t>м</a:t>
            </a:r>
            <a:r>
              <a:rPr sz="1800" spc="-50" dirty="0">
                <a:solidFill>
                  <a:srgbClr val="FFFFFF"/>
                </a:solidFill>
                <a:latin typeface="Verdana"/>
                <a:cs typeface="Verdana"/>
              </a:rPr>
              <a:t>»</a:t>
            </a:r>
            <a:r>
              <a:rPr sz="1800" spc="-160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sz="18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409" dirty="0">
                <a:solidFill>
                  <a:srgbClr val="FFFFFF"/>
                </a:solidFill>
                <a:latin typeface="Verdana"/>
                <a:cs typeface="Verdana"/>
              </a:rPr>
              <a:t>«</a:t>
            </a:r>
            <a:r>
              <a:rPr sz="1800" spc="35" dirty="0">
                <a:solidFill>
                  <a:srgbClr val="FFFFFF"/>
                </a:solidFill>
                <a:latin typeface="Verdana"/>
                <a:cs typeface="Verdana"/>
              </a:rPr>
              <a:t>по</a:t>
            </a:r>
            <a:r>
              <a:rPr sz="1800" spc="30" dirty="0">
                <a:solidFill>
                  <a:srgbClr val="FFFFFF"/>
                </a:solidFill>
                <a:latin typeface="Verdana"/>
                <a:cs typeface="Verdana"/>
              </a:rPr>
              <a:t>р</a:t>
            </a:r>
            <a:r>
              <a:rPr sz="1800" spc="-110" dirty="0">
                <a:solidFill>
                  <a:srgbClr val="FFFFFF"/>
                </a:solidFill>
                <a:latin typeface="Verdana"/>
                <a:cs typeface="Verdana"/>
              </a:rPr>
              <a:t>у</a:t>
            </a:r>
            <a:r>
              <a:rPr sz="1800" spc="-70" dirty="0">
                <a:solidFill>
                  <a:srgbClr val="FFFFFF"/>
                </a:solidFill>
                <a:latin typeface="Verdana"/>
                <a:cs typeface="Verdana"/>
              </a:rPr>
              <a:t>чен</a:t>
            </a:r>
            <a:r>
              <a:rPr sz="1800" spc="-85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800" spc="85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1800" spc="-35" dirty="0">
                <a:solidFill>
                  <a:srgbClr val="FFFFFF"/>
                </a:solidFill>
                <a:latin typeface="Verdana"/>
                <a:cs typeface="Verdana"/>
              </a:rPr>
              <a:t>м</a:t>
            </a:r>
            <a:r>
              <a:rPr sz="1800" spc="-50" dirty="0">
                <a:solidFill>
                  <a:srgbClr val="FFFFFF"/>
                </a:solidFill>
                <a:latin typeface="Verdana"/>
                <a:cs typeface="Verdana"/>
              </a:rPr>
              <a:t>»</a:t>
            </a:r>
            <a:r>
              <a:rPr sz="1800" spc="-160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sz="18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409" dirty="0">
                <a:solidFill>
                  <a:srgbClr val="FFFFFF"/>
                </a:solidFill>
                <a:latin typeface="Verdana"/>
                <a:cs typeface="Verdana"/>
              </a:rPr>
              <a:t>«</a:t>
            </a:r>
            <a:r>
              <a:rPr sz="1800" spc="150" dirty="0">
                <a:solidFill>
                  <a:srgbClr val="FFFFFF"/>
                </a:solidFill>
                <a:latin typeface="Verdana"/>
                <a:cs typeface="Verdana"/>
              </a:rPr>
              <a:t>м</a:t>
            </a:r>
            <a:r>
              <a:rPr sz="1800" spc="125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800" spc="110" dirty="0">
                <a:solidFill>
                  <a:srgbClr val="FFFFFF"/>
                </a:solidFill>
                <a:latin typeface="Verdana"/>
                <a:cs typeface="Verdana"/>
              </a:rPr>
              <a:t>сс</a:t>
            </a:r>
            <a:r>
              <a:rPr sz="1800" spc="120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800" spc="85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1800" spc="-55" dirty="0">
                <a:solidFill>
                  <a:srgbClr val="FFFFFF"/>
                </a:solidFill>
                <a:latin typeface="Verdana"/>
                <a:cs typeface="Verdana"/>
              </a:rPr>
              <a:t>й</a:t>
            </a:r>
            <a:r>
              <a:rPr sz="1800" spc="-395" dirty="0">
                <a:solidFill>
                  <a:srgbClr val="FFFFFF"/>
                </a:solidFill>
                <a:latin typeface="Verdana"/>
                <a:cs typeface="Verdana"/>
              </a:rPr>
              <a:t>»</a:t>
            </a:r>
            <a:r>
              <a:rPr sz="18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145" dirty="0">
                <a:solidFill>
                  <a:srgbClr val="FFFFFF"/>
                </a:solidFill>
                <a:latin typeface="Verdana"/>
                <a:cs typeface="Verdana"/>
              </a:rPr>
              <a:t>со</a:t>
            </a:r>
            <a:r>
              <a:rPr sz="180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25" dirty="0">
                <a:solidFill>
                  <a:srgbClr val="FFFFFF"/>
                </a:solidFill>
                <a:latin typeface="Verdana"/>
                <a:cs typeface="Verdana"/>
              </a:rPr>
              <a:t>ст</a:t>
            </a:r>
            <a:r>
              <a:rPr sz="1800" spc="20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1800" spc="90" dirty="0">
                <a:solidFill>
                  <a:srgbClr val="FFFFFF"/>
                </a:solidFill>
                <a:latin typeface="Verdana"/>
                <a:cs typeface="Verdana"/>
              </a:rPr>
              <a:t>р</a:t>
            </a:r>
            <a:r>
              <a:rPr sz="1800" spc="85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1800" spc="-150" dirty="0">
                <a:solidFill>
                  <a:srgbClr val="FFFFFF"/>
                </a:solidFill>
                <a:latin typeface="Verdana"/>
                <a:cs typeface="Verdana"/>
              </a:rPr>
              <a:t>ны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данной</a:t>
            </a:r>
            <a:r>
              <a:rPr sz="180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90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1800" spc="80" dirty="0">
                <a:solidFill>
                  <a:srgbClr val="FFFFFF"/>
                </a:solidFill>
                <a:latin typeface="Verdana"/>
                <a:cs typeface="Verdana"/>
              </a:rPr>
              <a:t>б</a:t>
            </a:r>
            <a:r>
              <a:rPr sz="1800" spc="45" dirty="0">
                <a:solidFill>
                  <a:srgbClr val="FFFFFF"/>
                </a:solidFill>
                <a:latin typeface="Verdana"/>
                <a:cs typeface="Verdana"/>
              </a:rPr>
              <a:t>щнос</a:t>
            </a:r>
            <a:r>
              <a:rPr sz="1800" spc="20" dirty="0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sz="1800" spc="-140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800" spc="-110" dirty="0">
                <a:solidFill>
                  <a:srgbClr val="FFFFFF"/>
                </a:solidFill>
                <a:latin typeface="Verdana"/>
                <a:cs typeface="Verdana"/>
              </a:rPr>
              <a:t>[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19</a:t>
            </a:r>
            <a:r>
              <a:rPr sz="1800" spc="-120" dirty="0">
                <a:solidFill>
                  <a:srgbClr val="FFFFFF"/>
                </a:solidFill>
                <a:latin typeface="Verdana"/>
                <a:cs typeface="Verdana"/>
              </a:rPr>
              <a:t>]</a:t>
            </a:r>
            <a:r>
              <a:rPr sz="1800" spc="-160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750">
              <a:latin typeface="Verdana"/>
              <a:cs typeface="Verdana"/>
            </a:endParaRPr>
          </a:p>
          <a:p>
            <a:pPr marL="12700" marR="288290">
              <a:lnSpc>
                <a:spcPct val="100000"/>
              </a:lnSpc>
            </a:pPr>
            <a:r>
              <a:rPr sz="1800" spc="-360" dirty="0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sz="1800" spc="85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1800" spc="100" dirty="0">
                <a:solidFill>
                  <a:srgbClr val="FFFFFF"/>
                </a:solidFill>
                <a:latin typeface="Verdana"/>
                <a:cs typeface="Verdana"/>
              </a:rPr>
              <a:t>р</a:t>
            </a:r>
            <a:r>
              <a:rPr sz="1800" spc="95" dirty="0">
                <a:solidFill>
                  <a:srgbClr val="FFFFFF"/>
                </a:solidFill>
                <a:latin typeface="Verdana"/>
                <a:cs typeface="Verdana"/>
              </a:rPr>
              <a:t>ро</a:t>
            </a:r>
            <a:r>
              <a:rPr sz="1800" spc="85" dirty="0">
                <a:solidFill>
                  <a:srgbClr val="FFFFFF"/>
                </a:solidFill>
                <a:latin typeface="Verdana"/>
                <a:cs typeface="Verdana"/>
              </a:rPr>
              <a:t>р</a:t>
            </a:r>
            <a:r>
              <a:rPr sz="1800" spc="80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800" spc="60" dirty="0">
                <a:solidFill>
                  <a:srgbClr val="FFFFFF"/>
                </a:solidFill>
                <a:latin typeface="Verdana"/>
                <a:cs typeface="Verdana"/>
              </a:rPr>
              <a:t>с</a:t>
            </a:r>
            <a:r>
              <a:rPr sz="1800" spc="-204" dirty="0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sz="18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75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1800" spc="-80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сх</a:t>
            </a:r>
            <a:r>
              <a:rPr sz="1800" spc="-25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800" spc="180" dirty="0">
                <a:solidFill>
                  <a:srgbClr val="FFFFFF"/>
                </a:solidFill>
                <a:latin typeface="Verdana"/>
                <a:cs typeface="Verdana"/>
              </a:rPr>
              <a:t>щ</a:t>
            </a:r>
            <a:r>
              <a:rPr sz="1800" spc="110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1800" spc="-75" dirty="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sz="18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sz="1800" spc="-75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1800" spc="85" dirty="0">
                <a:solidFill>
                  <a:srgbClr val="FFFFFF"/>
                </a:solidFill>
                <a:latin typeface="Verdana"/>
                <a:cs typeface="Verdana"/>
              </a:rPr>
              <a:t>м,</a:t>
            </a:r>
            <a:r>
              <a:rPr sz="18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30" dirty="0">
                <a:solidFill>
                  <a:srgbClr val="FFFFFF"/>
                </a:solidFill>
                <a:latin typeface="Verdana"/>
                <a:cs typeface="Verdana"/>
              </a:rPr>
              <a:t>что</a:t>
            </a:r>
            <a:r>
              <a:rPr sz="18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по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д</a:t>
            </a:r>
            <a:r>
              <a:rPr sz="18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85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1800" spc="-60" dirty="0">
                <a:solidFill>
                  <a:srgbClr val="FFFFFF"/>
                </a:solidFill>
                <a:latin typeface="Verdana"/>
                <a:cs typeface="Verdana"/>
              </a:rPr>
              <a:t>го</a:t>
            </a:r>
            <a:r>
              <a:rPr sz="18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40" dirty="0">
                <a:solidFill>
                  <a:srgbClr val="FFFFFF"/>
                </a:solidFill>
                <a:latin typeface="Verdana"/>
                <a:cs typeface="Verdana"/>
              </a:rPr>
              <a:t>к</a:t>
            </a:r>
            <a:r>
              <a:rPr sz="1800" spc="-50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1800" spc="-30" dirty="0">
                <a:solidFill>
                  <a:srgbClr val="FFFFFF"/>
                </a:solidFill>
                <a:latin typeface="Verdana"/>
                <a:cs typeface="Verdana"/>
              </a:rPr>
              <a:t>нтр</a:t>
            </a:r>
            <a:r>
              <a:rPr sz="1800" spc="-35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л</a:t>
            </a:r>
            <a:r>
              <a:rPr sz="1800" spc="-25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1800" spc="325" dirty="0">
                <a:solidFill>
                  <a:srgbClr val="FFFFFF"/>
                </a:solidFill>
                <a:latin typeface="Verdana"/>
                <a:cs typeface="Verdana"/>
              </a:rPr>
              <a:t>м</a:t>
            </a:r>
            <a:r>
              <a:rPr sz="18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70" dirty="0">
                <a:solidFill>
                  <a:srgbClr val="FFFFFF"/>
                </a:solidFill>
                <a:latin typeface="Verdana"/>
                <a:cs typeface="Verdana"/>
              </a:rPr>
              <a:t>в  </a:t>
            </a:r>
            <a:r>
              <a:rPr sz="1800" spc="55" dirty="0">
                <a:solidFill>
                  <a:srgbClr val="FFFFFF"/>
                </a:solidFill>
                <a:latin typeface="Verdana"/>
                <a:cs typeface="Verdana"/>
              </a:rPr>
              <a:t>опр</a:t>
            </a:r>
            <a:r>
              <a:rPr sz="1800" spc="40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1800" spc="10" dirty="0">
                <a:solidFill>
                  <a:srgbClr val="FFFFFF"/>
                </a:solidFill>
                <a:latin typeface="Verdana"/>
                <a:cs typeface="Verdana"/>
              </a:rPr>
              <a:t>дел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1800" spc="-80" dirty="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sz="1800" spc="-70" dirty="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sz="1800" spc="-135" dirty="0">
                <a:solidFill>
                  <a:srgbClr val="FFFFFF"/>
                </a:solidFill>
                <a:latin typeface="Verdana"/>
                <a:cs typeface="Verdana"/>
              </a:rPr>
              <a:t>ый</a:t>
            </a:r>
            <a:r>
              <a:rPr sz="18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90" dirty="0">
                <a:solidFill>
                  <a:srgbClr val="FFFFFF"/>
                </a:solidFill>
                <a:latin typeface="Verdana"/>
                <a:cs typeface="Verdana"/>
              </a:rPr>
              <a:t>момент</a:t>
            </a:r>
            <a:r>
              <a:rPr sz="18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60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1800" spc="-70" dirty="0">
                <a:solidFill>
                  <a:srgbClr val="FFFFFF"/>
                </a:solidFill>
                <a:latin typeface="Verdana"/>
                <a:cs typeface="Verdana"/>
              </a:rPr>
              <a:t>р</a:t>
            </a:r>
            <a:r>
              <a:rPr sz="1800" spc="85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1800" spc="75" dirty="0">
                <a:solidFill>
                  <a:srgbClr val="FFFFFF"/>
                </a:solidFill>
                <a:latin typeface="Verdana"/>
                <a:cs typeface="Verdana"/>
              </a:rPr>
              <a:t>мени</a:t>
            </a:r>
            <a:r>
              <a:rPr sz="18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40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1800" spc="-50" dirty="0">
                <a:solidFill>
                  <a:srgbClr val="FFFFFF"/>
                </a:solidFill>
                <a:latin typeface="Verdana"/>
                <a:cs typeface="Verdana"/>
              </a:rPr>
              <a:t>к</a:t>
            </a:r>
            <a:r>
              <a:rPr sz="1800" spc="135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1800" spc="-195" dirty="0">
                <a:solidFill>
                  <a:srgbClr val="FFFFFF"/>
                </a:solidFill>
                <a:latin typeface="Verdana"/>
                <a:cs typeface="Verdana"/>
              </a:rPr>
              <a:t>з</a:t>
            </a:r>
            <a:r>
              <a:rPr sz="1800" spc="-55" dirty="0">
                <a:solidFill>
                  <a:srgbClr val="FFFFFF"/>
                </a:solidFill>
                <a:latin typeface="Verdana"/>
                <a:cs typeface="Verdana"/>
              </a:rPr>
              <a:t>ыва</a:t>
            </a:r>
            <a:r>
              <a:rPr sz="1800" spc="-60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с</a:t>
            </a:r>
            <a:r>
              <a:rPr sz="1800" spc="-280" dirty="0">
                <a:solidFill>
                  <a:srgbClr val="FFFFFF"/>
                </a:solidFill>
                <a:latin typeface="Verdana"/>
                <a:cs typeface="Verdana"/>
              </a:rPr>
              <a:t>я</a:t>
            </a:r>
            <a:r>
              <a:rPr sz="18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Verdana"/>
                <a:cs typeface="Verdana"/>
              </a:rPr>
              <a:t>не</a:t>
            </a:r>
            <a:endParaRPr sz="18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800" spc="-90" dirty="0">
                <a:solidFill>
                  <a:srgbClr val="FFFFFF"/>
                </a:solidFill>
                <a:latin typeface="Verdana"/>
                <a:cs typeface="Verdana"/>
              </a:rPr>
              <a:t>только 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его </a:t>
            </a:r>
            <a:r>
              <a:rPr sz="1800" spc="-120" dirty="0">
                <a:solidFill>
                  <a:srgbClr val="FFFFFF"/>
                </a:solidFill>
                <a:latin typeface="Verdana"/>
                <a:cs typeface="Verdana"/>
              </a:rPr>
              <a:t>жизнь, </a:t>
            </a:r>
            <a:r>
              <a:rPr sz="1800" spc="5" dirty="0">
                <a:solidFill>
                  <a:srgbClr val="FFFFFF"/>
                </a:solidFill>
                <a:latin typeface="Verdana"/>
                <a:cs typeface="Verdana"/>
              </a:rPr>
              <a:t>но </a:t>
            </a:r>
            <a:r>
              <a:rPr sz="1800" spc="-40" dirty="0">
                <a:solidFill>
                  <a:srgbClr val="FFFFFF"/>
                </a:solidFill>
                <a:latin typeface="Verdana"/>
                <a:cs typeface="Verdana"/>
              </a:rPr>
              <a:t>также </a:t>
            </a:r>
            <a:r>
              <a:rPr sz="1800" spc="-45" dirty="0">
                <a:solidFill>
                  <a:srgbClr val="FFFFFF"/>
                </a:solidFill>
                <a:latin typeface="Verdana"/>
                <a:cs typeface="Verdana"/>
              </a:rPr>
              <a:t>и </a:t>
            </a:r>
            <a:r>
              <a:rPr sz="1800" spc="-114" dirty="0">
                <a:solidFill>
                  <a:srgbClr val="FFFFFF"/>
                </a:solidFill>
                <a:latin typeface="Verdana"/>
                <a:cs typeface="Verdana"/>
              </a:rPr>
              <a:t>жизнь </a:t>
            </a:r>
            <a:r>
              <a:rPr sz="1800" spc="35" dirty="0">
                <a:solidFill>
                  <a:srgbClr val="FFFFFF"/>
                </a:solidFill>
                <a:latin typeface="Verdana"/>
                <a:cs typeface="Verdana"/>
              </a:rPr>
              <a:t>совершенно </a:t>
            </a:r>
            <a:r>
              <a:rPr sz="1800" spc="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пос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sz="1800" spc="95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1800" spc="85" dirty="0">
                <a:solidFill>
                  <a:srgbClr val="FFFFFF"/>
                </a:solidFill>
                <a:latin typeface="Verdana"/>
                <a:cs typeface="Verdana"/>
              </a:rPr>
              <a:t>р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оннего</a:t>
            </a:r>
            <a:r>
              <a:rPr sz="1800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55" dirty="0">
                <a:solidFill>
                  <a:srgbClr val="FFFFFF"/>
                </a:solidFill>
                <a:latin typeface="Verdana"/>
                <a:cs typeface="Verdana"/>
              </a:rPr>
              <a:t>чел</a:t>
            </a:r>
            <a:r>
              <a:rPr sz="1800" spc="-65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1800" spc="-70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1800" spc="-80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к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1800" spc="-160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r>
              <a:rPr sz="18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204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18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65" dirty="0">
                <a:solidFill>
                  <a:srgbClr val="FFFFFF"/>
                </a:solidFill>
                <a:latin typeface="Verdana"/>
                <a:cs typeface="Verdana"/>
              </a:rPr>
              <a:t>данном</a:t>
            </a:r>
            <a:r>
              <a:rPr sz="1800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75" dirty="0">
                <a:solidFill>
                  <a:srgbClr val="FFFFFF"/>
                </a:solidFill>
                <a:latin typeface="Verdana"/>
                <a:cs typeface="Verdana"/>
              </a:rPr>
              <a:t>мо</a:t>
            </a:r>
            <a:r>
              <a:rPr sz="1800" spc="45" dirty="0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sz="1800" spc="-150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800" spc="-145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1800" spc="95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18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125" dirty="0">
                <a:solidFill>
                  <a:srgbClr val="FFFFFF"/>
                </a:solidFill>
                <a:latin typeface="Verdana"/>
                <a:cs typeface="Verdana"/>
              </a:rPr>
              <a:t>мн</a:t>
            </a:r>
            <a:r>
              <a:rPr sz="1800" spc="-50" dirty="0">
                <a:solidFill>
                  <a:srgbClr val="FFFFFF"/>
                </a:solidFill>
                <a:latin typeface="Verdana"/>
                <a:cs typeface="Verdana"/>
              </a:rPr>
              <a:t>ог</a:t>
            </a:r>
            <a:r>
              <a:rPr sz="1800" spc="-70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800" spc="95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18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Verdana"/>
                <a:cs typeface="Verdana"/>
              </a:rPr>
              <a:t>не  </a:t>
            </a:r>
            <a:r>
              <a:rPr sz="1800" spc="-55" dirty="0">
                <a:solidFill>
                  <a:srgbClr val="FFFFFF"/>
                </a:solidFill>
                <a:latin typeface="Verdana"/>
                <a:cs typeface="Verdana"/>
              </a:rPr>
              <a:t>при</a:t>
            </a:r>
            <a:r>
              <a:rPr sz="1800" spc="-60" dirty="0">
                <a:solidFill>
                  <a:srgbClr val="FFFFFF"/>
                </a:solidFill>
                <a:latin typeface="Verdana"/>
                <a:cs typeface="Verdana"/>
              </a:rPr>
              <a:t>з</a:t>
            </a:r>
            <a:r>
              <a:rPr sz="1800" spc="15" dirty="0">
                <a:solidFill>
                  <a:srgbClr val="FFFFFF"/>
                </a:solidFill>
                <a:latin typeface="Verdana"/>
                <a:cs typeface="Verdana"/>
              </a:rPr>
              <a:t>наю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с</a:t>
            </a:r>
            <a:r>
              <a:rPr sz="1800" spc="-280" dirty="0">
                <a:solidFill>
                  <a:srgbClr val="FFFFFF"/>
                </a:solidFill>
                <a:latin typeface="Verdana"/>
                <a:cs typeface="Verdana"/>
              </a:rPr>
              <a:t>я</a:t>
            </a:r>
            <a:r>
              <a:rPr sz="18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45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8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165" dirty="0">
                <a:solidFill>
                  <a:srgbClr val="FFFFFF"/>
                </a:solidFill>
                <a:latin typeface="Verdana"/>
                <a:cs typeface="Verdana"/>
              </a:rPr>
              <a:t>с</a:t>
            </a:r>
            <a:r>
              <a:rPr sz="1800" spc="175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1800" spc="200" dirty="0">
                <a:solidFill>
                  <a:srgbClr val="FFFFFF"/>
                </a:solidFill>
                <a:latin typeface="Verdana"/>
                <a:cs typeface="Verdana"/>
              </a:rPr>
              <a:t>мим</a:t>
            </a:r>
            <a:r>
              <a:rPr sz="18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140" dirty="0">
                <a:solidFill>
                  <a:srgbClr val="FFFFFF"/>
                </a:solidFill>
                <a:latin typeface="Verdana"/>
                <a:cs typeface="Verdana"/>
              </a:rPr>
              <a:t>с</a:t>
            </a:r>
            <a:r>
              <a:rPr sz="1800" spc="145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1800" spc="95" dirty="0">
                <a:solidFill>
                  <a:srgbClr val="FFFFFF"/>
                </a:solidFill>
                <a:latin typeface="Verdana"/>
                <a:cs typeface="Verdana"/>
              </a:rPr>
              <a:t>б</a:t>
            </a:r>
            <a:r>
              <a:rPr sz="1800" spc="80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1800" spc="-160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750">
              <a:latin typeface="Verdana"/>
              <a:cs typeface="Verdana"/>
            </a:endParaRPr>
          </a:p>
          <a:p>
            <a:pPr marL="12700" marR="109220">
              <a:lnSpc>
                <a:spcPct val="100000"/>
              </a:lnSpc>
            </a:pPr>
            <a:r>
              <a:rPr sz="1800" spc="45" dirty="0">
                <a:solidFill>
                  <a:srgbClr val="FFFFFF"/>
                </a:solidFill>
                <a:latin typeface="Verdana"/>
                <a:cs typeface="Verdana"/>
              </a:rPr>
              <a:t>Д</a:t>
            </a:r>
            <a:r>
              <a:rPr sz="1800" spc="30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1800" spc="-70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1800" spc="-85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1800" spc="-75" dirty="0">
                <a:solidFill>
                  <a:srgbClr val="FFFFFF"/>
                </a:solidFill>
                <a:latin typeface="Verdana"/>
                <a:cs typeface="Verdana"/>
              </a:rPr>
              <a:t>льн</a:t>
            </a:r>
            <a:r>
              <a:rPr sz="1800" spc="-70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180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30" dirty="0">
                <a:solidFill>
                  <a:srgbClr val="FFFFFF"/>
                </a:solidFill>
                <a:latin typeface="Verdana"/>
                <a:cs typeface="Verdana"/>
              </a:rPr>
              <a:t>ча</a:t>
            </a:r>
            <a:r>
              <a:rPr sz="1800" spc="15" dirty="0">
                <a:solidFill>
                  <a:srgbClr val="FFFFFF"/>
                </a:solidFill>
                <a:latin typeface="Verdana"/>
                <a:cs typeface="Verdana"/>
              </a:rPr>
              <a:t>с</a:t>
            </a:r>
            <a:r>
              <a:rPr sz="1800" spc="-215" dirty="0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sz="1800" spc="85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18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215" dirty="0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sz="1800" spc="85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1800" spc="100" dirty="0">
                <a:solidFill>
                  <a:srgbClr val="FFFFFF"/>
                </a:solidFill>
                <a:latin typeface="Verdana"/>
                <a:cs typeface="Verdana"/>
              </a:rPr>
              <a:t>р</a:t>
            </a:r>
            <a:r>
              <a:rPr sz="1800" spc="90" dirty="0">
                <a:solidFill>
                  <a:srgbClr val="FFFFFF"/>
                </a:solidFill>
                <a:latin typeface="Verdana"/>
                <a:cs typeface="Verdana"/>
              </a:rPr>
              <a:t>р</a:t>
            </a:r>
            <a:r>
              <a:rPr sz="1800" spc="95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1800" spc="85" dirty="0">
                <a:solidFill>
                  <a:srgbClr val="FFFFFF"/>
                </a:solidFill>
                <a:latin typeface="Verdana"/>
                <a:cs typeface="Verdana"/>
              </a:rPr>
              <a:t>р</a:t>
            </a:r>
            <a:r>
              <a:rPr sz="1800" spc="-55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с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sz="1800" spc="-55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800" spc="10" dirty="0">
                <a:solidFill>
                  <a:srgbClr val="FFFFFF"/>
                </a:solidFill>
                <a:latin typeface="Verdana"/>
                <a:cs typeface="Verdana"/>
              </a:rPr>
              <a:t>че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с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к</a:t>
            </a:r>
            <a:r>
              <a:rPr sz="1800" spc="-25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1800" spc="-280" dirty="0">
                <a:solidFill>
                  <a:srgbClr val="FFFFFF"/>
                </a:solidFill>
                <a:latin typeface="Verdana"/>
                <a:cs typeface="Verdana"/>
              </a:rPr>
              <a:t>я</a:t>
            </a:r>
            <a:r>
              <a:rPr sz="18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35" dirty="0">
                <a:solidFill>
                  <a:srgbClr val="FFFFFF"/>
                </a:solidFill>
                <a:latin typeface="Verdana"/>
                <a:cs typeface="Verdana"/>
              </a:rPr>
              <a:t>д</a:t>
            </a:r>
            <a:r>
              <a:rPr sz="1800" spc="20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1800" spc="-125" dirty="0">
                <a:solidFill>
                  <a:srgbClr val="FFFFFF"/>
                </a:solidFill>
                <a:latin typeface="Verdana"/>
                <a:cs typeface="Verdana"/>
              </a:rPr>
              <a:t>ят</a:t>
            </a:r>
            <a:r>
              <a:rPr sz="1800" spc="-150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1800" spc="-55" dirty="0">
                <a:solidFill>
                  <a:srgbClr val="FFFFFF"/>
                </a:solidFill>
                <a:latin typeface="Verdana"/>
                <a:cs typeface="Verdana"/>
              </a:rPr>
              <a:t>льност</a:t>
            </a:r>
            <a:r>
              <a:rPr sz="1800" spc="-135" dirty="0">
                <a:solidFill>
                  <a:srgbClr val="FFFFFF"/>
                </a:solidFill>
                <a:latin typeface="Verdana"/>
                <a:cs typeface="Verdana"/>
              </a:rPr>
              <a:t>ь  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романтизируется, </a:t>
            </a:r>
            <a:r>
              <a:rPr sz="1800" spc="20" dirty="0">
                <a:solidFill>
                  <a:srgbClr val="FFFFFF"/>
                </a:solidFill>
                <a:latin typeface="Verdana"/>
                <a:cs typeface="Verdana"/>
              </a:rPr>
              <a:t>террорист </a:t>
            </a:r>
            <a:r>
              <a:rPr sz="1800" spc="45" dirty="0">
                <a:solidFill>
                  <a:srgbClr val="FFFFFF"/>
                </a:solidFill>
                <a:latin typeface="Verdana"/>
                <a:cs typeface="Verdana"/>
              </a:rPr>
              <a:t>своими </a:t>
            </a:r>
            <a:r>
              <a:rPr sz="1800" spc="5" dirty="0">
                <a:solidFill>
                  <a:srgbClr val="FFFFFF"/>
                </a:solidFill>
                <a:latin typeface="Verdana"/>
                <a:cs typeface="Verdana"/>
              </a:rPr>
              <a:t>поступками </a:t>
            </a:r>
            <a:r>
              <a:rPr sz="1800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идентифицируется </a:t>
            </a:r>
            <a:r>
              <a:rPr sz="1800" spc="200" dirty="0">
                <a:solidFill>
                  <a:srgbClr val="FFFFFF"/>
                </a:solidFill>
                <a:latin typeface="Verdana"/>
                <a:cs typeface="Verdana"/>
              </a:rPr>
              <a:t>с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легендарным </a:t>
            </a:r>
            <a:r>
              <a:rPr sz="1800" spc="-45" dirty="0">
                <a:solidFill>
                  <a:srgbClr val="FFFFFF"/>
                </a:solidFill>
                <a:latin typeface="Verdana"/>
                <a:cs typeface="Verdana"/>
              </a:rPr>
              <a:t>(сказочным) </a:t>
            </a:r>
            <a:r>
              <a:rPr sz="180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35" dirty="0">
                <a:solidFill>
                  <a:srgbClr val="FFFFFF"/>
                </a:solidFill>
                <a:latin typeface="Verdana"/>
                <a:cs typeface="Verdana"/>
              </a:rPr>
              <a:t>пе</a:t>
            </a:r>
            <a:r>
              <a:rPr sz="1800" spc="30" dirty="0">
                <a:solidFill>
                  <a:srgbClr val="FFFFFF"/>
                </a:solidFill>
                <a:latin typeface="Verdana"/>
                <a:cs typeface="Verdana"/>
              </a:rPr>
              <a:t>р</a:t>
            </a:r>
            <a:r>
              <a:rPr sz="1800" spc="90" dirty="0">
                <a:solidFill>
                  <a:srgbClr val="FFFFFF"/>
                </a:solidFill>
                <a:latin typeface="Verdana"/>
                <a:cs typeface="Verdana"/>
              </a:rPr>
              <a:t>сон</a:t>
            </a:r>
            <a:r>
              <a:rPr sz="1800" spc="80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1800" spc="20" dirty="0">
                <a:solidFill>
                  <a:srgbClr val="FFFFFF"/>
                </a:solidFill>
                <a:latin typeface="Verdana"/>
                <a:cs typeface="Verdana"/>
              </a:rPr>
              <a:t>ж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1800" spc="85" dirty="0">
                <a:solidFill>
                  <a:srgbClr val="FFFFFF"/>
                </a:solidFill>
                <a:latin typeface="Verdana"/>
                <a:cs typeface="Verdana"/>
              </a:rPr>
              <a:t>м,</a:t>
            </a:r>
            <a:r>
              <a:rPr sz="18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60" dirty="0">
                <a:solidFill>
                  <a:srgbClr val="FFFFFF"/>
                </a:solidFill>
                <a:latin typeface="Verdana"/>
                <a:cs typeface="Verdana"/>
              </a:rPr>
              <a:t>ж</a:t>
            </a:r>
            <a:r>
              <a:rPr sz="1800" spc="-55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800" spc="-195" dirty="0">
                <a:solidFill>
                  <a:srgbClr val="FFFFFF"/>
                </a:solidFill>
                <a:latin typeface="Verdana"/>
                <a:cs typeface="Verdana"/>
              </a:rPr>
              <a:t>з</a:t>
            </a:r>
            <a:r>
              <a:rPr sz="1800" spc="-140" dirty="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sz="1800" spc="-120" dirty="0">
                <a:solidFill>
                  <a:srgbClr val="FFFFFF"/>
                </a:solidFill>
                <a:latin typeface="Verdana"/>
                <a:cs typeface="Verdana"/>
              </a:rPr>
              <a:t>ь</a:t>
            </a:r>
            <a:r>
              <a:rPr sz="18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к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1800" spc="20" dirty="0">
                <a:solidFill>
                  <a:srgbClr val="FFFFFF"/>
                </a:solidFill>
                <a:latin typeface="Verdana"/>
                <a:cs typeface="Verdana"/>
              </a:rPr>
              <a:t>ж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с</a:t>
            </a:r>
            <a:r>
              <a:rPr sz="1800" spc="-280" dirty="0">
                <a:solidFill>
                  <a:srgbClr val="FFFFFF"/>
                </a:solidFill>
                <a:latin typeface="Verdana"/>
                <a:cs typeface="Verdana"/>
              </a:rPr>
              <a:t>я</a:t>
            </a:r>
            <a:r>
              <a:rPr sz="18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85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1800" spc="110" dirty="0">
                <a:solidFill>
                  <a:srgbClr val="FFFFFF"/>
                </a:solidFill>
                <a:latin typeface="Verdana"/>
                <a:cs typeface="Verdana"/>
              </a:rPr>
              <a:t>му</a:t>
            </a:r>
            <a:r>
              <a:rPr sz="18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95" dirty="0">
                <a:solidFill>
                  <a:srgbClr val="FFFFFF"/>
                </a:solidFill>
                <a:latin typeface="Verdana"/>
                <a:cs typeface="Verdana"/>
              </a:rPr>
              <a:t>ярк</a:t>
            </a:r>
            <a:r>
              <a:rPr sz="1800" spc="-110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800" spc="325" dirty="0">
                <a:solidFill>
                  <a:srgbClr val="FFFFFF"/>
                </a:solidFill>
                <a:latin typeface="Verdana"/>
                <a:cs typeface="Verdana"/>
              </a:rPr>
              <a:t>м</a:t>
            </a:r>
            <a:r>
              <a:rPr sz="18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45" dirty="0">
                <a:solidFill>
                  <a:srgbClr val="FFFFFF"/>
                </a:solidFill>
                <a:latin typeface="Verdana"/>
                <a:cs typeface="Verdana"/>
              </a:rPr>
              <a:t>нео</a:t>
            </a:r>
            <a:r>
              <a:rPr sz="1800" spc="40" dirty="0">
                <a:solidFill>
                  <a:srgbClr val="FFFFFF"/>
                </a:solidFill>
                <a:latin typeface="Verdana"/>
                <a:cs typeface="Verdana"/>
              </a:rPr>
              <a:t>б</a:t>
            </a:r>
            <a:r>
              <a:rPr sz="1800" spc="-280" dirty="0">
                <a:solidFill>
                  <a:srgbClr val="FFFFFF"/>
                </a:solidFill>
                <a:latin typeface="Verdana"/>
                <a:cs typeface="Verdana"/>
              </a:rPr>
              <a:t>ы</a:t>
            </a:r>
            <a:r>
              <a:rPr sz="1800" spc="-210" dirty="0">
                <a:solidFill>
                  <a:srgbClr val="FFFFFF"/>
                </a:solidFill>
                <a:latin typeface="Verdana"/>
                <a:cs typeface="Verdana"/>
              </a:rPr>
              <a:t>ч</a:t>
            </a:r>
            <a:r>
              <a:rPr sz="1800" spc="-140" dirty="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sz="1800" spc="-160" dirty="0">
                <a:solidFill>
                  <a:srgbClr val="FFFFFF"/>
                </a:solidFill>
                <a:latin typeface="Verdana"/>
                <a:cs typeface="Verdana"/>
              </a:rPr>
              <a:t>ы</a:t>
            </a:r>
            <a:r>
              <a:rPr sz="1800" spc="220" dirty="0">
                <a:solidFill>
                  <a:srgbClr val="FFFFFF"/>
                </a:solidFill>
                <a:latin typeface="Verdana"/>
                <a:cs typeface="Verdana"/>
              </a:rPr>
              <a:t>м  </a:t>
            </a:r>
            <a:r>
              <a:rPr sz="1800" spc="-30" dirty="0">
                <a:solidFill>
                  <a:srgbClr val="FFFFFF"/>
                </a:solidFill>
                <a:latin typeface="Verdana"/>
                <a:cs typeface="Verdana"/>
              </a:rPr>
              <a:t>приключением.</a:t>
            </a:r>
            <a:endParaRPr sz="18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0" y="1676400"/>
            <a:ext cx="3733799" cy="3569209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9204" y="618744"/>
            <a:ext cx="6490970" cy="5262880"/>
          </a:xfrm>
          <a:custGeom>
            <a:avLst/>
            <a:gdLst/>
            <a:ahLst/>
            <a:cxnLst/>
            <a:rect l="l" t="t" r="r" b="b"/>
            <a:pathLst>
              <a:path w="6490970" h="5262880">
                <a:moveTo>
                  <a:pt x="6490716" y="0"/>
                </a:moveTo>
                <a:lnTo>
                  <a:pt x="0" y="0"/>
                </a:lnTo>
                <a:lnTo>
                  <a:pt x="0" y="5262372"/>
                </a:lnTo>
                <a:lnTo>
                  <a:pt x="6490716" y="5262372"/>
                </a:lnTo>
                <a:lnTo>
                  <a:pt x="6490716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68248" y="645413"/>
            <a:ext cx="6335395" cy="3227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Кто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 и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почему</a:t>
            </a: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становится террористом?</a:t>
            </a:r>
            <a:endParaRPr sz="1400" dirty="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Терроризм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нуждается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постоянном пополнении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и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восстановлении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своих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рядов.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Считается,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что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средний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срок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активной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деятельности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террориста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составляет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менее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трех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лет.</a:t>
            </a:r>
            <a:r>
              <a:rPr sz="14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Далее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он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либо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погибает,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либо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попадает</a:t>
            </a:r>
            <a:r>
              <a:rPr sz="1400" spc="3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тюрьму. Те,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кто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организуют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террористические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акты,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чаще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всего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преследуют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цель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получить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доступ </a:t>
            </a:r>
            <a:r>
              <a:rPr sz="14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4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власти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и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деньгам.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Но 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для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организации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убийств и 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взрывов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они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правдами</a:t>
            </a:r>
            <a:r>
              <a:rPr sz="1400" spc="3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и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неправдами</a:t>
            </a:r>
            <a:r>
              <a:rPr sz="1400" spc="3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привлекают</a:t>
            </a:r>
            <a:r>
              <a:rPr sz="1400" spc="3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других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людей. При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этом </a:t>
            </a:r>
            <a:r>
              <a:rPr sz="1400" spc="-3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террористические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секты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активно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вербуются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две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категории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людей:</a:t>
            </a:r>
            <a:endParaRPr sz="1400" dirty="0">
              <a:latin typeface="Microsoft Sans Serif"/>
              <a:cs typeface="Microsoft Sans Serif"/>
            </a:endParaRPr>
          </a:p>
          <a:p>
            <a:pPr marL="12700" marR="6985" algn="just">
              <a:lnSpc>
                <a:spcPct val="100000"/>
              </a:lnSpc>
            </a:pP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а) специалисты,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имеющие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инженерно-техническую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подготовку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и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способные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планировать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осуществлять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разработку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средств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совершения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террористических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актов;</a:t>
            </a:r>
            <a:endParaRPr sz="1400" dirty="0">
              <a:latin typeface="Microsoft Sans Serif"/>
              <a:cs typeface="Microsoft Sans Serif"/>
            </a:endParaRPr>
          </a:p>
          <a:p>
            <a:pPr marL="12700" marR="5715" algn="just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б)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неквалифицированные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профессиональном отношении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лица,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имеющие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те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или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иные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причины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примкнуть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4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террористам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(идеологические,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материально-бытовые,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романтизация,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стремление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избежать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уголовной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ответственности</a:t>
            </a:r>
            <a:r>
              <a:rPr sz="140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</a:t>
            </a:r>
            <a:r>
              <a:rPr sz="14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совершенные</a:t>
            </a:r>
            <a:r>
              <a:rPr sz="14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ранее</a:t>
            </a:r>
            <a:r>
              <a:rPr sz="14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преступления,</a:t>
            </a:r>
            <a:r>
              <a:rPr sz="14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отомстить</a:t>
            </a:r>
            <a:r>
              <a:rPr sz="14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</a:t>
            </a:r>
            <a:r>
              <a:rPr sz="14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что-то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8248" y="3846321"/>
            <a:ext cx="3859529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71245" algn="l"/>
                <a:tab pos="1646555" algn="l"/>
                <a:tab pos="2722245" algn="l"/>
              </a:tabLst>
            </a:pP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лас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я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м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)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.	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Эт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а	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4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те</a:t>
            </a:r>
            <a:r>
              <a:rPr sz="14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г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я	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я</a:t>
            </a:r>
            <a:r>
              <a:rPr sz="14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8248" y="3846321"/>
            <a:ext cx="633539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102735">
              <a:lnSpc>
                <a:spcPct val="100000"/>
              </a:lnSpc>
              <a:spcBef>
                <a:spcPts val="100"/>
              </a:spcBef>
              <a:tabLst>
                <a:tab pos="1446530" algn="l"/>
                <a:tab pos="2115820" algn="l"/>
                <a:tab pos="2577465" algn="l"/>
                <a:tab pos="3900804" algn="l"/>
                <a:tab pos="5379085" algn="l"/>
                <a:tab pos="5456555" algn="l"/>
                <a:tab pos="6125845" algn="l"/>
              </a:tabLst>
            </a:pP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«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ра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х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дны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й	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ма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ал», 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ч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та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ый	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бо	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д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но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4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е	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ь</a:t>
            </a:r>
            <a:r>
              <a:rPr sz="14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ни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,		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ибо	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8248" y="4272737"/>
            <a:ext cx="6336030" cy="1520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непродолжительный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срок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пребывания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рядах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террористов.</a:t>
            </a:r>
            <a:endParaRPr sz="1400" dirty="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Сегодня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уже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хорошо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известно,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что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не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существует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какого-либо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набора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личностных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качеств,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неизбежно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ведущих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человека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террористическую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организацию.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Скорее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есть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некоторая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совокупность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предрасполагающих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личностных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особенностей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социальных</a:t>
            </a:r>
            <a:r>
              <a:rPr sz="1400" spc="3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условий,</a:t>
            </a:r>
            <a:r>
              <a:rPr sz="1400" spc="3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сочетание</a:t>
            </a:r>
            <a:r>
              <a:rPr sz="1400" spc="3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которых </a:t>
            </a:r>
            <a:r>
              <a:rPr sz="1400" spc="-3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может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влиять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подбор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человека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для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участия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террористической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деятельности.</a:t>
            </a:r>
            <a:endParaRPr sz="1400" dirty="0">
              <a:latin typeface="Microsoft Sans Serif"/>
              <a:cs typeface="Microsoft Sans Serif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96200" y="1371600"/>
            <a:ext cx="3505198" cy="3648456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6844" y="624840"/>
            <a:ext cx="5267325" cy="5539740"/>
          </a:xfrm>
          <a:custGeom>
            <a:avLst/>
            <a:gdLst/>
            <a:ahLst/>
            <a:cxnLst/>
            <a:rect l="l" t="t" r="r" b="b"/>
            <a:pathLst>
              <a:path w="5267325" h="5539740">
                <a:moveTo>
                  <a:pt x="5266944" y="0"/>
                </a:moveTo>
                <a:lnTo>
                  <a:pt x="0" y="0"/>
                </a:lnTo>
                <a:lnTo>
                  <a:pt x="0" y="5539740"/>
                </a:lnTo>
                <a:lnTo>
                  <a:pt x="5266944" y="5539740"/>
                </a:lnTo>
                <a:lnTo>
                  <a:pt x="5266944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97482" y="652017"/>
            <a:ext cx="31832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95" dirty="0"/>
              <a:t>Как</a:t>
            </a:r>
            <a:r>
              <a:rPr sz="1800" spc="-10" dirty="0"/>
              <a:t> становятся</a:t>
            </a:r>
            <a:r>
              <a:rPr sz="1800" spc="15" dirty="0"/>
              <a:t> </a:t>
            </a:r>
            <a:r>
              <a:rPr sz="1800" spc="-15" dirty="0"/>
              <a:t>террористом?</a:t>
            </a:r>
            <a:endParaRPr sz="1800"/>
          </a:p>
        </p:txBody>
      </p:sp>
      <p:sp>
        <p:nvSpPr>
          <p:cNvPr id="4" name="object 4"/>
          <p:cNvSpPr txBox="1"/>
          <p:nvPr/>
        </p:nvSpPr>
        <p:spPr>
          <a:xfrm>
            <a:off x="735583" y="926338"/>
            <a:ext cx="395414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312545" algn="l"/>
                <a:tab pos="2184400" algn="l"/>
                <a:tab pos="2629535" algn="l"/>
                <a:tab pos="2999740" algn="l"/>
              </a:tabLst>
            </a:pP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ец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ал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ы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ч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4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ю</a:t>
            </a:r>
            <a:r>
              <a:rPr sz="14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,	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ч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о	н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	с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щ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4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40351" y="926338"/>
            <a:ext cx="10058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4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г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о-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5583" y="1139697"/>
            <a:ext cx="5111115" cy="2373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715" algn="just">
              <a:lnSpc>
                <a:spcPct val="100000"/>
              </a:lnSpc>
              <a:spcBef>
                <a:spcPts val="105"/>
              </a:spcBef>
            </a:pP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единого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пути попадания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террористические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группировки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и 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привлечения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4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террористической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деятельности.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Каждый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попадает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туда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своей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дорогой.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Однако отмечаются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некоторые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общие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тенденции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приобщения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людей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терроризму.</a:t>
            </a:r>
            <a:endParaRPr sz="1400" dirty="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00000"/>
              </a:lnSpc>
            </a:pP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Террористами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не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становятся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одночасье,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путем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принятия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сознательного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решения.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Становление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террористом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370" dirty="0">
                <a:solidFill>
                  <a:srgbClr val="FFFFFF"/>
                </a:solidFill>
                <a:latin typeface="Microsoft Sans Serif"/>
                <a:cs typeface="Microsoft Sans Serif"/>
              </a:rPr>
              <a:t>–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это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довольно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продолжительный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процесс</a:t>
            </a:r>
            <a:r>
              <a:rPr sz="1400" spc="3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формирования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человека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как</a:t>
            </a:r>
            <a:r>
              <a:rPr sz="14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преступника.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Для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этого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используются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самые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различные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методы: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убеждение,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внушение,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зомбирование,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подкуп,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обман,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шантаж,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идеологическая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обработка,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предложение</a:t>
            </a:r>
            <a:r>
              <a:rPr sz="14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специальной</a:t>
            </a:r>
            <a:r>
              <a:rPr sz="14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литературы</a:t>
            </a:r>
            <a:r>
              <a:rPr sz="14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для</a:t>
            </a:r>
            <a:r>
              <a:rPr sz="14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ознакомления,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42845" y="3487292"/>
            <a:ext cx="390207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патриотическим</a:t>
            </a:r>
            <a:r>
              <a:rPr sz="1400" spc="5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или </a:t>
            </a:r>
            <a:r>
              <a:rPr sz="1400" spc="1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религиозным</a:t>
            </a:r>
            <a:r>
              <a:rPr sz="1400" spc="5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чувствам,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84577" y="3700652"/>
            <a:ext cx="29768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29080" algn="l"/>
                <a:tab pos="2120265" algn="l"/>
              </a:tabLst>
            </a:pP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14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ни</a:t>
            </a:r>
            <a:r>
              <a:rPr sz="14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в	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4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м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ы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х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,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26507" y="3700652"/>
            <a:ext cx="51943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ра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ее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35583" y="3487292"/>
            <a:ext cx="1135380" cy="666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апелляция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к </a:t>
            </a:r>
            <a:r>
              <a:rPr sz="14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восхваление </a:t>
            </a:r>
            <a:r>
              <a:rPr sz="1400" spc="-3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м</a:t>
            </a:r>
            <a:r>
              <a:rPr sz="14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ш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х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046477" y="3914013"/>
            <a:ext cx="37998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  <a:tab pos="1602105" algn="l"/>
                <a:tab pos="2907030" algn="l"/>
                <a:tab pos="3206750" algn="l"/>
                <a:tab pos="3667760" algn="l"/>
              </a:tabLst>
            </a:pPr>
            <a:r>
              <a:rPr sz="14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к	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ор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ис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та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м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,	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ж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д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ни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е	и	</a:t>
            </a:r>
            <a:r>
              <a:rPr sz="1400" spc="-155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.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.	В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35583" y="4127068"/>
            <a:ext cx="5111115" cy="19475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последнее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время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интересах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рекрутирования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новых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террористов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широко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используется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Интернет,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где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созданы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специальные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порталы,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пропагандирующие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экстремистские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взгляды,</a:t>
            </a:r>
            <a:r>
              <a:rPr sz="1400" spc="3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информирующие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способах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создания</a:t>
            </a:r>
            <a:r>
              <a:rPr sz="1400" spc="3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средств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совершения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терактов</a:t>
            </a:r>
            <a:r>
              <a:rPr sz="1400" spc="3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тактике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их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осуществления.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данным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европейских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спецслужб,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своеобразными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центрами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идеологической обработки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кандидатов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боевики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становятся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как</a:t>
            </a:r>
            <a:r>
              <a:rPr sz="1400" spc="2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специализированные</a:t>
            </a:r>
            <a:r>
              <a:rPr sz="1400" spc="1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образовательные</a:t>
            </a:r>
            <a:r>
              <a:rPr sz="1400" spc="2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учреждения,</a:t>
            </a:r>
            <a:r>
              <a:rPr sz="1400" spc="2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так </a:t>
            </a:r>
            <a:r>
              <a:rPr sz="1400" spc="-3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обычные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университеты.</a:t>
            </a:r>
            <a:endParaRPr sz="1400" dirty="0">
              <a:latin typeface="Microsoft Sans Serif"/>
              <a:cs typeface="Microsoft Sans Serif"/>
            </a:endParaRPr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15200" y="1524000"/>
            <a:ext cx="3810000" cy="3489961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0936" y="711708"/>
            <a:ext cx="5434965" cy="4739640"/>
          </a:xfrm>
          <a:custGeom>
            <a:avLst/>
            <a:gdLst/>
            <a:ahLst/>
            <a:cxnLst/>
            <a:rect l="l" t="t" r="r" b="b"/>
            <a:pathLst>
              <a:path w="5434965" h="4739640">
                <a:moveTo>
                  <a:pt x="5434584" y="0"/>
                </a:moveTo>
                <a:lnTo>
                  <a:pt x="0" y="0"/>
                </a:lnTo>
                <a:lnTo>
                  <a:pt x="0" y="4739640"/>
                </a:lnTo>
                <a:lnTo>
                  <a:pt x="5434584" y="4739640"/>
                </a:lnTo>
                <a:lnTo>
                  <a:pt x="5434584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92860" y="739266"/>
            <a:ext cx="49104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60" dirty="0"/>
              <a:t>Какие</a:t>
            </a:r>
            <a:r>
              <a:rPr sz="1800" spc="20" dirty="0"/>
              <a:t> </a:t>
            </a:r>
            <a:r>
              <a:rPr sz="1800" spc="-35" dirty="0"/>
              <a:t>признаки</a:t>
            </a:r>
            <a:r>
              <a:rPr sz="1800" spc="15" dirty="0"/>
              <a:t> </a:t>
            </a:r>
            <a:r>
              <a:rPr sz="1800" spc="-25" dirty="0"/>
              <a:t>могут</a:t>
            </a:r>
            <a:r>
              <a:rPr sz="1800" spc="55" dirty="0"/>
              <a:t> </a:t>
            </a:r>
            <a:r>
              <a:rPr sz="1800" spc="-15" dirty="0"/>
              <a:t>выдавать</a:t>
            </a:r>
            <a:r>
              <a:rPr sz="1800" spc="25" dirty="0"/>
              <a:t> </a:t>
            </a:r>
            <a:r>
              <a:rPr sz="1800" spc="-10" dirty="0"/>
              <a:t>террористов?</a:t>
            </a:r>
            <a:endParaRPr sz="1800"/>
          </a:p>
        </p:txBody>
      </p:sp>
      <p:sp>
        <p:nvSpPr>
          <p:cNvPr id="4" name="object 4"/>
          <p:cNvSpPr txBox="1"/>
          <p:nvPr/>
        </p:nvSpPr>
        <p:spPr>
          <a:xfrm>
            <a:off x="709980" y="1013587"/>
            <a:ext cx="5278755" cy="4354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715" algn="just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основании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проведенных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социологических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исследований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можно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сказать,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что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террористами-смертниками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чаще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всего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являются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молодые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люди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(20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-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30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лет).</a:t>
            </a:r>
            <a:endParaRPr sz="140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  <a:tabLst>
                <a:tab pos="262255" algn="l"/>
                <a:tab pos="635635" algn="l"/>
                <a:tab pos="1122045" algn="l"/>
                <a:tab pos="1162685" algn="l"/>
                <a:tab pos="1393190" algn="l"/>
                <a:tab pos="1791335" algn="l"/>
                <a:tab pos="2472690" algn="l"/>
                <a:tab pos="2571750" algn="l"/>
                <a:tab pos="3048635" algn="l"/>
                <a:tab pos="3234690" algn="l"/>
                <a:tab pos="3438525" algn="l"/>
                <a:tab pos="3676650" algn="l"/>
                <a:tab pos="4054475" algn="l"/>
                <a:tab pos="4310380" algn="l"/>
                <a:tab pos="4566920" algn="l"/>
                <a:tab pos="4970780" algn="l"/>
              </a:tabLst>
            </a:pP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В	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ч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е	с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во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г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о	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ор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4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ж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ия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,		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ни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,	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4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рав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,	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ь</a:t>
            </a:r>
            <a:r>
              <a:rPr sz="14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ю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т  с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м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</a:t>
            </a:r>
            <a:r>
              <a:rPr sz="14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ь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е			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4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рывно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е	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йс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о		с	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аж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ющ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м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и 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элементами,</a:t>
            </a:r>
            <a:r>
              <a:rPr sz="14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которое</a:t>
            </a:r>
            <a:r>
              <a:rPr sz="140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размещается</a:t>
            </a:r>
            <a:r>
              <a:rPr sz="14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</a:t>
            </a:r>
            <a:r>
              <a:rPr sz="14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поясе</a:t>
            </a:r>
            <a:r>
              <a:rPr sz="14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злоумышленника. </a:t>
            </a:r>
            <a:r>
              <a:rPr sz="1400" spc="-3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4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й	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я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с		с	</a:t>
            </a:r>
            <a:r>
              <a:rPr sz="1400" spc="-3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4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ры</a:t>
            </a:r>
            <a:r>
              <a:rPr sz="14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ч</a:t>
            </a:r>
            <a:r>
              <a:rPr sz="14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4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й		</a:t>
            </a:r>
            <a:r>
              <a:rPr sz="1400" spc="-3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м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ж</a:t>
            </a:r>
            <a:r>
              <a:rPr sz="14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т	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ере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ь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я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,	</a:t>
            </a:r>
            <a:r>
              <a:rPr sz="14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4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д 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плащом</a:t>
            </a:r>
            <a:r>
              <a:rPr sz="1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или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просторной</a:t>
            </a:r>
            <a:r>
              <a:rPr sz="1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курткой,</a:t>
            </a:r>
            <a:r>
              <a:rPr sz="14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так</a:t>
            </a:r>
            <a:r>
              <a:rPr sz="14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дорожных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сумках, </a:t>
            </a:r>
            <a:r>
              <a:rPr sz="1400" spc="-3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ранцах,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коробках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т.д.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Характерный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признак,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которому </a:t>
            </a:r>
            <a:r>
              <a:rPr sz="1400" spc="-3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можно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определить</a:t>
            </a:r>
            <a:r>
              <a:rPr sz="1400" spc="3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преступника,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является</a:t>
            </a:r>
            <a:r>
              <a:rPr sz="1400" spc="3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его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нестандартная </a:t>
            </a:r>
            <a:r>
              <a:rPr sz="1400" spc="-3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фигура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или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переносимые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им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предметы,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не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имеющее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отношения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окружающей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обстановке.</a:t>
            </a:r>
            <a:endParaRPr sz="1400">
              <a:latin typeface="Microsoft Sans Serif"/>
              <a:cs typeface="Microsoft Sans Serif"/>
            </a:endParaRPr>
          </a:p>
          <a:p>
            <a:pPr marL="12700" marR="5715" algn="just">
              <a:lnSpc>
                <a:spcPct val="100000"/>
              </a:lnSpc>
            </a:pPr>
            <a:r>
              <a:rPr sz="14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Для</a:t>
            </a:r>
            <a:r>
              <a:rPr sz="1400" spc="2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приведения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такого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взрывного</a:t>
            </a:r>
            <a:r>
              <a:rPr sz="1400" spc="3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устройства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действие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может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применяться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провод,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зажатый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руке,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виднеющийся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из-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под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складок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одежды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или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идущий</a:t>
            </a:r>
            <a:r>
              <a:rPr sz="14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из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сумки.</a:t>
            </a:r>
            <a:endParaRPr sz="140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Если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взрывное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устройство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находится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женской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сумочке,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то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обращает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себя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внимание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ее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тяжесть. Ведь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там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не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только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взрывчатка,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но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и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металлические</a:t>
            </a:r>
            <a:r>
              <a:rPr sz="1400" spc="3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поражающие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элементы.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Сумочка, </a:t>
            </a:r>
            <a:r>
              <a:rPr sz="14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как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правило,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открыта.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Рука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террористки находится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сумочке,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контакте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взрывного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устройства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.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65520" y="711708"/>
            <a:ext cx="5905500" cy="47396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3212" y="693418"/>
            <a:ext cx="10831195" cy="4183381"/>
          </a:xfrm>
          <a:custGeom>
            <a:avLst/>
            <a:gdLst/>
            <a:ahLst/>
            <a:cxnLst/>
            <a:rect l="l" t="t" r="r" b="b"/>
            <a:pathLst>
              <a:path w="10831195" h="3048000">
                <a:moveTo>
                  <a:pt x="10831068" y="0"/>
                </a:moveTo>
                <a:lnTo>
                  <a:pt x="0" y="0"/>
                </a:lnTo>
                <a:lnTo>
                  <a:pt x="0" y="3047999"/>
                </a:lnTo>
                <a:lnTo>
                  <a:pt x="10831068" y="3047999"/>
                </a:lnTo>
                <a:lnTo>
                  <a:pt x="10831068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2000" y="1143000"/>
            <a:ext cx="10676255" cy="34599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457200" algn="just">
              <a:lnSpc>
                <a:spcPct val="100000"/>
              </a:lnSpc>
            </a:pP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Но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не </a:t>
            </a:r>
            <a:r>
              <a:rPr sz="2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всем</a:t>
            </a:r>
            <a:r>
              <a:rPr sz="2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нравятся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успехи</a:t>
            </a:r>
            <a:r>
              <a:rPr sz="2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 </a:t>
            </a:r>
            <a:r>
              <a:rPr sz="2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достижения</a:t>
            </a:r>
            <a:r>
              <a:rPr sz="2800" spc="60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Российской</a:t>
            </a:r>
            <a:r>
              <a:rPr sz="2800" spc="5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Федерации.</a:t>
            </a:r>
            <a:r>
              <a:rPr sz="2800" spc="5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Есть </a:t>
            </a:r>
            <a:r>
              <a:rPr sz="2800" spc="-6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Земле</a:t>
            </a:r>
            <a:r>
              <a:rPr sz="2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силы,</a:t>
            </a:r>
            <a:r>
              <a:rPr sz="2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которые</a:t>
            </a:r>
            <a:r>
              <a:rPr sz="2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стремятся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разрушить</a:t>
            </a:r>
            <a:r>
              <a:rPr sz="2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дружбу</a:t>
            </a:r>
            <a:r>
              <a:rPr sz="2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между</a:t>
            </a:r>
            <a:r>
              <a:rPr sz="28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нашими </a:t>
            </a:r>
            <a:r>
              <a:rPr sz="2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народами, </a:t>
            </a:r>
            <a:r>
              <a:rPr sz="2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разделить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страну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 </a:t>
            </a:r>
            <a:r>
              <a:rPr sz="2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отдельные </a:t>
            </a:r>
            <a:r>
              <a:rPr sz="2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слабые </a:t>
            </a:r>
            <a:r>
              <a:rPr sz="2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государства, </a:t>
            </a:r>
            <a:r>
              <a:rPr sz="2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завладеть </a:t>
            </a:r>
            <a:r>
              <a:rPr sz="2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ее</a:t>
            </a:r>
            <a:r>
              <a:rPr sz="2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богатствами.</a:t>
            </a:r>
            <a:endParaRPr sz="2800" dirty="0">
              <a:latin typeface="Microsoft Sans Serif"/>
              <a:cs typeface="Microsoft Sans Serif"/>
            </a:endParaRPr>
          </a:p>
          <a:p>
            <a:pPr marR="5715" indent="457200" algn="just">
              <a:lnSpc>
                <a:spcPct val="100000"/>
              </a:lnSpc>
            </a:pP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Они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не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могут</a:t>
            </a:r>
            <a:r>
              <a:rPr sz="2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достичь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этих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целей</a:t>
            </a:r>
            <a:r>
              <a:rPr sz="2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военным</a:t>
            </a:r>
            <a:r>
              <a:rPr sz="2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путем,</a:t>
            </a:r>
            <a:r>
              <a:rPr sz="2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зная</a:t>
            </a:r>
            <a:r>
              <a:rPr sz="2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2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том,</a:t>
            </a:r>
            <a:r>
              <a:rPr sz="2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что </a:t>
            </a:r>
            <a:r>
              <a:rPr sz="2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российская </a:t>
            </a:r>
            <a:r>
              <a:rPr sz="2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армия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способна </a:t>
            </a:r>
            <a:r>
              <a:rPr sz="2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дать </a:t>
            </a:r>
            <a:r>
              <a:rPr sz="2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отпор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любому </a:t>
            </a:r>
            <a:r>
              <a:rPr sz="28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агрессору. </a:t>
            </a:r>
            <a:r>
              <a:rPr sz="2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Поэтому </a:t>
            </a:r>
            <a:r>
              <a:rPr sz="2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наши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недруги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ищут иные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способы </a:t>
            </a:r>
            <a:r>
              <a:rPr sz="2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разрушить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нашу </a:t>
            </a:r>
            <a:r>
              <a:rPr sz="28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страну.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Большие </a:t>
            </a:r>
            <a:r>
              <a:rPr sz="2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надежды </a:t>
            </a:r>
            <a:r>
              <a:rPr sz="2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они</a:t>
            </a:r>
            <a:r>
              <a:rPr sz="2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возлагают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</a:t>
            </a:r>
            <a:r>
              <a:rPr sz="2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терроризм.</a:t>
            </a:r>
            <a:endParaRPr sz="28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9995" y="781812"/>
            <a:ext cx="10758170" cy="646430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3873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05"/>
              </a:spcBef>
            </a:pP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Террорист</a:t>
            </a:r>
            <a:r>
              <a:rPr sz="18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нервничает,</a:t>
            </a:r>
            <a:r>
              <a:rPr sz="1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облизывает</a:t>
            </a:r>
            <a:r>
              <a:rPr sz="18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губы,</a:t>
            </a:r>
            <a:r>
              <a:rPr sz="18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избегает</a:t>
            </a:r>
            <a:r>
              <a:rPr sz="1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полиции 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охранников,</a:t>
            </a:r>
            <a:r>
              <a:rPr sz="1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уклоняется</a:t>
            </a:r>
            <a:r>
              <a:rPr sz="18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от</a:t>
            </a:r>
            <a:r>
              <a:rPr sz="1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камер</a:t>
            </a:r>
            <a:endParaRPr sz="1800">
              <a:latin typeface="Microsoft Sans Serif"/>
              <a:cs typeface="Microsoft Sans Serif"/>
            </a:endParaRPr>
          </a:p>
          <a:p>
            <a:pPr marL="9144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видеонаблюдения,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отворачивается</a:t>
            </a:r>
            <a:r>
              <a:rPr sz="1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от</a:t>
            </a:r>
            <a:r>
              <a:rPr sz="18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встречных</a:t>
            </a:r>
            <a:r>
              <a:rPr sz="1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взглядов.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29995" y="1533144"/>
            <a:ext cx="4061460" cy="4523740"/>
          </a:xfrm>
          <a:custGeom>
            <a:avLst/>
            <a:gdLst/>
            <a:ahLst/>
            <a:cxnLst/>
            <a:rect l="l" t="t" r="r" b="b"/>
            <a:pathLst>
              <a:path w="4061460" h="4523740">
                <a:moveTo>
                  <a:pt x="4061460" y="0"/>
                </a:moveTo>
                <a:lnTo>
                  <a:pt x="0" y="0"/>
                </a:lnTo>
                <a:lnTo>
                  <a:pt x="0" y="4523232"/>
                </a:lnTo>
                <a:lnTo>
                  <a:pt x="4061460" y="4523232"/>
                </a:lnTo>
                <a:lnTo>
                  <a:pt x="406146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21436" y="1561592"/>
            <a:ext cx="3890010" cy="44151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just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Он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осторожно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относится </a:t>
            </a:r>
            <a:r>
              <a:rPr sz="16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к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переносимым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вещам,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прижимает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их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6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себе,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периодически </a:t>
            </a:r>
            <a:r>
              <a:rPr sz="16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ощупывает,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придерживает </a:t>
            </a:r>
            <a:r>
              <a:rPr sz="1600" spc="-409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поправляет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части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одежды.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Иногда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террорист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крутится </a:t>
            </a:r>
            <a:r>
              <a:rPr sz="16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вокруг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одного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того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же</a:t>
            </a:r>
            <a:r>
              <a:rPr sz="16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места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(не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решаясь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привести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1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действие</a:t>
            </a:r>
            <a:r>
              <a:rPr sz="16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взрывное</a:t>
            </a:r>
            <a:r>
              <a:rPr sz="16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устройство).</a:t>
            </a:r>
            <a:endParaRPr sz="1600">
              <a:latin typeface="Microsoft Sans Serif"/>
              <a:cs typeface="Microsoft Sans Serif"/>
            </a:endParaRPr>
          </a:p>
          <a:p>
            <a:pPr marR="5715" algn="just">
              <a:lnSpc>
                <a:spcPct val="100000"/>
              </a:lnSpc>
            </a:pP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Специалисты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указывают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такие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приметы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террористов.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Женщины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часто </a:t>
            </a:r>
            <a:r>
              <a:rPr sz="1600" spc="-409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имеют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головной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убор.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Возможен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не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только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традиционный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глухой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платок,</a:t>
            </a:r>
            <a:r>
              <a:rPr sz="1600" spc="3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но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легкие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газовые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косынки,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бейсболки.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Косынка</a:t>
            </a:r>
            <a:r>
              <a:rPr sz="16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завязывается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узлом</a:t>
            </a:r>
            <a:r>
              <a:rPr sz="1600" spc="3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затылке.</a:t>
            </a:r>
            <a:endParaRPr sz="1600">
              <a:latin typeface="Microsoft Sans Serif"/>
              <a:cs typeface="Microsoft Sans Serif"/>
            </a:endParaRPr>
          </a:p>
          <a:p>
            <a:pPr marR="6350" algn="just">
              <a:lnSpc>
                <a:spcPct val="100000"/>
              </a:lnSpc>
              <a:spcBef>
                <a:spcPts val="5"/>
              </a:spcBef>
            </a:pP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Некоторые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из</a:t>
            </a:r>
            <a:r>
              <a:rPr sz="16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них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заматывают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вокруг </a:t>
            </a:r>
            <a:r>
              <a:rPr sz="16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бедер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шарфы.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Другие</a:t>
            </a:r>
            <a:r>
              <a:rPr sz="16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имитируют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беременность,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чтобы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скрыть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утолщение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под</a:t>
            </a:r>
            <a:r>
              <a:rPr sz="16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одеждой.</a:t>
            </a:r>
            <a:endParaRPr sz="1600">
              <a:latin typeface="Microsoft Sans Serif"/>
              <a:cs typeface="Microsoft Sans Serif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91455" y="1423416"/>
            <a:ext cx="6838188" cy="463296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0936" y="457200"/>
            <a:ext cx="10831195" cy="5867400"/>
          </a:xfrm>
          <a:custGeom>
            <a:avLst/>
            <a:gdLst/>
            <a:ahLst/>
            <a:cxnLst/>
            <a:rect l="l" t="t" r="r" b="b"/>
            <a:pathLst>
              <a:path w="10831195" h="5264150">
                <a:moveTo>
                  <a:pt x="10831068" y="0"/>
                </a:moveTo>
                <a:lnTo>
                  <a:pt x="0" y="0"/>
                </a:lnTo>
                <a:lnTo>
                  <a:pt x="0" y="5263896"/>
                </a:lnTo>
                <a:lnTo>
                  <a:pt x="10831068" y="5263896"/>
                </a:lnTo>
                <a:lnTo>
                  <a:pt x="10831068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2000" y="838200"/>
            <a:ext cx="10674985" cy="519052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Внимание</a:t>
            </a:r>
            <a:r>
              <a:rPr sz="16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школьников</a:t>
            </a:r>
            <a:r>
              <a:rPr sz="1600" b="1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6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студентов</a:t>
            </a:r>
            <a:r>
              <a:rPr sz="1600" b="1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должны</a:t>
            </a:r>
            <a:r>
              <a:rPr sz="16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привлечь</a:t>
            </a:r>
            <a:r>
              <a:rPr sz="1600" b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лица, 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которые: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 dirty="0">
              <a:latin typeface="Arial"/>
              <a:cs typeface="Arial"/>
            </a:endParaRPr>
          </a:p>
          <a:p>
            <a:pPr marL="12700" marR="6985" algn="just">
              <a:lnSpc>
                <a:spcPct val="100000"/>
              </a:lnSpc>
              <a:buChar char="-"/>
              <a:tabLst>
                <a:tab pos="148590" algn="l"/>
              </a:tabLst>
            </a:pP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выспрашивают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у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учащихся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режиме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работы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учебного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учреждения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его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охраны,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не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обращаясь </a:t>
            </a:r>
            <a:r>
              <a:rPr sz="16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к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дирекции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учителям;</a:t>
            </a:r>
            <a:endParaRPr sz="1600" dirty="0">
              <a:latin typeface="Microsoft Sans Serif"/>
              <a:cs typeface="Microsoft Sans Serif"/>
            </a:endParaRPr>
          </a:p>
          <a:p>
            <a:pPr marL="137160" indent="-125095" algn="just">
              <a:lnSpc>
                <a:spcPct val="100000"/>
              </a:lnSpc>
              <a:buChar char="-"/>
              <a:tabLst>
                <a:tab pos="137795" algn="l"/>
              </a:tabLst>
            </a:pP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пытаются</a:t>
            </a:r>
            <a:r>
              <a:rPr sz="16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незаметно</a:t>
            </a:r>
            <a:r>
              <a:rPr sz="16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6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быстро</a:t>
            </a:r>
            <a:r>
              <a:rPr sz="16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проникнуть</a:t>
            </a:r>
            <a:r>
              <a:rPr sz="160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6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здание,</a:t>
            </a:r>
            <a:r>
              <a:rPr sz="16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пользуясь</a:t>
            </a:r>
            <a:r>
              <a:rPr sz="16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отвлечением</a:t>
            </a:r>
            <a:r>
              <a:rPr sz="16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сотрудников</a:t>
            </a:r>
            <a:r>
              <a:rPr sz="160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охраны;</a:t>
            </a:r>
            <a:endParaRPr sz="1600" dirty="0">
              <a:latin typeface="Microsoft Sans Serif"/>
              <a:cs typeface="Microsoft Sans Serif"/>
            </a:endParaRPr>
          </a:p>
          <a:p>
            <a:pPr marL="137160" indent="-125095" algn="just">
              <a:lnSpc>
                <a:spcPct val="100000"/>
              </a:lnSpc>
              <a:buChar char="-"/>
              <a:tabLst>
                <a:tab pos="137795" algn="l"/>
              </a:tabLst>
            </a:pP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что-то</a:t>
            </a:r>
            <a:r>
              <a:rPr sz="16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скрытно</a:t>
            </a:r>
            <a:r>
              <a:rPr sz="16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проносят</a:t>
            </a:r>
            <a:r>
              <a:rPr sz="16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</a:t>
            </a:r>
            <a:r>
              <a:rPr sz="16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территорию</a:t>
            </a:r>
            <a:r>
              <a:rPr sz="16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учреждения</a:t>
            </a:r>
            <a:r>
              <a:rPr sz="160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через</a:t>
            </a:r>
            <a:r>
              <a:rPr sz="16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забор</a:t>
            </a:r>
            <a:r>
              <a:rPr sz="16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6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«черный»</a:t>
            </a:r>
            <a:r>
              <a:rPr sz="16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ход</a:t>
            </a:r>
            <a:r>
              <a:rPr sz="16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или</a:t>
            </a:r>
            <a:r>
              <a:rPr sz="16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вносят</a:t>
            </a:r>
            <a:r>
              <a:rPr sz="16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6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подвал;</a:t>
            </a:r>
            <a:endParaRPr sz="1600" dirty="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  <a:buChar char="-"/>
              <a:tabLst>
                <a:tab pos="148590" algn="l"/>
              </a:tabLst>
            </a:pP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стараются </a:t>
            </a:r>
            <a:r>
              <a:rPr sz="16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незаметно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для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окружающих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фотографировать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здания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территорию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учреждения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(из-за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дерева,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из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автомобиля);</a:t>
            </a:r>
            <a:endParaRPr sz="1600" dirty="0">
              <a:latin typeface="Microsoft Sans Serif"/>
              <a:cs typeface="Microsoft Sans Serif"/>
            </a:endParaRPr>
          </a:p>
          <a:p>
            <a:pPr marL="137160" indent="-125095" algn="just">
              <a:lnSpc>
                <a:spcPct val="100000"/>
              </a:lnSpc>
              <a:buChar char="-"/>
              <a:tabLst>
                <a:tab pos="137795" algn="l"/>
              </a:tabLst>
            </a:pP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что-то</a:t>
            </a:r>
            <a:r>
              <a:rPr sz="16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закапывают</a:t>
            </a:r>
            <a:r>
              <a:rPr sz="16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или</a:t>
            </a:r>
            <a:r>
              <a:rPr sz="16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прячут</a:t>
            </a:r>
            <a:r>
              <a:rPr sz="16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возле</a:t>
            </a:r>
            <a:r>
              <a:rPr sz="16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стены</a:t>
            </a:r>
            <a:r>
              <a:rPr sz="16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здания;</a:t>
            </a:r>
            <a:endParaRPr sz="1600" dirty="0">
              <a:latin typeface="Microsoft Sans Serif"/>
              <a:cs typeface="Microsoft Sans Serif"/>
            </a:endParaRPr>
          </a:p>
          <a:p>
            <a:pPr marL="137160" indent="-125095" algn="just">
              <a:lnSpc>
                <a:spcPct val="100000"/>
              </a:lnSpc>
              <a:buChar char="-"/>
              <a:tabLst>
                <a:tab pos="137795" algn="l"/>
              </a:tabLst>
            </a:pP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что-то</a:t>
            </a:r>
            <a:r>
              <a:rPr sz="16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прикрепляют</a:t>
            </a:r>
            <a:r>
              <a:rPr sz="16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под</a:t>
            </a:r>
            <a:r>
              <a:rPr sz="16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днищем</a:t>
            </a:r>
            <a:r>
              <a:rPr sz="16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автобуса,</a:t>
            </a:r>
            <a:r>
              <a:rPr sz="16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используемого</a:t>
            </a:r>
            <a:r>
              <a:rPr sz="16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для</a:t>
            </a:r>
            <a:r>
              <a:rPr sz="16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перевозки</a:t>
            </a:r>
            <a:r>
              <a:rPr sz="16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учащихся;</a:t>
            </a:r>
            <a:endParaRPr sz="1600" dirty="0">
              <a:latin typeface="Microsoft Sans Serif"/>
              <a:cs typeface="Microsoft Sans Serif"/>
            </a:endParaRPr>
          </a:p>
          <a:p>
            <a:pPr marL="137160" indent="-125095" algn="just">
              <a:lnSpc>
                <a:spcPct val="100000"/>
              </a:lnSpc>
              <a:buChar char="-"/>
              <a:tabLst>
                <a:tab pos="137795" algn="l"/>
              </a:tabLst>
            </a:pP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насильно</a:t>
            </a:r>
            <a:r>
              <a:rPr sz="16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уводят</a:t>
            </a:r>
            <a:r>
              <a:rPr sz="16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кого-то</a:t>
            </a:r>
            <a:r>
              <a:rPr sz="16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из</a:t>
            </a:r>
            <a:r>
              <a:rPr sz="16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учеников</a:t>
            </a:r>
            <a:r>
              <a:rPr sz="160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(студентов),</a:t>
            </a:r>
            <a:r>
              <a:rPr sz="16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сажают</a:t>
            </a:r>
            <a:r>
              <a:rPr sz="16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его</a:t>
            </a:r>
            <a:r>
              <a:rPr sz="16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6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автомобиль.</a:t>
            </a:r>
            <a:endParaRPr sz="1600" dirty="0">
              <a:latin typeface="Microsoft Sans Serif"/>
              <a:cs typeface="Microsoft Sans Serif"/>
            </a:endParaRPr>
          </a:p>
          <a:p>
            <a:pPr marL="12700" marR="5715" algn="just">
              <a:lnSpc>
                <a:spcPct val="100000"/>
              </a:lnSpc>
            </a:pP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Необходимо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помнить,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что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опасно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принимать от </a:t>
            </a:r>
            <a:r>
              <a:rPr sz="16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незнакомых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людей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какие-либо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предметы,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особенно </a:t>
            </a:r>
            <a:r>
              <a:rPr sz="1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если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их </a:t>
            </a:r>
            <a:r>
              <a:rPr sz="1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предстоит перевозить на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транспортных средствах.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 них </a:t>
            </a:r>
            <a:r>
              <a:rPr sz="16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может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находиться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взрывное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устройство.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Не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следует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также</a:t>
            </a:r>
            <a:r>
              <a:rPr sz="16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оставлять</a:t>
            </a:r>
            <a:r>
              <a:rPr sz="16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без</a:t>
            </a:r>
            <a:r>
              <a:rPr sz="16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присмотра</a:t>
            </a:r>
            <a:r>
              <a:rPr sz="16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6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свои</a:t>
            </a:r>
            <a:r>
              <a:rPr sz="16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вещи.</a:t>
            </a:r>
            <a:r>
              <a:rPr sz="16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6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них</a:t>
            </a:r>
            <a:r>
              <a:rPr sz="16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может</a:t>
            </a:r>
            <a:r>
              <a:rPr sz="16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быть</a:t>
            </a:r>
            <a:r>
              <a:rPr sz="16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заложено</a:t>
            </a:r>
            <a:r>
              <a:rPr sz="16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взрывное</a:t>
            </a:r>
            <a:endParaRPr sz="1600" dirty="0">
              <a:latin typeface="Microsoft Sans Serif"/>
              <a:cs typeface="Microsoft Sans Serif"/>
            </a:endParaRPr>
          </a:p>
          <a:p>
            <a:pPr marL="12700" marR="3041650" algn="just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устройство. Ни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16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коем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случае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нельзя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трогать,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открывать,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переносить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бесхозные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вещи</a:t>
            </a:r>
            <a:r>
              <a:rPr sz="16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(сумки,</a:t>
            </a:r>
            <a:r>
              <a:rPr sz="160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пакеты,</a:t>
            </a:r>
            <a:r>
              <a:rPr sz="16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рюкзаки,</a:t>
            </a:r>
            <a:r>
              <a:rPr sz="16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коробки</a:t>
            </a:r>
            <a:r>
              <a:rPr sz="16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6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т.п.).</a:t>
            </a:r>
            <a:endParaRPr sz="1600" dirty="0">
              <a:latin typeface="Microsoft Sans Serif"/>
              <a:cs typeface="Microsoft Sans Serif"/>
            </a:endParaRPr>
          </a:p>
          <a:p>
            <a:pPr marL="12700" marR="6350" algn="just">
              <a:lnSpc>
                <a:spcPct val="100000"/>
              </a:lnSpc>
            </a:pPr>
            <a:r>
              <a:rPr sz="16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Как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говорилось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выше,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террористический </a:t>
            </a:r>
            <a:r>
              <a:rPr sz="16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акт </a:t>
            </a:r>
            <a:r>
              <a:rPr sz="16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может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быть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совершен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открытом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пространстве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людном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месте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(дорога,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улица,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площадь),</a:t>
            </a:r>
            <a:r>
              <a:rPr sz="1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помещении,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транспортном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средстве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(автобус,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самолет,</a:t>
            </a:r>
            <a:r>
              <a:rPr sz="16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пароход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т.д.)</a:t>
            </a:r>
            <a:r>
              <a:rPr sz="16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использованием</a:t>
            </a:r>
            <a:r>
              <a:rPr sz="16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взрывного</a:t>
            </a:r>
            <a:r>
              <a:rPr sz="16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устройства,</a:t>
            </a:r>
            <a:r>
              <a:rPr sz="16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отравляющих</a:t>
            </a:r>
            <a:r>
              <a:rPr sz="16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веществ,</a:t>
            </a:r>
            <a:r>
              <a:rPr sz="16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поджога,</a:t>
            </a:r>
            <a:r>
              <a:rPr sz="16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вооруженного</a:t>
            </a:r>
            <a:r>
              <a:rPr sz="16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нападения</a:t>
            </a:r>
            <a:endParaRPr sz="1600" dirty="0">
              <a:latin typeface="Microsoft Sans Serif"/>
              <a:cs typeface="Microsoft Sans Serif"/>
            </a:endParaRPr>
          </a:p>
          <a:p>
            <a:pPr marL="12700" marR="8255" algn="just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т.д.</a:t>
            </a:r>
            <a:r>
              <a:rPr sz="16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Разные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ситуации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требуют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различных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схем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действий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 лиц,</a:t>
            </a:r>
            <a:r>
              <a:rPr sz="1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попавших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в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зону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теракта.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Однако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можно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сформулировать</a:t>
            </a:r>
            <a:r>
              <a:rPr sz="160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несколько</a:t>
            </a:r>
            <a:r>
              <a:rPr sz="160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общих</a:t>
            </a:r>
            <a:r>
              <a:rPr sz="16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принципов</a:t>
            </a:r>
            <a:r>
              <a:rPr sz="16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целесообразного</a:t>
            </a:r>
            <a:r>
              <a:rPr sz="16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поведения</a:t>
            </a:r>
            <a:r>
              <a:rPr sz="16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6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условиях</a:t>
            </a:r>
            <a:r>
              <a:rPr sz="16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теракта.</a:t>
            </a:r>
            <a:endParaRPr sz="16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5049" y="652348"/>
            <a:ext cx="438023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ТЕРРОРИСТИЧЕСКИЕ</a:t>
            </a:r>
            <a:r>
              <a:rPr sz="1800" b="1" spc="35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ОРГАНИЗАЦИИ</a:t>
            </a:r>
            <a:r>
              <a:rPr sz="1800" spc="-20" dirty="0"/>
              <a:t>: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4494" y="1203198"/>
            <a:ext cx="604012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1201420" algn="l"/>
                <a:tab pos="2152650" algn="l"/>
                <a:tab pos="3481704" algn="l"/>
                <a:tab pos="4126229" algn="l"/>
                <a:tab pos="5693410" algn="l"/>
              </a:tabLst>
            </a:pP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1.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«В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ы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ш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й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ое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6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ы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й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М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6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д</a:t>
            </a:r>
            <a:r>
              <a:rPr sz="16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ж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ис</a:t>
            </a:r>
            <a:r>
              <a:rPr sz="16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6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ь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6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Ш</a:t>
            </a:r>
            <a:r>
              <a:rPr sz="16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6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16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ъ</a:t>
            </a:r>
            <a:r>
              <a:rPr sz="16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ых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ил 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моджахедов</a:t>
            </a:r>
            <a:r>
              <a:rPr sz="16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Кавказа»</a:t>
            </a:r>
            <a:endParaRPr sz="160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Верховный</a:t>
            </a:r>
            <a:r>
              <a:rPr sz="1600" spc="114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Суд</a:t>
            </a:r>
            <a:r>
              <a:rPr sz="1600" spc="1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Российской</a:t>
            </a:r>
            <a:r>
              <a:rPr sz="1600" spc="1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Федерации</a:t>
            </a:r>
            <a:r>
              <a:rPr sz="1600" spc="1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от</a:t>
            </a:r>
            <a:r>
              <a:rPr sz="1600" spc="1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14.02.2003</a:t>
            </a:r>
            <a:r>
              <a:rPr sz="1600" spc="114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ГКПИ</a:t>
            </a:r>
            <a:r>
              <a:rPr sz="1600" spc="1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03 </a:t>
            </a:r>
            <a:r>
              <a:rPr sz="1600" spc="-409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116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4494" y="2422651"/>
            <a:ext cx="4694555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95"/>
              </a:spcBef>
              <a:buAutoNum type="arabicPlain" startAt="2"/>
              <a:tabLst>
                <a:tab pos="469265" algn="l"/>
                <a:tab pos="469900" algn="l"/>
              </a:tabLst>
            </a:pP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«Конгресс</a:t>
            </a:r>
            <a:r>
              <a:rPr sz="16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народов</a:t>
            </a:r>
            <a:r>
              <a:rPr sz="16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Ичкерии</a:t>
            </a:r>
            <a:r>
              <a:rPr sz="16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6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Дагестана»</a:t>
            </a:r>
            <a:endParaRPr sz="1600">
              <a:latin typeface="Microsoft Sans Serif"/>
              <a:cs typeface="Microsoft Sans Serif"/>
            </a:endParaRPr>
          </a:p>
          <a:p>
            <a:pPr marL="469900" indent="-457200">
              <a:lnSpc>
                <a:spcPct val="100000"/>
              </a:lnSpc>
              <a:buAutoNum type="arabicPlain" startAt="2"/>
              <a:tabLst>
                <a:tab pos="469265" algn="l"/>
                <a:tab pos="469900" algn="l"/>
              </a:tabLst>
            </a:pP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«База»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(«Аль-Каида»)</a:t>
            </a:r>
            <a:endParaRPr sz="1600">
              <a:latin typeface="Microsoft Sans Serif"/>
              <a:cs typeface="Microsoft Sans Serif"/>
            </a:endParaRPr>
          </a:p>
          <a:p>
            <a:pPr marL="469900" indent="-457200">
              <a:lnSpc>
                <a:spcPct val="100000"/>
              </a:lnSpc>
              <a:buAutoNum type="arabicPlain" startAt="2"/>
              <a:tabLst>
                <a:tab pos="469265" algn="l"/>
                <a:tab pos="469900" algn="l"/>
              </a:tabLst>
            </a:pP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«Асбат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аль-Ансар»</a:t>
            </a:r>
            <a:endParaRPr sz="1600">
              <a:latin typeface="Microsoft Sans Serif"/>
              <a:cs typeface="Microsoft Sans Serif"/>
            </a:endParaRPr>
          </a:p>
          <a:p>
            <a:pPr marL="469900" indent="-457200">
              <a:lnSpc>
                <a:spcPct val="100000"/>
              </a:lnSpc>
              <a:buAutoNum type="arabicPlain" startAt="2"/>
              <a:tabLst>
                <a:tab pos="469265" algn="l"/>
                <a:tab pos="469900" algn="l"/>
                <a:tab pos="1852295" algn="l"/>
                <a:tab pos="2708910" algn="l"/>
                <a:tab pos="4335145" algn="l"/>
              </a:tabLst>
            </a:pP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«С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я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щ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ен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я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й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»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	(«Ал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ь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-</a:t>
            </a:r>
            <a:r>
              <a:rPr sz="1600" spc="-150" dirty="0">
                <a:solidFill>
                  <a:srgbClr val="FFFFFF"/>
                </a:solidFill>
                <a:latin typeface="Microsoft Sans Serif"/>
                <a:cs typeface="Microsoft Sans Serif"/>
              </a:rPr>
              <a:t>Д</a:t>
            </a:r>
            <a:r>
              <a:rPr sz="16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ж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х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д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»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6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57520" y="3154172"/>
            <a:ext cx="11880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«Египетский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4494" y="3398011"/>
            <a:ext cx="604202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исламский</a:t>
            </a:r>
            <a:r>
              <a:rPr sz="16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джихад»)</a:t>
            </a:r>
            <a:endParaRPr sz="1600">
              <a:latin typeface="Microsoft Sans Serif"/>
              <a:cs typeface="Microsoft Sans Serif"/>
            </a:endParaRPr>
          </a:p>
          <a:p>
            <a:pPr marL="469900" indent="-457200">
              <a:lnSpc>
                <a:spcPct val="100000"/>
              </a:lnSpc>
              <a:buAutoNum type="arabicPlain" startAt="6"/>
              <a:tabLst>
                <a:tab pos="469265" algn="l"/>
                <a:tab pos="469900" algn="l"/>
              </a:tabLst>
            </a:pP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«Исламская</a:t>
            </a:r>
            <a:r>
              <a:rPr sz="16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группа»</a:t>
            </a:r>
            <a:r>
              <a:rPr sz="16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(«Аль-Гамаа</a:t>
            </a:r>
            <a:r>
              <a:rPr sz="16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аль-Исламия»)</a:t>
            </a:r>
            <a:endParaRPr sz="1600">
              <a:latin typeface="Microsoft Sans Serif"/>
              <a:cs typeface="Microsoft Sans Serif"/>
            </a:endParaRPr>
          </a:p>
          <a:p>
            <a:pPr marL="469900" indent="-457200">
              <a:lnSpc>
                <a:spcPct val="100000"/>
              </a:lnSpc>
              <a:buAutoNum type="arabicPlain" startAt="6"/>
              <a:tabLst>
                <a:tab pos="469265" algn="l"/>
                <a:tab pos="469900" algn="l"/>
              </a:tabLst>
            </a:pP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«Братья-мусульмане»</a:t>
            </a:r>
            <a:r>
              <a:rPr sz="16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(«Аль-Ихван</a:t>
            </a:r>
            <a:r>
              <a:rPr sz="16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аль-Муслимун»)</a:t>
            </a:r>
            <a:endParaRPr sz="160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  <a:buAutoNum type="arabicPlain" startAt="6"/>
              <a:tabLst>
                <a:tab pos="469265" algn="l"/>
                <a:tab pos="469900" algn="l"/>
                <a:tab pos="1426845" algn="l"/>
                <a:tab pos="2661285" algn="l"/>
                <a:tab pos="4300220" algn="l"/>
                <a:tab pos="5097145" algn="l"/>
              </a:tabLst>
            </a:pP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«Па</a:t>
            </a:r>
            <a:r>
              <a:rPr sz="16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тия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	ис</a:t>
            </a:r>
            <a:r>
              <a:rPr sz="1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ла</a:t>
            </a:r>
            <a:r>
              <a:rPr sz="16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м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6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6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г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6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жд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ни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я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»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(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«</a:t>
            </a:r>
            <a:r>
              <a:rPr sz="16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Хи</a:t>
            </a:r>
            <a:r>
              <a:rPr sz="16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-</a:t>
            </a:r>
            <a:r>
              <a:rPr sz="16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х</a:t>
            </a:r>
            <a:r>
              <a:rPr sz="1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ир  аль-Ислами»)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4494" y="4617465"/>
            <a:ext cx="4736465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95"/>
              </a:spcBef>
              <a:buAutoNum type="arabicPlain" startAt="9"/>
              <a:tabLst>
                <a:tab pos="469265" algn="l"/>
                <a:tab pos="469900" algn="l"/>
              </a:tabLst>
            </a:pP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«Лашкар-И-Тайба»</a:t>
            </a:r>
            <a:endParaRPr sz="1600">
              <a:latin typeface="Microsoft Sans Serif"/>
              <a:cs typeface="Microsoft Sans Serif"/>
            </a:endParaRPr>
          </a:p>
          <a:p>
            <a:pPr marL="469900" indent="-457200">
              <a:lnSpc>
                <a:spcPct val="100000"/>
              </a:lnSpc>
              <a:buAutoNum type="arabicPlain" startAt="9"/>
              <a:tabLst>
                <a:tab pos="469265" algn="l"/>
                <a:tab pos="469900" algn="l"/>
              </a:tabLst>
            </a:pP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«Исламская</a:t>
            </a:r>
            <a:r>
              <a:rPr sz="16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группа»</a:t>
            </a:r>
            <a:r>
              <a:rPr sz="16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(«Джамаат-и-Ислами»)</a:t>
            </a:r>
            <a:endParaRPr sz="1600">
              <a:latin typeface="Microsoft Sans Serif"/>
              <a:cs typeface="Microsoft Sans Serif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AutoNum type="arabicPlain" startAt="9"/>
              <a:tabLst>
                <a:tab pos="469265" algn="l"/>
                <a:tab pos="469900" algn="l"/>
              </a:tabLst>
            </a:pPr>
            <a:r>
              <a:rPr sz="16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«Движение</a:t>
            </a:r>
            <a:r>
              <a:rPr sz="16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Талибан»</a:t>
            </a:r>
            <a:endParaRPr sz="1600">
              <a:latin typeface="Microsoft Sans Serif"/>
              <a:cs typeface="Microsoft Sans Serif"/>
            </a:endParaRPr>
          </a:p>
          <a:p>
            <a:pPr marL="469900" indent="-457200">
              <a:lnSpc>
                <a:spcPct val="100000"/>
              </a:lnSpc>
              <a:buAutoNum type="arabicPlain" startAt="9"/>
              <a:tabLst>
                <a:tab pos="469265" algn="l"/>
                <a:tab pos="469900" algn="l"/>
                <a:tab pos="1771650" algn="l"/>
                <a:tab pos="2571750" algn="l"/>
                <a:tab pos="3897629" algn="l"/>
              </a:tabLst>
            </a:pP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«И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6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16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ам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6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я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па</a:t>
            </a:r>
            <a:r>
              <a:rPr sz="16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тия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6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6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16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»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(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ы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шее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69711" y="5349366"/>
            <a:ext cx="11753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«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6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16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ам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6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ое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4494" y="5593181"/>
            <a:ext cx="604202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движение</a:t>
            </a:r>
            <a:r>
              <a:rPr sz="16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Узбекистана»)</a:t>
            </a:r>
            <a:endParaRPr sz="160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  <a:tabLst>
                <a:tab pos="469265" algn="l"/>
              </a:tabLst>
            </a:pP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13	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«Общество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социальных</a:t>
            </a:r>
            <a:r>
              <a:rPr sz="1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реформ»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(«Джамият</a:t>
            </a:r>
            <a:r>
              <a:rPr sz="16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аль-Ислах </a:t>
            </a:r>
            <a:r>
              <a:rPr sz="1600" spc="-409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аль-Иджтимаи»)</a:t>
            </a:r>
            <a:endParaRPr sz="1600">
              <a:latin typeface="Microsoft Sans Serif"/>
              <a:cs typeface="Microsoft Sans Serif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25995" y="626363"/>
            <a:ext cx="5366004" cy="5670804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43267" y="5721398"/>
            <a:ext cx="67945" cy="226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64"/>
              </a:lnSpc>
            </a:pP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-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8411" y="567690"/>
            <a:ext cx="6708140" cy="56343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3975">
              <a:lnSpc>
                <a:spcPct val="100000"/>
              </a:lnSpc>
              <a:spcBef>
                <a:spcPts val="95"/>
              </a:spcBef>
              <a:buAutoNum type="arabicPlain" startAt="14"/>
              <a:tabLst>
                <a:tab pos="469265" algn="l"/>
                <a:tab pos="469900" algn="l"/>
              </a:tabLst>
            </a:pP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«Общество</a:t>
            </a:r>
            <a:r>
              <a:rPr sz="16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возрождения</a:t>
            </a:r>
            <a:r>
              <a:rPr sz="16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исламского</a:t>
            </a:r>
            <a:r>
              <a:rPr sz="16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наследия»</a:t>
            </a:r>
            <a:r>
              <a:rPr sz="16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(«Джамият</a:t>
            </a:r>
            <a:r>
              <a:rPr sz="16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Ихья </a:t>
            </a:r>
            <a:r>
              <a:rPr sz="1600" spc="-409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ат-Тураз</a:t>
            </a:r>
            <a:r>
              <a:rPr sz="16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аль-Ислами»)</a:t>
            </a:r>
            <a:endParaRPr sz="1600">
              <a:latin typeface="Microsoft Sans Serif"/>
              <a:cs typeface="Microsoft Sans Serif"/>
            </a:endParaRPr>
          </a:p>
          <a:p>
            <a:pPr marL="469900" indent="-457200">
              <a:lnSpc>
                <a:spcPct val="100000"/>
              </a:lnSpc>
              <a:buAutoNum type="arabicPlain" startAt="14"/>
              <a:tabLst>
                <a:tab pos="469265" algn="l"/>
                <a:tab pos="469900" algn="l"/>
              </a:tabLst>
            </a:pPr>
            <a:r>
              <a:rPr sz="16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«Дом</a:t>
            </a:r>
            <a:r>
              <a:rPr sz="16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двух</a:t>
            </a:r>
            <a:r>
              <a:rPr sz="16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святых»</a:t>
            </a:r>
            <a:r>
              <a:rPr sz="16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(«Аль-Харамейн»)</a:t>
            </a:r>
            <a:endParaRPr sz="1600">
              <a:latin typeface="Microsoft Sans Serif"/>
              <a:cs typeface="Microsoft Sans Serif"/>
            </a:endParaRPr>
          </a:p>
          <a:p>
            <a:pPr marL="12700" marR="649605">
              <a:lnSpc>
                <a:spcPct val="100000"/>
              </a:lnSpc>
              <a:buAutoNum type="arabicPlain" startAt="14"/>
              <a:tabLst>
                <a:tab pos="469265" algn="l"/>
                <a:tab pos="469900" algn="l"/>
              </a:tabLst>
            </a:pPr>
            <a:r>
              <a:rPr sz="16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«Джунд</a:t>
            </a:r>
            <a:r>
              <a:rPr sz="16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аш-Шам»</a:t>
            </a:r>
            <a:r>
              <a:rPr sz="16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(Войско</a:t>
            </a:r>
            <a:r>
              <a:rPr sz="16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Великой</a:t>
            </a:r>
            <a:r>
              <a:rPr sz="16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Сирии)</a:t>
            </a:r>
            <a:r>
              <a:rPr sz="1600" spc="1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Верховный</a:t>
            </a:r>
            <a:r>
              <a:rPr sz="16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Суд </a:t>
            </a:r>
            <a:r>
              <a:rPr sz="1600" spc="-409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Российской</a:t>
            </a:r>
            <a:r>
              <a:rPr sz="16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Федерации</a:t>
            </a:r>
            <a:r>
              <a:rPr sz="16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от</a:t>
            </a:r>
            <a:r>
              <a:rPr sz="16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02.06.2006</a:t>
            </a:r>
            <a:r>
              <a:rPr sz="16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ГКПИ06-531</a:t>
            </a:r>
            <a:endParaRPr sz="1600">
              <a:latin typeface="Microsoft Sans Serif"/>
              <a:cs typeface="Microsoft Sans Serif"/>
            </a:endParaRPr>
          </a:p>
          <a:p>
            <a:pPr marL="469900" indent="-457200">
              <a:lnSpc>
                <a:spcPct val="100000"/>
              </a:lnSpc>
              <a:buAutoNum type="arabicPlain" startAt="14"/>
              <a:tabLst>
                <a:tab pos="469265" algn="l"/>
                <a:tab pos="469900" algn="l"/>
              </a:tabLst>
            </a:pP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«Исламский</a:t>
            </a:r>
            <a:r>
              <a:rPr sz="16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джихад</a:t>
            </a:r>
            <a:r>
              <a:rPr sz="16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415" dirty="0">
                <a:solidFill>
                  <a:srgbClr val="FFFFFF"/>
                </a:solidFill>
                <a:latin typeface="Microsoft Sans Serif"/>
                <a:cs typeface="Microsoft Sans Serif"/>
              </a:rPr>
              <a:t>–</a:t>
            </a:r>
            <a:r>
              <a:rPr sz="16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Джамаат</a:t>
            </a:r>
            <a:r>
              <a:rPr sz="16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моджахедов»</a:t>
            </a:r>
            <a:endParaRPr sz="1600">
              <a:latin typeface="Microsoft Sans Serif"/>
              <a:cs typeface="Microsoft Sans Serif"/>
            </a:endParaRPr>
          </a:p>
          <a:p>
            <a:pPr marL="12700" marR="192405">
              <a:lnSpc>
                <a:spcPct val="100000"/>
              </a:lnSpc>
              <a:buAutoNum type="arabicPlain" startAt="14"/>
              <a:tabLst>
                <a:tab pos="469265" algn="l"/>
                <a:tab pos="469900" algn="l"/>
                <a:tab pos="5041900" algn="l"/>
              </a:tabLst>
            </a:pP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«Аль-Каида</a:t>
            </a:r>
            <a:r>
              <a:rPr sz="160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6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странах</a:t>
            </a:r>
            <a:r>
              <a:rPr sz="16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исламского</a:t>
            </a:r>
            <a:r>
              <a:rPr sz="16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Магриба»	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Верховный </a:t>
            </a:r>
            <a:r>
              <a:rPr sz="16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Суд </a:t>
            </a:r>
            <a:r>
              <a:rPr sz="1600" spc="-4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Российской</a:t>
            </a:r>
            <a:r>
              <a:rPr sz="16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Федерации</a:t>
            </a:r>
            <a:r>
              <a:rPr sz="16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от</a:t>
            </a:r>
            <a:r>
              <a:rPr sz="16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13.11.2008</a:t>
            </a:r>
            <a:r>
              <a:rPr sz="16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ГКПИ08-1956</a:t>
            </a:r>
            <a:endParaRPr sz="1600">
              <a:latin typeface="Microsoft Sans Serif"/>
              <a:cs typeface="Microsoft Sans Serif"/>
            </a:endParaRPr>
          </a:p>
          <a:p>
            <a:pPr marL="469900" indent="-457200">
              <a:lnSpc>
                <a:spcPct val="100000"/>
              </a:lnSpc>
              <a:buAutoNum type="arabicPlain" startAt="14"/>
              <a:tabLst>
                <a:tab pos="469265" algn="l"/>
                <a:tab pos="469900" algn="l"/>
                <a:tab pos="4584700" algn="l"/>
              </a:tabLst>
            </a:pP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«Имарат</a:t>
            </a:r>
            <a:r>
              <a:rPr sz="16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Кавказ»</a:t>
            </a:r>
            <a:r>
              <a:rPr sz="16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(«Кавказский</a:t>
            </a:r>
            <a:r>
              <a:rPr sz="160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Эмират»)	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Верховный </a:t>
            </a:r>
            <a:r>
              <a:rPr sz="16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Суд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Российской</a:t>
            </a:r>
            <a:r>
              <a:rPr sz="16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Федерации</a:t>
            </a:r>
            <a:r>
              <a:rPr sz="16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от</a:t>
            </a:r>
            <a:r>
              <a:rPr sz="16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08.02.2010</a:t>
            </a:r>
            <a:r>
              <a:rPr sz="16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ГКПИ09-1715</a:t>
            </a:r>
            <a:endParaRPr sz="1600">
              <a:latin typeface="Microsoft Sans Serif"/>
              <a:cs typeface="Microsoft Sans Serif"/>
            </a:endParaRPr>
          </a:p>
          <a:p>
            <a:pPr marL="12700" marR="173355">
              <a:lnSpc>
                <a:spcPct val="100000"/>
              </a:lnSpc>
              <a:buAutoNum type="arabicPlain" startAt="20"/>
              <a:tabLst>
                <a:tab pos="469265" algn="l"/>
                <a:tab pos="469900" algn="l"/>
                <a:tab pos="926465" algn="l"/>
              </a:tabLst>
            </a:pP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«Синдикат</a:t>
            </a:r>
            <a:r>
              <a:rPr sz="16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«Автономная</a:t>
            </a:r>
            <a:r>
              <a:rPr sz="16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боевая</a:t>
            </a:r>
            <a:r>
              <a:rPr sz="16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террористическая</a:t>
            </a:r>
            <a:r>
              <a:rPr sz="16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организация </a:t>
            </a:r>
            <a:r>
              <a:rPr sz="1600" spc="-409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(АБТО)»	Московский</a:t>
            </a:r>
            <a:r>
              <a:rPr sz="16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городской</a:t>
            </a:r>
            <a:r>
              <a:rPr sz="16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суд</a:t>
            </a:r>
            <a:r>
              <a:rPr sz="16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от</a:t>
            </a:r>
            <a:r>
              <a:rPr sz="16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28.06.2013</a:t>
            </a:r>
            <a:r>
              <a:rPr sz="16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3-67/2013</a:t>
            </a:r>
            <a:endParaRPr sz="1600">
              <a:latin typeface="Microsoft Sans Serif"/>
              <a:cs typeface="Microsoft Sans Serif"/>
            </a:endParaRPr>
          </a:p>
          <a:p>
            <a:pPr marL="469900" indent="-457200">
              <a:lnSpc>
                <a:spcPct val="100000"/>
              </a:lnSpc>
              <a:buAutoNum type="arabicPlain" startAt="20"/>
              <a:tabLst>
                <a:tab pos="469265" algn="l"/>
                <a:tab pos="469900" algn="l"/>
              </a:tabLst>
            </a:pP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«Террористическое</a:t>
            </a:r>
            <a:r>
              <a:rPr sz="16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сообщество</a:t>
            </a:r>
            <a:r>
              <a:rPr sz="16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-</a:t>
            </a:r>
            <a:r>
              <a:rPr sz="16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структурное</a:t>
            </a:r>
            <a:r>
              <a:rPr sz="160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подразделение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организации</a:t>
            </a:r>
            <a:r>
              <a:rPr sz="16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"Правый</a:t>
            </a:r>
            <a:r>
              <a:rPr sz="16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сектор"</a:t>
            </a:r>
            <a:r>
              <a:rPr sz="16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</a:t>
            </a:r>
            <a:r>
              <a:rPr sz="16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территории</a:t>
            </a:r>
            <a:r>
              <a:rPr sz="16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Республики</a:t>
            </a:r>
            <a:r>
              <a:rPr sz="16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Крым»</a:t>
            </a:r>
            <a:endParaRPr sz="1600">
              <a:latin typeface="Microsoft Sans Serif"/>
              <a:cs typeface="Microsoft Sans Serif"/>
            </a:endParaRPr>
          </a:p>
          <a:p>
            <a:pPr marL="12700" marR="781050" indent="457200">
              <a:lnSpc>
                <a:spcPct val="100000"/>
              </a:lnSpc>
            </a:pP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Московский</a:t>
            </a:r>
            <a:r>
              <a:rPr sz="16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городской</a:t>
            </a:r>
            <a:r>
              <a:rPr sz="16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суд</a:t>
            </a:r>
            <a:r>
              <a:rPr sz="16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от</a:t>
            </a:r>
            <a:r>
              <a:rPr sz="16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17.12.2014,</a:t>
            </a:r>
            <a:r>
              <a:rPr sz="16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вступило</a:t>
            </a:r>
            <a:r>
              <a:rPr sz="16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6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силу </a:t>
            </a:r>
            <a:r>
              <a:rPr sz="1600" spc="-409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30.12.2014</a:t>
            </a:r>
            <a:endParaRPr sz="1600">
              <a:latin typeface="Microsoft Sans Serif"/>
              <a:cs typeface="Microsoft Sans Serif"/>
            </a:endParaRPr>
          </a:p>
          <a:p>
            <a:pPr marL="12700" marR="175895">
              <a:lnSpc>
                <a:spcPct val="100000"/>
              </a:lnSpc>
              <a:buAutoNum type="arabicPlain" startAt="22"/>
              <a:tabLst>
                <a:tab pos="469265" algn="l"/>
                <a:tab pos="469900" algn="l"/>
              </a:tabLst>
            </a:pP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«Исламское</a:t>
            </a:r>
            <a:r>
              <a:rPr sz="16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государство»</a:t>
            </a:r>
            <a:r>
              <a:rPr sz="16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(другие</a:t>
            </a:r>
            <a:r>
              <a:rPr sz="16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названия:</a:t>
            </a:r>
            <a:r>
              <a:rPr sz="16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«Исламское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Государство</a:t>
            </a:r>
            <a:r>
              <a:rPr sz="16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Ирака</a:t>
            </a:r>
            <a:r>
              <a:rPr sz="16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6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Сирии»,</a:t>
            </a:r>
            <a:r>
              <a:rPr sz="16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«Исламское</a:t>
            </a:r>
            <a:r>
              <a:rPr sz="16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Государство</a:t>
            </a:r>
            <a:r>
              <a:rPr sz="16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Ирака</a:t>
            </a:r>
            <a:r>
              <a:rPr sz="16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Леванта»,</a:t>
            </a:r>
            <a:r>
              <a:rPr sz="16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«Исламское</a:t>
            </a:r>
            <a:r>
              <a:rPr sz="16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Государство</a:t>
            </a:r>
            <a:r>
              <a:rPr sz="16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Ирака</a:t>
            </a:r>
            <a:r>
              <a:rPr sz="16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6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Шама»)</a:t>
            </a:r>
            <a:r>
              <a:rPr sz="16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Верховный</a:t>
            </a:r>
            <a:r>
              <a:rPr sz="16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Суд </a:t>
            </a:r>
            <a:r>
              <a:rPr sz="1600" spc="-409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Российской</a:t>
            </a:r>
            <a:r>
              <a:rPr sz="16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Федерации</a:t>
            </a:r>
            <a:r>
              <a:rPr sz="16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от</a:t>
            </a:r>
            <a:r>
              <a:rPr sz="16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29.12.2014</a:t>
            </a:r>
            <a:r>
              <a:rPr sz="16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114" dirty="0">
                <a:solidFill>
                  <a:srgbClr val="FFFFFF"/>
                </a:solidFill>
                <a:latin typeface="Microsoft Sans Serif"/>
                <a:cs typeface="Microsoft Sans Serif"/>
              </a:rPr>
              <a:t>№</a:t>
            </a:r>
            <a:r>
              <a:rPr sz="16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АКПИ</a:t>
            </a:r>
            <a:r>
              <a:rPr sz="16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14-1424С,</a:t>
            </a:r>
            <a:r>
              <a:rPr sz="16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вступило</a:t>
            </a:r>
            <a:r>
              <a:rPr sz="16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1600" spc="-409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силу</a:t>
            </a:r>
            <a:r>
              <a:rPr sz="16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13.02.2015</a:t>
            </a:r>
            <a:endParaRPr sz="160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  <a:buAutoNum type="arabicPlain" startAt="22"/>
              <a:tabLst>
                <a:tab pos="469265" algn="l"/>
                <a:tab pos="469900" algn="l"/>
              </a:tabLst>
            </a:pPr>
            <a:r>
              <a:rPr sz="16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Джебхат</a:t>
            </a:r>
            <a:r>
              <a:rPr sz="16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ан-Нусра</a:t>
            </a:r>
            <a:r>
              <a:rPr sz="16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(Фронт</a:t>
            </a:r>
            <a:r>
              <a:rPr sz="16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победы)(другие</a:t>
            </a:r>
            <a:r>
              <a:rPr sz="16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названия:</a:t>
            </a:r>
            <a:r>
              <a:rPr sz="16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«Джабха</a:t>
            </a:r>
            <a:r>
              <a:rPr sz="16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аль </a:t>
            </a:r>
            <a:r>
              <a:rPr sz="1600" spc="-409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Нусра</a:t>
            </a:r>
            <a:r>
              <a:rPr sz="16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ли-Ахль</a:t>
            </a:r>
            <a:r>
              <a:rPr sz="16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аш-Шам»</a:t>
            </a:r>
            <a:r>
              <a:rPr sz="16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(Фронт</a:t>
            </a:r>
            <a:r>
              <a:rPr sz="16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поддержки</a:t>
            </a:r>
            <a:r>
              <a:rPr sz="16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Великой</a:t>
            </a:r>
            <a:r>
              <a:rPr sz="16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Сирии)</a:t>
            </a:r>
            <a:endParaRPr sz="16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82256" y="539495"/>
            <a:ext cx="4809744" cy="5849112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3627" y="813816"/>
            <a:ext cx="10704830" cy="64643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4127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325"/>
              </a:spcBef>
            </a:pPr>
            <a:r>
              <a:rPr sz="1800" b="1" spc="-240" dirty="0">
                <a:solidFill>
                  <a:srgbClr val="FFFFFF"/>
                </a:solidFill>
                <a:latin typeface="Verdana"/>
                <a:cs typeface="Verdana"/>
              </a:rPr>
              <a:t>ДЕЙСТВУЮЩЕЕ</a:t>
            </a:r>
            <a:r>
              <a:rPr sz="1800" b="1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204" dirty="0">
                <a:solidFill>
                  <a:srgbClr val="FFFFFF"/>
                </a:solidFill>
                <a:latin typeface="Verdana"/>
                <a:cs typeface="Verdana"/>
              </a:rPr>
              <a:t>ЗАКОНОДАТЕЛЬСТВО,</a:t>
            </a:r>
            <a:r>
              <a:rPr sz="1800" b="1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235" dirty="0">
                <a:solidFill>
                  <a:srgbClr val="FFFFFF"/>
                </a:solidFill>
                <a:latin typeface="Verdana"/>
                <a:cs typeface="Verdana"/>
              </a:rPr>
              <a:t>ПРЕДУСМАТРИВАЕТ</a:t>
            </a:r>
            <a:r>
              <a:rPr sz="1800" b="1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260" dirty="0">
                <a:solidFill>
                  <a:srgbClr val="FFFFFF"/>
                </a:solidFill>
                <a:latin typeface="Verdana"/>
                <a:cs typeface="Verdana"/>
              </a:rPr>
              <a:t>ОТВЕТСТВЕННОСТЬ</a:t>
            </a:r>
            <a:r>
              <a:rPr sz="1800" b="1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195" dirty="0">
                <a:solidFill>
                  <a:srgbClr val="FFFFFF"/>
                </a:solidFill>
                <a:latin typeface="Verdana"/>
                <a:cs typeface="Verdana"/>
              </a:rPr>
              <a:t>ЗА</a:t>
            </a:r>
            <a:endParaRPr sz="18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sz="1800" b="1" spc="-200" dirty="0">
                <a:solidFill>
                  <a:srgbClr val="FFFFFF"/>
                </a:solidFill>
                <a:latin typeface="Verdana"/>
                <a:cs typeface="Verdana"/>
              </a:rPr>
              <a:t>СЛЕДУЮЩИЕ</a:t>
            </a:r>
            <a:r>
              <a:rPr sz="1800" b="1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270" dirty="0">
                <a:solidFill>
                  <a:srgbClr val="FFFFFF"/>
                </a:solidFill>
                <a:latin typeface="Verdana"/>
                <a:cs typeface="Verdana"/>
              </a:rPr>
              <a:t>ПРЕСТУПЛЕНИЯ: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2977" y="1570989"/>
            <a:ext cx="10546715" cy="4294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ТЕРРОРИСТИЧЕСКИЙ</a:t>
            </a:r>
            <a:r>
              <a:rPr sz="20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АКТ</a:t>
            </a:r>
            <a:r>
              <a:rPr sz="20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(СТ.205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УК</a:t>
            </a:r>
            <a:r>
              <a:rPr sz="2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РФ)</a:t>
            </a:r>
            <a:endParaRPr sz="2000">
              <a:latin typeface="Microsoft Sans Serif"/>
              <a:cs typeface="Microsoft Sans Serif"/>
            </a:endParaRPr>
          </a:p>
          <a:p>
            <a:pPr marL="166370" indent="-154305">
              <a:lnSpc>
                <a:spcPct val="100000"/>
              </a:lnSpc>
              <a:buChar char="-"/>
              <a:tabLst>
                <a:tab pos="167005" algn="l"/>
              </a:tabLst>
            </a:pPr>
            <a:r>
              <a:rPr sz="20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захват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заложника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(ст.206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УК</a:t>
            </a:r>
            <a:r>
              <a:rPr sz="2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РФ)</a:t>
            </a:r>
            <a:endParaRPr sz="2000">
              <a:latin typeface="Microsoft Sans Serif"/>
              <a:cs typeface="Microsoft Sans Serif"/>
            </a:endParaRPr>
          </a:p>
          <a:p>
            <a:pPr marL="193675" indent="-181610">
              <a:lnSpc>
                <a:spcPct val="100000"/>
              </a:lnSpc>
              <a:buChar char="-"/>
              <a:tabLst>
                <a:tab pos="194310" algn="l"/>
              </a:tabLst>
            </a:pP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организация</a:t>
            </a:r>
            <a:r>
              <a:rPr sz="2000" spc="2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незаконного</a:t>
            </a:r>
            <a:r>
              <a:rPr sz="2000" spc="2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вооруженного</a:t>
            </a:r>
            <a:r>
              <a:rPr sz="2000" spc="2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формирования</a:t>
            </a:r>
            <a:r>
              <a:rPr sz="2000" spc="2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или</a:t>
            </a:r>
            <a:r>
              <a:rPr sz="2000" spc="229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участие</a:t>
            </a:r>
            <a:r>
              <a:rPr sz="2000" spc="2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2000" spc="2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нем</a:t>
            </a:r>
            <a:r>
              <a:rPr sz="2000" spc="2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(ст.</a:t>
            </a:r>
            <a:r>
              <a:rPr sz="2000" spc="2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208</a:t>
            </a:r>
            <a:r>
              <a:rPr sz="2000" spc="2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УК</a:t>
            </a: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20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РФ)</a:t>
            </a:r>
            <a:endParaRPr sz="200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  <a:buChar char="-"/>
              <a:tabLst>
                <a:tab pos="213995" algn="l"/>
              </a:tabLst>
            </a:pPr>
            <a:r>
              <a:rPr sz="20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угон</a:t>
            </a:r>
            <a:r>
              <a:rPr sz="2000" spc="3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судна</a:t>
            </a:r>
            <a:r>
              <a:rPr sz="2000" spc="3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воздушного</a:t>
            </a:r>
            <a:r>
              <a:rPr sz="2000" spc="3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или</a:t>
            </a:r>
            <a:r>
              <a:rPr sz="2000" spc="3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водного</a:t>
            </a:r>
            <a:r>
              <a:rPr sz="2000" spc="3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транспорта</a:t>
            </a:r>
            <a:r>
              <a:rPr sz="2000" spc="3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либо</a:t>
            </a:r>
            <a:r>
              <a:rPr sz="2000" spc="3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железнодорожного</a:t>
            </a:r>
            <a:r>
              <a:rPr sz="2000" spc="3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подвижного </a:t>
            </a:r>
            <a:r>
              <a:rPr sz="2000" spc="-5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состава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(ст.211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УК</a:t>
            </a:r>
            <a:r>
              <a:rPr sz="2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Рф)</a:t>
            </a:r>
            <a:endParaRPr sz="2000">
              <a:latin typeface="Microsoft Sans Serif"/>
              <a:cs typeface="Microsoft Sans Serif"/>
            </a:endParaRPr>
          </a:p>
          <a:p>
            <a:pPr marL="166370" indent="-154305">
              <a:lnSpc>
                <a:spcPct val="100000"/>
              </a:lnSpc>
              <a:buChar char="-"/>
              <a:tabLst>
                <a:tab pos="167005" algn="l"/>
              </a:tabLst>
            </a:pP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посягательство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</a:t>
            </a:r>
            <a:r>
              <a:rPr sz="20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жизнь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государственного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или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общественного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деятеля</a:t>
            </a:r>
            <a:r>
              <a:rPr sz="20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(ст.277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УК</a:t>
            </a:r>
            <a:r>
              <a:rPr sz="2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РФ)</a:t>
            </a:r>
            <a:endParaRPr sz="2000">
              <a:latin typeface="Microsoft Sans Serif"/>
              <a:cs typeface="Microsoft Sans Serif"/>
            </a:endParaRPr>
          </a:p>
          <a:p>
            <a:pPr marL="166370" indent="-154305">
              <a:lnSpc>
                <a:spcPct val="100000"/>
              </a:lnSpc>
              <a:buChar char="-"/>
              <a:tabLst>
                <a:tab pos="167005" algn="l"/>
              </a:tabLst>
            </a:pP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насильственный</a:t>
            </a:r>
            <a:r>
              <a:rPr sz="20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захват</a:t>
            </a:r>
            <a:r>
              <a:rPr sz="2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власти 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или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насильственное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удержания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власти</a:t>
            </a:r>
            <a:r>
              <a:rPr sz="2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(ст.278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УК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РФ)</a:t>
            </a:r>
            <a:endParaRPr sz="2000">
              <a:latin typeface="Microsoft Sans Serif"/>
              <a:cs typeface="Microsoft Sans Serif"/>
            </a:endParaRPr>
          </a:p>
          <a:p>
            <a:pPr marL="166370" indent="-154305">
              <a:lnSpc>
                <a:spcPct val="100000"/>
              </a:lnSpc>
              <a:spcBef>
                <a:spcPts val="5"/>
              </a:spcBef>
              <a:buChar char="-"/>
              <a:tabLst>
                <a:tab pos="167005" algn="l"/>
              </a:tabLst>
            </a:pP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вооруженный</a:t>
            </a:r>
            <a:r>
              <a:rPr sz="20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мятяж</a:t>
            </a:r>
            <a:r>
              <a:rPr sz="2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(ст.279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УК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РФ)</a:t>
            </a:r>
            <a:endParaRPr sz="2000">
              <a:latin typeface="Microsoft Sans Serif"/>
              <a:cs typeface="Microsoft Sans Serif"/>
            </a:endParaRPr>
          </a:p>
          <a:p>
            <a:pPr marL="166370" indent="-154305">
              <a:lnSpc>
                <a:spcPct val="100000"/>
              </a:lnSpc>
              <a:buChar char="-"/>
              <a:tabLst>
                <a:tab pos="167005" algn="l"/>
              </a:tabLst>
            </a:pP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публичные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призывы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20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осуществлению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экстремистской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деятельности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(ст.280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УК</a:t>
            </a:r>
            <a:r>
              <a:rPr sz="20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РФ)</a:t>
            </a:r>
            <a:endParaRPr sz="2000">
              <a:latin typeface="Microsoft Sans Serif"/>
              <a:cs typeface="Microsoft Sans Serif"/>
            </a:endParaRPr>
          </a:p>
          <a:p>
            <a:pPr marL="166370" indent="-154305">
              <a:lnSpc>
                <a:spcPct val="100000"/>
              </a:lnSpc>
              <a:buChar char="-"/>
              <a:tabLst>
                <a:tab pos="167005" algn="l"/>
              </a:tabLst>
            </a:pP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организаций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экстремистского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сообщества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(ст.282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УК</a:t>
            </a:r>
            <a:r>
              <a:rPr sz="2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РФ)</a:t>
            </a:r>
            <a:endParaRPr sz="2000">
              <a:latin typeface="Microsoft Sans Serif"/>
              <a:cs typeface="Microsoft Sans Serif"/>
            </a:endParaRPr>
          </a:p>
          <a:p>
            <a:pPr marL="166370" indent="-154305">
              <a:lnSpc>
                <a:spcPct val="100000"/>
              </a:lnSpc>
              <a:buChar char="-"/>
              <a:tabLst>
                <a:tab pos="167005" algn="l"/>
              </a:tabLst>
            </a:pP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организация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деятельности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экстремистской организации</a:t>
            </a:r>
            <a:r>
              <a:rPr sz="20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(ст.282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п.2</a:t>
            </a:r>
            <a:r>
              <a:rPr sz="2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УК</a:t>
            </a:r>
            <a:r>
              <a:rPr sz="2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РФ)</a:t>
            </a:r>
            <a:endParaRPr sz="200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  <a:buChar char="-"/>
              <a:tabLst>
                <a:tab pos="387350" algn="l"/>
                <a:tab pos="387985" algn="l"/>
                <a:tab pos="1949450" algn="l"/>
                <a:tab pos="2520950" algn="l"/>
                <a:tab pos="3245485" algn="l"/>
                <a:tab pos="3966210" algn="l"/>
                <a:tab pos="5741670" algn="l"/>
                <a:tab pos="7000875" algn="l"/>
                <a:tab pos="8646795" algn="l"/>
              </a:tabLst>
            </a:pP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напад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е	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иц	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ил</a:t>
            </a:r>
            <a:r>
              <a:rPr sz="2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ч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20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жде</a:t>
            </a:r>
            <a:r>
              <a:rPr sz="20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я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,	</a:t>
            </a:r>
            <a:r>
              <a:rPr sz="20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20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20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оры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е	</a:t>
            </a:r>
            <a:r>
              <a:rPr sz="20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п</a:t>
            </a:r>
            <a:r>
              <a:rPr sz="20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ль</a:t>
            </a:r>
            <a:r>
              <a:rPr sz="20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20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ю</a:t>
            </a:r>
            <a:r>
              <a:rPr sz="20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ся	</a:t>
            </a:r>
            <a:r>
              <a:rPr sz="20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м</a:t>
            </a:r>
            <a:r>
              <a:rPr sz="20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20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жду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нар</a:t>
            </a:r>
            <a:r>
              <a:rPr sz="20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й  </a:t>
            </a:r>
            <a:r>
              <a:rPr sz="20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защитой(ст.360</a:t>
            </a:r>
            <a:r>
              <a:rPr sz="20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УК</a:t>
            </a:r>
            <a:r>
              <a:rPr sz="2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РФ)</a:t>
            </a:r>
            <a:endParaRPr sz="2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2940" y="874775"/>
            <a:ext cx="10668000" cy="4525010"/>
          </a:xfrm>
          <a:custGeom>
            <a:avLst/>
            <a:gdLst/>
            <a:ahLst/>
            <a:cxnLst/>
            <a:rect l="l" t="t" r="r" b="b"/>
            <a:pathLst>
              <a:path w="10668000" h="4525010">
                <a:moveTo>
                  <a:pt x="10668000" y="0"/>
                </a:moveTo>
                <a:lnTo>
                  <a:pt x="0" y="0"/>
                </a:lnTo>
                <a:lnTo>
                  <a:pt x="0" y="4524756"/>
                </a:lnTo>
                <a:lnTo>
                  <a:pt x="10668000" y="4524756"/>
                </a:lnTo>
                <a:lnTo>
                  <a:pt x="1066800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41375" y="901395"/>
            <a:ext cx="10513695" cy="2221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Закон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против</a:t>
            </a:r>
            <a:r>
              <a:rPr sz="1800" b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террористов.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  <a:tabLst>
                <a:tab pos="678815" algn="l"/>
                <a:tab pos="1789430" algn="l"/>
                <a:tab pos="3542665" algn="l"/>
                <a:tab pos="3984625" algn="l"/>
                <a:tab pos="4767580" algn="l"/>
                <a:tab pos="5089525" algn="l"/>
                <a:tab pos="6699250" algn="l"/>
                <a:tab pos="7012940" algn="l"/>
                <a:tab pos="9276080" algn="l"/>
              </a:tabLst>
            </a:pPr>
            <a:r>
              <a:rPr sz="1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Государство</a:t>
            </a:r>
            <a:r>
              <a:rPr sz="18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регулярно</a:t>
            </a:r>
            <a:r>
              <a:rPr sz="18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ужесточает</a:t>
            </a:r>
            <a:r>
              <a:rPr sz="18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наказание</a:t>
            </a:r>
            <a:r>
              <a:rPr sz="18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преступникам</a:t>
            </a:r>
            <a:r>
              <a:rPr sz="18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</a:t>
            </a:r>
            <a:r>
              <a:rPr sz="18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участие</a:t>
            </a:r>
            <a:r>
              <a:rPr sz="18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террористической</a:t>
            </a:r>
            <a:r>
              <a:rPr sz="18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 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экстремистской</a:t>
            </a:r>
            <a:r>
              <a:rPr sz="1800" spc="204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деятельности.</a:t>
            </a:r>
            <a:r>
              <a:rPr sz="1800" spc="204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Все</a:t>
            </a:r>
            <a:r>
              <a:rPr sz="1800" spc="2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террористы</a:t>
            </a:r>
            <a:r>
              <a:rPr sz="1800" spc="2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470" dirty="0">
                <a:solidFill>
                  <a:srgbClr val="FFFFFF"/>
                </a:solidFill>
                <a:latin typeface="Microsoft Sans Serif"/>
                <a:cs typeface="Microsoft Sans Serif"/>
              </a:rPr>
              <a:t>–</a:t>
            </a:r>
            <a:r>
              <a:rPr sz="1800" spc="19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преступники,</a:t>
            </a:r>
            <a:r>
              <a:rPr sz="1800" spc="19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800" spc="204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после</a:t>
            </a:r>
            <a:r>
              <a:rPr sz="1800" spc="19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того,</a:t>
            </a:r>
            <a:r>
              <a:rPr sz="1800" spc="2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как</a:t>
            </a:r>
            <a:r>
              <a:rPr sz="1800" spc="204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они</a:t>
            </a:r>
            <a:r>
              <a:rPr sz="1800" spc="2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попадают</a:t>
            </a:r>
            <a:r>
              <a:rPr sz="1800" spc="2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1800" spc="-4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8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ки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	стр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8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жам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</a:t>
            </a:r>
            <a:r>
              <a:rPr sz="18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яд</a:t>
            </a:r>
            <a:r>
              <a:rPr sz="18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,	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их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8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8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д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ят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	в	</a:t>
            </a:r>
            <a:r>
              <a:rPr sz="1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8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8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8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ии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	с	</a:t>
            </a:r>
            <a:r>
              <a:rPr sz="18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</a:t>
            </a:r>
            <a:r>
              <a:rPr sz="18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8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д</a:t>
            </a:r>
            <a:r>
              <a:rPr sz="18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8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ьст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8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м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8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осс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й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8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й  </a:t>
            </a:r>
            <a:r>
              <a:rPr sz="1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Федерации</a:t>
            </a:r>
            <a:r>
              <a:rPr sz="18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помещают</a:t>
            </a:r>
            <a:r>
              <a:rPr sz="1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уголовно-исправительные</a:t>
            </a:r>
            <a:r>
              <a:rPr sz="18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учреждения</a:t>
            </a:r>
            <a:r>
              <a:rPr sz="18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для</a:t>
            </a:r>
            <a:r>
              <a:rPr sz="18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отбывания</a:t>
            </a:r>
            <a:r>
              <a:rPr sz="1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наказания.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tabLst>
                <a:tab pos="358140" algn="l"/>
                <a:tab pos="1684655" algn="l"/>
                <a:tab pos="2708275" algn="l"/>
                <a:tab pos="4124325" algn="l"/>
                <a:tab pos="5513070" algn="l"/>
                <a:tab pos="7081520" algn="l"/>
                <a:tab pos="8171180" algn="l"/>
                <a:tab pos="9459595" algn="l"/>
                <a:tab pos="10045065" algn="l"/>
              </a:tabLst>
            </a:pP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В	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Уголовном	</a:t>
            </a:r>
            <a:r>
              <a:rPr sz="18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кодексе	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Российской	</a:t>
            </a:r>
            <a:r>
              <a:rPr sz="1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Федерации	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установлены	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суровые	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наказания	</a:t>
            </a:r>
            <a:r>
              <a:rPr sz="1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для	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лиц,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занимающихся</a:t>
            </a:r>
            <a:r>
              <a:rPr sz="1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различными</a:t>
            </a:r>
            <a:r>
              <a:rPr sz="1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видами</a:t>
            </a:r>
            <a:r>
              <a:rPr sz="1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террористической</a:t>
            </a:r>
            <a:r>
              <a:rPr sz="1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деятельности.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Так,</a:t>
            </a:r>
            <a:r>
              <a:rPr sz="1800" spc="4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совершение</a:t>
            </a:r>
            <a:r>
              <a:rPr sz="1800" spc="4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взрыва,</a:t>
            </a:r>
            <a:r>
              <a:rPr sz="1800" spc="4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поджога</a:t>
            </a:r>
            <a:r>
              <a:rPr sz="1800" spc="4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или</a:t>
            </a:r>
            <a:r>
              <a:rPr sz="1800" spc="4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других</a:t>
            </a:r>
            <a:r>
              <a:rPr sz="1800" spc="4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действий,</a:t>
            </a:r>
            <a:r>
              <a:rPr sz="1800" spc="4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создающих</a:t>
            </a:r>
            <a:r>
              <a:rPr sz="1800" spc="4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опасность</a:t>
            </a:r>
            <a:r>
              <a:rPr sz="1800" spc="4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гибели</a:t>
            </a:r>
            <a:r>
              <a:rPr sz="1800" spc="4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людей,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41375" y="3096895"/>
            <a:ext cx="89109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57325" algn="l"/>
                <a:tab pos="3178175" algn="l"/>
                <a:tab pos="5129530" algn="l"/>
                <a:tab pos="6120130" algn="l"/>
                <a:tab pos="6823709" algn="l"/>
                <a:tab pos="8363584" algn="l"/>
              </a:tabLst>
            </a:pP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ичинение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8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зна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чи</a:t>
            </a:r>
            <a:r>
              <a:rPr sz="1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8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ьно</a:t>
            </a:r>
            <a:r>
              <a:rPr sz="18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г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о	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м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ущ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ес</a:t>
            </a:r>
            <a:r>
              <a:rPr sz="1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но</a:t>
            </a:r>
            <a:r>
              <a:rPr sz="18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г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о	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щ</a:t>
            </a:r>
            <a:r>
              <a:rPr sz="1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18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а	</a:t>
            </a:r>
            <a:r>
              <a:rPr sz="1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бо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нас</a:t>
            </a:r>
            <a:r>
              <a:rPr sz="18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пление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иных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41375" y="3096895"/>
            <a:ext cx="105105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070340">
              <a:lnSpc>
                <a:spcPct val="100000"/>
              </a:lnSpc>
              <a:spcBef>
                <a:spcPts val="100"/>
              </a:spcBef>
              <a:tabLst>
                <a:tab pos="1096010" algn="l"/>
                <a:tab pos="2694940" algn="l"/>
                <a:tab pos="3379470" algn="l"/>
                <a:tab pos="3908425" algn="l"/>
                <a:tab pos="5071110" algn="l"/>
                <a:tab pos="6476365" algn="l"/>
                <a:tab pos="6784340" algn="l"/>
                <a:tab pos="7589520" algn="l"/>
                <a:tab pos="8954770" algn="l"/>
              </a:tabLst>
            </a:pP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об</a:t>
            </a:r>
            <a:r>
              <a:rPr sz="18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щ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ест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ен</a:t>
            </a:r>
            <a:r>
              <a:rPr sz="1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о 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ас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8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ы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х	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8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8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18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д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стви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й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,	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э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	д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й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ия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ер</a:t>
            </a:r>
            <a:r>
              <a:rPr sz="1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ш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ен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ы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	в	</a:t>
            </a:r>
            <a:r>
              <a:rPr sz="1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ц</a:t>
            </a:r>
            <a:r>
              <a:rPr sz="18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ях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</a:t>
            </a:r>
            <a:r>
              <a:rPr sz="1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ш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ени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я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об</a:t>
            </a:r>
            <a:r>
              <a:rPr sz="18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щ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ест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ной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1375" y="3645230"/>
            <a:ext cx="10513695" cy="16725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безопасности,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устрашения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населения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либо </a:t>
            </a:r>
            <a:r>
              <a:rPr sz="1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оказания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воздействия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 принятие решений 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органами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власти, 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а </a:t>
            </a:r>
            <a:r>
              <a:rPr sz="18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также </a:t>
            </a:r>
            <a:r>
              <a:rPr sz="1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угроза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совершения 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указанных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действий 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тех </a:t>
            </a:r>
            <a:r>
              <a:rPr sz="18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же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целях 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наказывается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лишением 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свободы</a:t>
            </a:r>
            <a:r>
              <a:rPr sz="1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</a:t>
            </a:r>
            <a:r>
              <a:rPr sz="1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срок</a:t>
            </a:r>
            <a:r>
              <a:rPr sz="1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от</a:t>
            </a:r>
            <a:r>
              <a:rPr sz="1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8</a:t>
            </a:r>
            <a:r>
              <a:rPr sz="1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</a:t>
            </a:r>
            <a:r>
              <a:rPr sz="1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15</a:t>
            </a:r>
            <a:r>
              <a:rPr sz="1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лет.</a:t>
            </a:r>
            <a:endParaRPr sz="1800">
              <a:latin typeface="Microsoft Sans Serif"/>
              <a:cs typeface="Microsoft Sans Serif"/>
            </a:endParaRPr>
          </a:p>
          <a:p>
            <a:pPr marL="12700" marR="7620" algn="just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Если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же</a:t>
            </a:r>
            <a:r>
              <a:rPr sz="18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эти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преступления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совершены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бандой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вызвали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гибель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людей,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срок</a:t>
            </a:r>
            <a:r>
              <a:rPr sz="1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наказания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увеличивается</a:t>
            </a:r>
            <a:r>
              <a:rPr sz="18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от</a:t>
            </a:r>
            <a:r>
              <a:rPr sz="1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10</a:t>
            </a:r>
            <a:r>
              <a:rPr sz="1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</a:t>
            </a:r>
            <a:r>
              <a:rPr sz="1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20</a:t>
            </a:r>
            <a:r>
              <a:rPr sz="1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лет</a:t>
            </a:r>
            <a:r>
              <a:rPr sz="18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ограничением</a:t>
            </a:r>
            <a:r>
              <a:rPr sz="18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свободы</a:t>
            </a:r>
            <a:r>
              <a:rPr sz="1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</a:t>
            </a:r>
            <a:r>
              <a:rPr sz="1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срок</a:t>
            </a:r>
            <a:r>
              <a:rPr sz="1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от</a:t>
            </a:r>
            <a:r>
              <a:rPr sz="1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одного</a:t>
            </a:r>
            <a:r>
              <a:rPr sz="18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года</a:t>
            </a:r>
            <a:r>
              <a:rPr sz="18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</a:t>
            </a:r>
            <a:r>
              <a:rPr sz="1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двух</a:t>
            </a:r>
            <a:r>
              <a:rPr sz="1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лет.</a:t>
            </a:r>
            <a:endParaRPr sz="1800">
              <a:latin typeface="Microsoft Sans Serif"/>
              <a:cs typeface="Microsoft Sans Serif"/>
            </a:endParaRPr>
          </a:p>
          <a:p>
            <a:pPr marL="12700" algn="just">
              <a:lnSpc>
                <a:spcPct val="100000"/>
              </a:lnSpc>
            </a:pP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Захват</a:t>
            </a:r>
            <a:r>
              <a:rPr sz="18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людей 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заложники</a:t>
            </a:r>
            <a:r>
              <a:rPr sz="1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наказывается</a:t>
            </a:r>
            <a:r>
              <a:rPr sz="18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лишением</a:t>
            </a:r>
            <a:r>
              <a:rPr sz="1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свободы</a:t>
            </a:r>
            <a:r>
              <a:rPr sz="1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</a:t>
            </a:r>
            <a:r>
              <a:rPr sz="1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срок</a:t>
            </a:r>
            <a:r>
              <a:rPr sz="1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от</a:t>
            </a:r>
            <a:r>
              <a:rPr sz="1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5</a:t>
            </a:r>
            <a:r>
              <a:rPr sz="1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</a:t>
            </a:r>
            <a:r>
              <a:rPr sz="18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10</a:t>
            </a:r>
            <a:r>
              <a:rPr sz="1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лет.</a:t>
            </a:r>
            <a:endParaRPr sz="1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2187" y="1292352"/>
            <a:ext cx="10642600" cy="3785870"/>
          </a:xfrm>
          <a:custGeom>
            <a:avLst/>
            <a:gdLst/>
            <a:ahLst/>
            <a:cxnLst/>
            <a:rect l="l" t="t" r="r" b="b"/>
            <a:pathLst>
              <a:path w="10642600" h="3785870">
                <a:moveTo>
                  <a:pt x="10642092" y="0"/>
                </a:moveTo>
                <a:lnTo>
                  <a:pt x="0" y="0"/>
                </a:lnTo>
                <a:lnTo>
                  <a:pt x="0" y="3785616"/>
                </a:lnTo>
                <a:lnTo>
                  <a:pt x="10642092" y="3785616"/>
                </a:lnTo>
                <a:lnTo>
                  <a:pt x="10642092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20927" y="1318387"/>
            <a:ext cx="10487660" cy="36849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715" algn="just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Если </a:t>
            </a:r>
            <a:r>
              <a:rPr sz="20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же такой </a:t>
            </a:r>
            <a:r>
              <a:rPr sz="20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захват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совершен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группой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преступников, 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неоднократно,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с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применением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насилия,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с 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использованием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оружия,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отношении несовершеннолетнего, беременной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женщины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или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двух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и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более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лиц, </a:t>
            </a:r>
            <a:r>
              <a:rPr sz="20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из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корыстных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побуждений,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то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он 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карается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лишением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свободы 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от</a:t>
            </a:r>
            <a:r>
              <a:rPr sz="2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6</a:t>
            </a:r>
            <a:r>
              <a:rPr sz="2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</a:t>
            </a:r>
            <a:r>
              <a:rPr sz="2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15</a:t>
            </a:r>
            <a:r>
              <a:rPr sz="2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лет</a:t>
            </a:r>
            <a:r>
              <a:rPr sz="2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2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ограничением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свободы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</a:t>
            </a:r>
            <a:r>
              <a:rPr sz="2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срок</a:t>
            </a:r>
            <a:r>
              <a:rPr sz="2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от</a:t>
            </a:r>
            <a:r>
              <a:rPr sz="2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одного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года</a:t>
            </a:r>
            <a:r>
              <a:rPr sz="2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</a:t>
            </a:r>
            <a:r>
              <a:rPr sz="2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двух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лет.</a:t>
            </a:r>
            <a:endParaRPr sz="2000">
              <a:latin typeface="Microsoft Sans Serif"/>
              <a:cs typeface="Microsoft Sans Serif"/>
            </a:endParaRPr>
          </a:p>
          <a:p>
            <a:pPr marL="12700" marR="6350" algn="just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Если в </a:t>
            </a:r>
            <a:r>
              <a:rPr sz="20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результате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этих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действий </a:t>
            </a:r>
            <a:r>
              <a:rPr sz="20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заложник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погиб, 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преступник </a:t>
            </a:r>
            <a:r>
              <a:rPr sz="20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наказывается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лишением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свободы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 </a:t>
            </a:r>
            <a:r>
              <a:rPr sz="20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срок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от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15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20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лет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с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ограничением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свободы на </a:t>
            </a:r>
            <a:r>
              <a:rPr sz="20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срок</a:t>
            </a:r>
            <a:r>
              <a:rPr sz="2000" spc="4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от </a:t>
            </a:r>
            <a:r>
              <a:rPr sz="20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одного</a:t>
            </a:r>
            <a:r>
              <a:rPr sz="2000" spc="4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года</a:t>
            </a:r>
            <a:r>
              <a:rPr sz="2000" spc="459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двух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лет</a:t>
            </a:r>
            <a:r>
              <a:rPr sz="2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или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пожизненным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лишением свободы.</a:t>
            </a:r>
            <a:endParaRPr sz="2000">
              <a:latin typeface="Microsoft Sans Serif"/>
              <a:cs typeface="Microsoft Sans Serif"/>
            </a:endParaRPr>
          </a:p>
          <a:p>
            <a:pPr marL="12700" marR="5715" algn="just">
              <a:lnSpc>
                <a:spcPct val="100000"/>
              </a:lnSpc>
            </a:pPr>
            <a:r>
              <a:rPr sz="20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Таким</a:t>
            </a:r>
            <a:r>
              <a:rPr sz="20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образом,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преступник,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совершивший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террористический </a:t>
            </a:r>
            <a:r>
              <a:rPr sz="20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акт,</a:t>
            </a:r>
            <a:r>
              <a:rPr sz="20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просидит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тюрьме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практически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всю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жизнь.</a:t>
            </a:r>
            <a:r>
              <a:rPr sz="20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Тем</a:t>
            </a:r>
            <a:r>
              <a:rPr sz="20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самым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он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променяет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всю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свою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жизнь</a:t>
            </a:r>
            <a:r>
              <a:rPr sz="20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</a:t>
            </a:r>
            <a:r>
              <a:rPr sz="2000" spc="5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одно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преступление.</a:t>
            </a:r>
            <a:endParaRPr sz="200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00000"/>
              </a:lnSpc>
            </a:pP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Простое участие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банде, 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даже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если </a:t>
            </a:r>
            <a:r>
              <a:rPr sz="20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человек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не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совершил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убийство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и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насилие, </a:t>
            </a:r>
            <a:r>
              <a:rPr sz="20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может </a:t>
            </a:r>
            <a:r>
              <a:rPr sz="20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караться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лишением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свободы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</a:t>
            </a:r>
            <a:r>
              <a:rPr sz="2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срок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от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8</a:t>
            </a:r>
            <a:r>
              <a:rPr sz="2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</a:t>
            </a:r>
            <a:r>
              <a:rPr sz="2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15</a:t>
            </a:r>
            <a:r>
              <a:rPr sz="2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лет.</a:t>
            </a:r>
            <a:endParaRPr sz="2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0183" y="640080"/>
            <a:ext cx="8138159" cy="5633085"/>
          </a:xfrm>
          <a:custGeom>
            <a:avLst/>
            <a:gdLst/>
            <a:ahLst/>
            <a:cxnLst/>
            <a:rect l="l" t="t" r="r" b="b"/>
            <a:pathLst>
              <a:path w="8138159" h="5633085">
                <a:moveTo>
                  <a:pt x="8138159" y="0"/>
                </a:moveTo>
                <a:lnTo>
                  <a:pt x="0" y="0"/>
                </a:lnTo>
                <a:lnTo>
                  <a:pt x="0" y="5632704"/>
                </a:lnTo>
                <a:lnTo>
                  <a:pt x="8138159" y="5632704"/>
                </a:lnTo>
                <a:lnTo>
                  <a:pt x="8138159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88619" y="669416"/>
            <a:ext cx="7983855" cy="2769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b="1" spc="-195" dirty="0">
                <a:solidFill>
                  <a:srgbClr val="FFFFFF"/>
                </a:solidFill>
                <a:latin typeface="Verdana"/>
                <a:cs typeface="Verdana"/>
              </a:rPr>
              <a:t>ЭКСТРЕМИЗМ</a:t>
            </a:r>
            <a:r>
              <a:rPr sz="1800" b="1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05" dirty="0">
                <a:solidFill>
                  <a:srgbClr val="FFFFFF"/>
                </a:solidFill>
                <a:latin typeface="Verdana"/>
                <a:cs typeface="Verdana"/>
              </a:rPr>
              <a:t>(от</a:t>
            </a:r>
            <a:r>
              <a:rPr sz="18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90" dirty="0">
                <a:solidFill>
                  <a:srgbClr val="FFFFFF"/>
                </a:solidFill>
                <a:latin typeface="Verdana"/>
                <a:cs typeface="Verdana"/>
              </a:rPr>
              <a:t>лат.</a:t>
            </a:r>
            <a:r>
              <a:rPr sz="1800" spc="4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90" dirty="0">
                <a:solidFill>
                  <a:srgbClr val="FFFFFF"/>
                </a:solidFill>
                <a:latin typeface="Verdana"/>
                <a:cs typeface="Verdana"/>
              </a:rPr>
              <a:t>extremus</a:t>
            </a:r>
            <a:r>
              <a:rPr sz="1800" spc="4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—</a:t>
            </a:r>
            <a:r>
              <a:rPr sz="18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40" dirty="0">
                <a:solidFill>
                  <a:srgbClr val="FFFFFF"/>
                </a:solidFill>
                <a:latin typeface="Verdana"/>
                <a:cs typeface="Verdana"/>
              </a:rPr>
              <a:t>крайний,</a:t>
            </a:r>
            <a:r>
              <a:rPr sz="1800" spc="5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чрезмерный)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— </a:t>
            </a:r>
            <a:r>
              <a:rPr sz="18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приверженность </a:t>
            </a:r>
            <a:r>
              <a:rPr sz="1800" spc="30" dirty="0">
                <a:solidFill>
                  <a:srgbClr val="FFFFFF"/>
                </a:solidFill>
                <a:latin typeface="Verdana"/>
                <a:cs typeface="Verdana"/>
              </a:rPr>
              <a:t>крайним </a:t>
            </a:r>
            <a:r>
              <a:rPr sz="1800" spc="-85" dirty="0">
                <a:solidFill>
                  <a:srgbClr val="FFFFFF"/>
                </a:solidFill>
                <a:latin typeface="Verdana"/>
                <a:cs typeface="Verdana"/>
              </a:rPr>
              <a:t>взглядам, </a:t>
            </a:r>
            <a:r>
              <a:rPr sz="1800" spc="105" dirty="0">
                <a:solidFill>
                  <a:srgbClr val="FFFFFF"/>
                </a:solidFill>
                <a:latin typeface="Verdana"/>
                <a:cs typeface="Verdana"/>
              </a:rPr>
              <a:t>методам </a:t>
            </a:r>
            <a:r>
              <a:rPr sz="1800" spc="-40" dirty="0">
                <a:solidFill>
                  <a:srgbClr val="FFFFFF"/>
                </a:solidFill>
                <a:latin typeface="Verdana"/>
                <a:cs typeface="Verdana"/>
              </a:rPr>
              <a:t>действий </a:t>
            </a:r>
            <a:r>
              <a:rPr sz="1800" spc="-70" dirty="0">
                <a:solidFill>
                  <a:srgbClr val="FFFFFF"/>
                </a:solidFill>
                <a:latin typeface="Verdana"/>
                <a:cs typeface="Verdana"/>
              </a:rPr>
              <a:t>(обычно </a:t>
            </a:r>
            <a:r>
              <a:rPr sz="1800" spc="-229" dirty="0">
                <a:solidFill>
                  <a:srgbClr val="FFFFFF"/>
                </a:solidFill>
                <a:latin typeface="Verdana"/>
                <a:cs typeface="Verdana"/>
              </a:rPr>
              <a:t>в </a:t>
            </a:r>
            <a:r>
              <a:rPr sz="1800" spc="-2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05" dirty="0">
                <a:solidFill>
                  <a:srgbClr val="FFFFFF"/>
                </a:solidFill>
                <a:latin typeface="Verdana"/>
                <a:cs typeface="Verdana"/>
              </a:rPr>
              <a:t>политике)[1].</a:t>
            </a:r>
            <a:endParaRPr sz="1800" dirty="0">
              <a:latin typeface="Verdana"/>
              <a:cs typeface="Verdana"/>
            </a:endParaRPr>
          </a:p>
          <a:p>
            <a:pPr marL="12700" marR="6350" algn="just">
              <a:lnSpc>
                <a:spcPct val="100000"/>
              </a:lnSpc>
            </a:pPr>
            <a:r>
              <a:rPr sz="1800" spc="50" dirty="0">
                <a:solidFill>
                  <a:srgbClr val="FFFFFF"/>
                </a:solidFill>
                <a:latin typeface="Verdana"/>
                <a:cs typeface="Verdana"/>
              </a:rPr>
              <a:t>Экстремизму </a:t>
            </a:r>
            <a:r>
              <a:rPr sz="1800" spc="-35" dirty="0">
                <a:solidFill>
                  <a:srgbClr val="FFFFFF"/>
                </a:solidFill>
                <a:latin typeface="Verdana"/>
                <a:cs typeface="Verdana"/>
              </a:rPr>
              <a:t>подвержены </a:t>
            </a:r>
            <a:r>
              <a:rPr sz="1800" spc="-65" dirty="0">
                <a:solidFill>
                  <a:srgbClr val="FFFFFF"/>
                </a:solidFill>
                <a:latin typeface="Verdana"/>
                <a:cs typeface="Verdana"/>
              </a:rPr>
              <a:t>как отдельные </a:t>
            </a:r>
            <a:r>
              <a:rPr sz="1800" spc="-75" dirty="0">
                <a:solidFill>
                  <a:srgbClr val="FFFFFF"/>
                </a:solidFill>
                <a:latin typeface="Verdana"/>
                <a:cs typeface="Verdana"/>
              </a:rPr>
              <a:t>люди, так </a:t>
            </a:r>
            <a:r>
              <a:rPr sz="1800" spc="-45" dirty="0">
                <a:solidFill>
                  <a:srgbClr val="FFFFFF"/>
                </a:solidFill>
                <a:latin typeface="Verdana"/>
                <a:cs typeface="Verdana"/>
              </a:rPr>
              <a:t>и </a:t>
            </a:r>
            <a:r>
              <a:rPr sz="1800" spc="-25" dirty="0">
                <a:solidFill>
                  <a:srgbClr val="FFFFFF"/>
                </a:solidFill>
                <a:latin typeface="Verdana"/>
                <a:cs typeface="Verdana"/>
              </a:rPr>
              <a:t>организации, 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25" dirty="0">
                <a:solidFill>
                  <a:srgbClr val="FFFFFF"/>
                </a:solidFill>
                <a:latin typeface="Verdana"/>
                <a:cs typeface="Verdana"/>
              </a:rPr>
              <a:t>преимущественно</a:t>
            </a:r>
            <a:r>
              <a:rPr sz="1800" spc="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55" dirty="0">
                <a:solidFill>
                  <a:srgbClr val="FFFFFF"/>
                </a:solidFill>
                <a:latin typeface="Verdana"/>
                <a:cs typeface="Verdana"/>
              </a:rPr>
              <a:t>политические.</a:t>
            </a:r>
            <a:r>
              <a:rPr sz="1800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65" dirty="0">
                <a:solidFill>
                  <a:srgbClr val="FFFFFF"/>
                </a:solidFill>
                <a:latin typeface="Verdana"/>
                <a:cs typeface="Verdana"/>
              </a:rPr>
              <a:t>Среди</a:t>
            </a:r>
            <a:r>
              <a:rPr sz="1800" spc="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70" dirty="0">
                <a:solidFill>
                  <a:srgbClr val="FFFFFF"/>
                </a:solidFill>
                <a:latin typeface="Verdana"/>
                <a:cs typeface="Verdana"/>
              </a:rPr>
              <a:t>политических </a:t>
            </a:r>
            <a:r>
              <a:rPr sz="1800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15" dirty="0">
                <a:solidFill>
                  <a:srgbClr val="FFFFFF"/>
                </a:solidFill>
                <a:latin typeface="Verdana"/>
                <a:cs typeface="Verdana"/>
              </a:rPr>
              <a:t>экстремистских</a:t>
            </a:r>
            <a:r>
              <a:rPr sz="1800" spc="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40" dirty="0">
                <a:solidFill>
                  <a:srgbClr val="FFFFFF"/>
                </a:solidFill>
                <a:latin typeface="Verdana"/>
                <a:cs typeface="Verdana"/>
              </a:rPr>
              <a:t>действий</a:t>
            </a:r>
            <a:r>
              <a:rPr sz="1800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75" dirty="0">
                <a:solidFill>
                  <a:srgbClr val="FFFFFF"/>
                </a:solidFill>
                <a:latin typeface="Verdana"/>
                <a:cs typeface="Verdana"/>
              </a:rPr>
              <a:t>можно</a:t>
            </a:r>
            <a:r>
              <a:rPr sz="1800" spc="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45" dirty="0">
                <a:solidFill>
                  <a:srgbClr val="FFFFFF"/>
                </a:solidFill>
                <a:latin typeface="Verdana"/>
                <a:cs typeface="Verdana"/>
              </a:rPr>
              <a:t>отметить</a:t>
            </a:r>
            <a:r>
              <a:rPr sz="180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провокацию 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55" dirty="0">
                <a:solidFill>
                  <a:srgbClr val="FFFFFF"/>
                </a:solidFill>
                <a:latin typeface="Verdana"/>
                <a:cs typeface="Verdana"/>
              </a:rPr>
              <a:t>беспорядков[2],</a:t>
            </a:r>
            <a:r>
              <a:rPr sz="1800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Verdana"/>
                <a:cs typeface="Verdana"/>
              </a:rPr>
              <a:t>террористические </a:t>
            </a:r>
            <a:r>
              <a:rPr sz="1800" spc="-45" dirty="0">
                <a:solidFill>
                  <a:srgbClr val="FFFFFF"/>
                </a:solidFill>
                <a:latin typeface="Verdana"/>
                <a:cs typeface="Verdana"/>
              </a:rPr>
              <a:t>акции, 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ведение партизанской 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10" dirty="0">
                <a:solidFill>
                  <a:srgbClr val="FFFFFF"/>
                </a:solidFill>
                <a:latin typeface="Verdana"/>
                <a:cs typeface="Verdana"/>
              </a:rPr>
              <a:t>войны.</a:t>
            </a:r>
            <a:r>
              <a:rPr sz="18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25" dirty="0">
                <a:solidFill>
                  <a:srgbClr val="FFFFFF"/>
                </a:solidFill>
                <a:latin typeface="Verdana"/>
                <a:cs typeface="Verdana"/>
              </a:rPr>
              <a:t>Наиболее</a:t>
            </a:r>
            <a:r>
              <a:rPr sz="1800" spc="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радикально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настроенные</a:t>
            </a:r>
            <a:r>
              <a:rPr sz="18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20" dirty="0">
                <a:solidFill>
                  <a:srgbClr val="FFFFFF"/>
                </a:solidFill>
                <a:latin typeface="Verdana"/>
                <a:cs typeface="Verdana"/>
              </a:rPr>
              <a:t>экстремисты</a:t>
            </a:r>
            <a:r>
              <a:rPr sz="1800" spc="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часто 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отрицают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229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1800" spc="-2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принципе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Verdana"/>
                <a:cs typeface="Verdana"/>
              </a:rPr>
              <a:t>какие-либо</a:t>
            </a:r>
            <a:r>
              <a:rPr sz="1800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55" dirty="0">
                <a:solidFill>
                  <a:srgbClr val="FFFFFF"/>
                </a:solidFill>
                <a:latin typeface="Verdana"/>
                <a:cs typeface="Verdana"/>
              </a:rPr>
              <a:t>компромиссы,</a:t>
            </a:r>
            <a:r>
              <a:rPr sz="1800" spc="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Verdana"/>
                <a:cs typeface="Verdana"/>
              </a:rPr>
              <a:t>переговоры, </a:t>
            </a:r>
            <a:r>
              <a:rPr sz="1800" spc="-25" dirty="0">
                <a:solidFill>
                  <a:srgbClr val="FFFFFF"/>
                </a:solidFill>
                <a:latin typeface="Verdana"/>
                <a:cs typeface="Verdana"/>
              </a:rPr>
              <a:t> соглашения.</a:t>
            </a:r>
            <a:endParaRPr sz="180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2627" y="3413252"/>
            <a:ext cx="61258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40460" algn="l"/>
                <a:tab pos="3190240" algn="l"/>
                <a:tab pos="4488815" algn="l"/>
              </a:tabLst>
            </a:pPr>
            <a:r>
              <a:rPr sz="1800" b="1" spc="-95" dirty="0">
                <a:solidFill>
                  <a:srgbClr val="FFFFFF"/>
                </a:solidFill>
                <a:latin typeface="Verdana"/>
                <a:cs typeface="Verdana"/>
              </a:rPr>
              <a:t>Росту</a:t>
            </a: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экс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sz="1800" spc="95" dirty="0">
                <a:solidFill>
                  <a:srgbClr val="FFFFFF"/>
                </a:solidFill>
                <a:latin typeface="Verdana"/>
                <a:cs typeface="Verdana"/>
              </a:rPr>
              <a:t>р</a:t>
            </a:r>
            <a:r>
              <a:rPr sz="1800" spc="85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1800" spc="335" dirty="0">
                <a:solidFill>
                  <a:srgbClr val="FFFFFF"/>
                </a:solidFill>
                <a:latin typeface="Verdana"/>
                <a:cs typeface="Verdana"/>
              </a:rPr>
              <a:t>м</a:t>
            </a:r>
            <a:r>
              <a:rPr sz="1800" spc="-40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800" spc="-195" dirty="0">
                <a:solidFill>
                  <a:srgbClr val="FFFFFF"/>
                </a:solidFill>
                <a:latin typeface="Verdana"/>
                <a:cs typeface="Verdana"/>
              </a:rPr>
              <a:t>з</a:t>
            </a:r>
            <a:r>
              <a:rPr sz="1800" spc="235" dirty="0">
                <a:solidFill>
                  <a:srgbClr val="FFFFFF"/>
                </a:solidFill>
                <a:latin typeface="Verdana"/>
                <a:cs typeface="Verdana"/>
              </a:rPr>
              <a:t>ма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sz="1800" spc="90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1800" spc="80" dirty="0">
                <a:solidFill>
                  <a:srgbClr val="FFFFFF"/>
                </a:solidFill>
                <a:latin typeface="Verdana"/>
                <a:cs typeface="Verdana"/>
              </a:rPr>
              <a:t>б</a:t>
            </a:r>
            <a:r>
              <a:rPr sz="1800" spc="-280" dirty="0">
                <a:solidFill>
                  <a:srgbClr val="FFFFFF"/>
                </a:solidFill>
                <a:latin typeface="Verdana"/>
                <a:cs typeface="Verdana"/>
              </a:rPr>
              <a:t>ы</a:t>
            </a:r>
            <a:r>
              <a:rPr sz="1800" spc="-210" dirty="0">
                <a:solidFill>
                  <a:srgbClr val="FFFFFF"/>
                </a:solidFill>
                <a:latin typeface="Verdana"/>
                <a:cs typeface="Verdana"/>
              </a:rPr>
              <a:t>ч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sz="1800" spc="5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sz="1800" spc="100" dirty="0">
                <a:solidFill>
                  <a:srgbClr val="FFFFFF"/>
                </a:solidFill>
                <a:latin typeface="Verdana"/>
                <a:cs typeface="Verdana"/>
              </a:rPr>
              <a:t>спосо</a:t>
            </a:r>
            <a:r>
              <a:rPr sz="1800" spc="95" dirty="0">
                <a:solidFill>
                  <a:srgbClr val="FFFFFF"/>
                </a:solidFill>
                <a:latin typeface="Verdana"/>
                <a:cs typeface="Verdana"/>
              </a:rPr>
              <a:t>б</a:t>
            </a:r>
            <a:r>
              <a:rPr sz="1800" spc="185" dirty="0">
                <a:solidFill>
                  <a:srgbClr val="FFFFFF"/>
                </a:solidFill>
                <a:latin typeface="Verdana"/>
                <a:cs typeface="Verdana"/>
              </a:rPr>
              <a:t>с</a:t>
            </a:r>
            <a:r>
              <a:rPr sz="1800" spc="-200" dirty="0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sz="1800" spc="-250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1800" spc="-50" dirty="0">
                <a:solidFill>
                  <a:srgbClr val="FFFFFF"/>
                </a:solidFill>
                <a:latin typeface="Verdana"/>
                <a:cs typeface="Verdana"/>
              </a:rPr>
              <a:t>у</a:t>
            </a:r>
            <a:r>
              <a:rPr sz="1800" spc="-75" dirty="0">
                <a:solidFill>
                  <a:srgbClr val="FFFFFF"/>
                </a:solidFill>
                <a:latin typeface="Verdana"/>
                <a:cs typeface="Verdana"/>
              </a:rPr>
              <a:t>ю</a:t>
            </a:r>
            <a:r>
              <a:rPr sz="1800" spc="-204" dirty="0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405243" y="3413252"/>
            <a:ext cx="13652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социально-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8619" y="3687571"/>
            <a:ext cx="41586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86610" algn="l"/>
                <a:tab pos="3331845" algn="l"/>
              </a:tabLst>
            </a:pPr>
            <a:r>
              <a:rPr sz="1800" spc="20" dirty="0">
                <a:solidFill>
                  <a:srgbClr val="FFFFFF"/>
                </a:solidFill>
                <a:latin typeface="Verdana"/>
                <a:cs typeface="Verdana"/>
              </a:rPr>
              <a:t>экономические	</a:t>
            </a:r>
            <a:r>
              <a:rPr sz="1800" spc="-65" dirty="0">
                <a:solidFill>
                  <a:srgbClr val="FFFFFF"/>
                </a:solidFill>
                <a:latin typeface="Verdana"/>
                <a:cs typeface="Verdana"/>
              </a:rPr>
              <a:t>кризисы,	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резкое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50865" y="3687571"/>
            <a:ext cx="3620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50315" algn="l"/>
                <a:tab pos="2837180" algn="l"/>
              </a:tabLst>
            </a:pPr>
            <a:r>
              <a:rPr sz="1800" spc="-65" dirty="0">
                <a:solidFill>
                  <a:srgbClr val="FFFFFF"/>
                </a:solidFill>
                <a:latin typeface="Verdana"/>
                <a:cs typeface="Verdana"/>
              </a:rPr>
              <a:t>п</a:t>
            </a:r>
            <a:r>
              <a:rPr sz="1800" spc="135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ден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800" spc="95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sz="1800" spc="-50" dirty="0">
                <a:solidFill>
                  <a:srgbClr val="FFFFFF"/>
                </a:solidFill>
                <a:latin typeface="Verdana"/>
                <a:cs typeface="Verdana"/>
              </a:rPr>
              <a:t>ж</a:t>
            </a:r>
            <a:r>
              <a:rPr sz="1800" spc="-40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800" spc="-180" dirty="0">
                <a:solidFill>
                  <a:srgbClr val="FFFFFF"/>
                </a:solidFill>
                <a:latin typeface="Verdana"/>
                <a:cs typeface="Verdana"/>
              </a:rPr>
              <a:t>з</a:t>
            </a:r>
            <a:r>
              <a:rPr sz="1800" spc="-25" dirty="0">
                <a:solidFill>
                  <a:srgbClr val="FFFFFF"/>
                </a:solidFill>
                <a:latin typeface="Verdana"/>
                <a:cs typeface="Verdana"/>
              </a:rPr>
              <a:t>ненного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у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р</a:t>
            </a:r>
            <a:r>
              <a:rPr sz="1800" spc="-75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1800" spc="-80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1800" spc="-85" dirty="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sz="1800" spc="-280" dirty="0">
                <a:solidFill>
                  <a:srgbClr val="FFFFFF"/>
                </a:solidFill>
                <a:latin typeface="Verdana"/>
                <a:cs typeface="Verdana"/>
              </a:rPr>
              <a:t>я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8619" y="3962145"/>
            <a:ext cx="7983855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255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основной</a:t>
            </a:r>
            <a:r>
              <a:rPr sz="18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125" dirty="0">
                <a:solidFill>
                  <a:srgbClr val="FFFFFF"/>
                </a:solidFill>
                <a:latin typeface="Verdana"/>
                <a:cs typeface="Verdana"/>
              </a:rPr>
              <a:t>массы</a:t>
            </a:r>
            <a:r>
              <a:rPr sz="1800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Verdana"/>
                <a:cs typeface="Verdana"/>
              </a:rPr>
              <a:t>населения,</a:t>
            </a:r>
            <a:r>
              <a:rPr sz="180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45" dirty="0">
                <a:solidFill>
                  <a:srgbClr val="FFFFFF"/>
                </a:solidFill>
                <a:latin typeface="Verdana"/>
                <a:cs typeface="Verdana"/>
              </a:rPr>
              <a:t>тоталитарные</a:t>
            </a:r>
            <a:r>
              <a:rPr sz="1800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45" dirty="0">
                <a:solidFill>
                  <a:srgbClr val="FFFFFF"/>
                </a:solidFill>
                <a:latin typeface="Verdana"/>
                <a:cs typeface="Verdana"/>
              </a:rPr>
              <a:t>политические</a:t>
            </a:r>
            <a:r>
              <a:rPr sz="180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35" dirty="0">
                <a:solidFill>
                  <a:srgbClr val="FFFFFF"/>
                </a:solidFill>
                <a:latin typeface="Verdana"/>
                <a:cs typeface="Verdana"/>
              </a:rPr>
              <a:t>режимы</a:t>
            </a:r>
            <a:r>
              <a:rPr sz="1800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200" dirty="0">
                <a:solidFill>
                  <a:srgbClr val="FFFFFF"/>
                </a:solidFill>
                <a:latin typeface="Verdana"/>
                <a:cs typeface="Verdana"/>
              </a:rPr>
              <a:t>с </a:t>
            </a:r>
            <a:r>
              <a:rPr sz="1800" spc="-6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Verdana"/>
                <a:cs typeface="Verdana"/>
              </a:rPr>
              <a:t>подавлением</a:t>
            </a:r>
            <a:r>
              <a:rPr sz="1800" spc="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Verdana"/>
                <a:cs typeface="Verdana"/>
              </a:rPr>
              <a:t>властями</a:t>
            </a:r>
            <a:r>
              <a:rPr sz="180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45" dirty="0">
                <a:solidFill>
                  <a:srgbClr val="FFFFFF"/>
                </a:solidFill>
                <a:latin typeface="Verdana"/>
                <a:cs typeface="Verdana"/>
              </a:rPr>
              <a:t>оппозиции,</a:t>
            </a:r>
            <a:r>
              <a:rPr sz="180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35" dirty="0">
                <a:solidFill>
                  <a:srgbClr val="FFFFFF"/>
                </a:solidFill>
                <a:latin typeface="Verdana"/>
                <a:cs typeface="Verdana"/>
              </a:rPr>
              <a:t>преследованием </a:t>
            </a:r>
            <a:r>
              <a:rPr sz="1800" spc="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Verdana"/>
                <a:cs typeface="Verdana"/>
              </a:rPr>
              <a:t>ин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1800" spc="-40" dirty="0">
                <a:solidFill>
                  <a:srgbClr val="FFFFFF"/>
                </a:solidFill>
                <a:latin typeface="Verdana"/>
                <a:cs typeface="Verdana"/>
              </a:rPr>
              <a:t>к</a:t>
            </a:r>
            <a:r>
              <a:rPr sz="1800" spc="-50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1800" spc="50" dirty="0">
                <a:solidFill>
                  <a:srgbClr val="FFFFFF"/>
                </a:solidFill>
                <a:latin typeface="Verdana"/>
                <a:cs typeface="Verdana"/>
              </a:rPr>
              <a:t>мы</a:t>
            </a:r>
            <a:r>
              <a:rPr sz="1800" spc="10" dirty="0">
                <a:solidFill>
                  <a:srgbClr val="FFFFFF"/>
                </a:solidFill>
                <a:latin typeface="Verdana"/>
                <a:cs typeface="Verdana"/>
              </a:rPr>
              <a:t>сл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800" spc="-235" dirty="0">
                <a:solidFill>
                  <a:srgbClr val="FFFFFF"/>
                </a:solidFill>
                <a:latin typeface="Verdana"/>
                <a:cs typeface="Verdana"/>
              </a:rPr>
              <a:t>я[</a:t>
            </a:r>
            <a:r>
              <a:rPr sz="1800" spc="-155" dirty="0">
                <a:solidFill>
                  <a:srgbClr val="FFFFFF"/>
                </a:solidFill>
                <a:latin typeface="Verdana"/>
                <a:cs typeface="Verdana"/>
              </a:rPr>
              <a:t>2</a:t>
            </a:r>
            <a:r>
              <a:rPr sz="1800" spc="-175" dirty="0">
                <a:solidFill>
                  <a:srgbClr val="FFFFFF"/>
                </a:solidFill>
                <a:latin typeface="Verdana"/>
                <a:cs typeface="Verdana"/>
              </a:rPr>
              <a:t>]</a:t>
            </a:r>
            <a:r>
              <a:rPr sz="1800" spc="-155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sz="18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внешн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1800" spc="-45" dirty="0">
                <a:solidFill>
                  <a:srgbClr val="FFFFFF"/>
                </a:solidFill>
                <a:latin typeface="Verdana"/>
                <a:cs typeface="Verdana"/>
              </a:rPr>
              <a:t>й</a:t>
            </a:r>
            <a:r>
              <a:rPr sz="18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20" dirty="0">
                <a:solidFill>
                  <a:srgbClr val="FFFFFF"/>
                </a:solidFill>
                <a:latin typeface="Verdana"/>
                <a:cs typeface="Verdana"/>
              </a:rPr>
              <a:t>ин</a:t>
            </a:r>
            <a:r>
              <a:rPr sz="1800" spc="-100" dirty="0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sz="1800" spc="85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1800" spc="-70" dirty="0">
                <a:solidFill>
                  <a:srgbClr val="FFFFFF"/>
                </a:solidFill>
                <a:latin typeface="Verdana"/>
                <a:cs typeface="Verdana"/>
              </a:rPr>
              <a:t>рв</a:t>
            </a:r>
            <a:r>
              <a:rPr sz="1800" spc="85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нци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1800" spc="-40" dirty="0">
                <a:solidFill>
                  <a:srgbClr val="FFFFFF"/>
                </a:solidFill>
                <a:latin typeface="Verdana"/>
                <a:cs typeface="Verdana"/>
              </a:rPr>
              <a:t>й</a:t>
            </a:r>
            <a:r>
              <a:rPr sz="1800" spc="-160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1800" dirty="0">
              <a:latin typeface="Verdana"/>
              <a:cs typeface="Verdana"/>
            </a:endParaRPr>
          </a:p>
          <a:p>
            <a:pPr marL="12700" marR="5080" indent="63500" algn="just">
              <a:lnSpc>
                <a:spcPct val="100000"/>
              </a:lnSpc>
            </a:pPr>
            <a:r>
              <a:rPr sz="1800" spc="-204" dirty="0">
                <a:solidFill>
                  <a:srgbClr val="FFFFFF"/>
                </a:solidFill>
                <a:latin typeface="Verdana"/>
                <a:cs typeface="Verdana"/>
              </a:rPr>
              <a:t>В </a:t>
            </a:r>
            <a:r>
              <a:rPr sz="1800" spc="-95" dirty="0">
                <a:solidFill>
                  <a:srgbClr val="FFFFFF"/>
                </a:solidFill>
                <a:latin typeface="Verdana"/>
                <a:cs typeface="Verdana"/>
              </a:rPr>
              <a:t>таких </a:t>
            </a:r>
            <a:r>
              <a:rPr sz="1800" spc="-60" dirty="0">
                <a:solidFill>
                  <a:srgbClr val="FFFFFF"/>
                </a:solidFill>
                <a:latin typeface="Verdana"/>
                <a:cs typeface="Verdana"/>
              </a:rPr>
              <a:t>ситуациях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крайние </a:t>
            </a:r>
            <a:r>
              <a:rPr sz="1800" spc="75" dirty="0">
                <a:solidFill>
                  <a:srgbClr val="FFFFFF"/>
                </a:solidFill>
                <a:latin typeface="Verdana"/>
                <a:cs typeface="Verdana"/>
              </a:rPr>
              <a:t>меры 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могут </a:t>
            </a:r>
            <a:r>
              <a:rPr sz="1800" spc="-55" dirty="0">
                <a:solidFill>
                  <a:srgbClr val="FFFFFF"/>
                </a:solidFill>
                <a:latin typeface="Verdana"/>
                <a:cs typeface="Verdana"/>
              </a:rPr>
              <a:t>стать </a:t>
            </a:r>
            <a:r>
              <a:rPr sz="1800" spc="-145" dirty="0">
                <a:solidFill>
                  <a:srgbClr val="FFFFFF"/>
                </a:solidFill>
                <a:latin typeface="Verdana"/>
                <a:cs typeface="Verdana"/>
              </a:rPr>
              <a:t>для </a:t>
            </a:r>
            <a:r>
              <a:rPr sz="1800" spc="-60" dirty="0">
                <a:solidFill>
                  <a:srgbClr val="FFFFFF"/>
                </a:solidFill>
                <a:latin typeface="Verdana"/>
                <a:cs typeface="Verdana"/>
              </a:rPr>
              <a:t>некоторых </a:t>
            </a:r>
            <a:r>
              <a:rPr sz="1800" spc="-55" dirty="0">
                <a:solidFill>
                  <a:srgbClr val="FFFFFF"/>
                </a:solidFill>
                <a:latin typeface="Verdana"/>
                <a:cs typeface="Verdana"/>
              </a:rPr>
              <a:t>лиц </a:t>
            </a:r>
            <a:r>
              <a:rPr sz="1800" spc="-45" dirty="0">
                <a:solidFill>
                  <a:srgbClr val="FFFFFF"/>
                </a:solidFill>
                <a:latin typeface="Verdana"/>
                <a:cs typeface="Verdana"/>
              </a:rPr>
              <a:t>и </a:t>
            </a:r>
            <a:r>
              <a:rPr sz="180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организаций </a:t>
            </a:r>
            <a:r>
              <a:rPr sz="1800" spc="-30" dirty="0">
                <a:solidFill>
                  <a:srgbClr val="FFFFFF"/>
                </a:solidFill>
                <a:latin typeface="Verdana"/>
                <a:cs typeface="Verdana"/>
              </a:rPr>
              <a:t>единственной 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возможностью 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действенно </a:t>
            </a:r>
            <a:r>
              <a:rPr sz="1800" spc="-135" dirty="0">
                <a:solidFill>
                  <a:srgbClr val="FFFFFF"/>
                </a:solidFill>
                <a:latin typeface="Verdana"/>
                <a:cs typeface="Verdana"/>
              </a:rPr>
              <a:t>повлиять </a:t>
            </a:r>
            <a:r>
              <a:rPr sz="1800" spc="40" dirty="0">
                <a:solidFill>
                  <a:srgbClr val="FFFFFF"/>
                </a:solidFill>
                <a:latin typeface="Verdana"/>
                <a:cs typeface="Verdana"/>
              </a:rPr>
              <a:t>на </a:t>
            </a:r>
            <a:r>
              <a:rPr sz="1800" spc="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Verdana"/>
                <a:cs typeface="Verdana"/>
              </a:rPr>
              <a:t>ситуацию, </a:t>
            </a:r>
            <a:r>
              <a:rPr sz="1800" spc="60" dirty="0">
                <a:solidFill>
                  <a:srgbClr val="FFFFFF"/>
                </a:solidFill>
                <a:latin typeface="Verdana"/>
                <a:cs typeface="Verdana"/>
              </a:rPr>
              <a:t>особенно </a:t>
            </a:r>
            <a:r>
              <a:rPr sz="1800" spc="30" dirty="0">
                <a:solidFill>
                  <a:srgbClr val="FFFFFF"/>
                </a:solidFill>
                <a:latin typeface="Verdana"/>
                <a:cs typeface="Verdana"/>
              </a:rPr>
              <a:t>если </a:t>
            </a:r>
            <a:r>
              <a:rPr sz="1800" spc="-40" dirty="0">
                <a:solidFill>
                  <a:srgbClr val="FFFFFF"/>
                </a:solidFill>
                <a:latin typeface="Verdana"/>
                <a:cs typeface="Verdana"/>
              </a:rPr>
              <a:t>складывается </a:t>
            </a:r>
            <a:r>
              <a:rPr sz="1800" spc="-30" dirty="0">
                <a:solidFill>
                  <a:srgbClr val="FFFFFF"/>
                </a:solidFill>
                <a:latin typeface="Verdana"/>
                <a:cs typeface="Verdana"/>
              </a:rPr>
              <a:t>революционная </a:t>
            </a:r>
            <a:r>
              <a:rPr sz="1800" spc="-45" dirty="0">
                <a:solidFill>
                  <a:srgbClr val="FFFFFF"/>
                </a:solidFill>
                <a:latin typeface="Verdana"/>
                <a:cs typeface="Verdana"/>
              </a:rPr>
              <a:t>ситуация </a:t>
            </a:r>
            <a:r>
              <a:rPr sz="180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75" dirty="0">
                <a:solidFill>
                  <a:srgbClr val="FFFFFF"/>
                </a:solidFill>
                <a:latin typeface="Verdana"/>
                <a:cs typeface="Verdana"/>
              </a:rPr>
              <a:t>или</a:t>
            </a:r>
            <a:r>
              <a:rPr sz="18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государство</a:t>
            </a:r>
            <a:r>
              <a:rPr sz="18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Verdana"/>
                <a:cs typeface="Verdana"/>
              </a:rPr>
              <a:t>охвачено</a:t>
            </a:r>
            <a:r>
              <a:rPr sz="18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65" dirty="0">
                <a:solidFill>
                  <a:srgbClr val="FFFFFF"/>
                </a:solidFill>
                <a:latin typeface="Verdana"/>
                <a:cs typeface="Verdana"/>
              </a:rPr>
              <a:t>длительной</a:t>
            </a:r>
            <a:r>
              <a:rPr sz="18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Verdana"/>
                <a:cs typeface="Verdana"/>
              </a:rPr>
              <a:t>гражданской</a:t>
            </a:r>
            <a:r>
              <a:rPr sz="18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40" dirty="0">
                <a:solidFill>
                  <a:srgbClr val="FFFFFF"/>
                </a:solidFill>
                <a:latin typeface="Verdana"/>
                <a:cs typeface="Verdana"/>
              </a:rPr>
              <a:t>войной</a:t>
            </a:r>
            <a:r>
              <a:rPr sz="18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—</a:t>
            </a:r>
            <a:r>
              <a:rPr sz="18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229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18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80" dirty="0">
                <a:solidFill>
                  <a:srgbClr val="FFFFFF"/>
                </a:solidFill>
                <a:latin typeface="Verdana"/>
                <a:cs typeface="Verdana"/>
              </a:rPr>
              <a:t>этих </a:t>
            </a:r>
            <a:r>
              <a:rPr sz="1800" spc="-6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90" dirty="0">
                <a:solidFill>
                  <a:srgbClr val="FFFFFF"/>
                </a:solidFill>
                <a:latin typeface="Verdana"/>
                <a:cs typeface="Verdana"/>
              </a:rPr>
              <a:t>случаях</a:t>
            </a:r>
            <a:r>
              <a:rPr sz="180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70" dirty="0">
                <a:solidFill>
                  <a:srgbClr val="FFFFFF"/>
                </a:solidFill>
                <a:latin typeface="Verdana"/>
                <a:cs typeface="Verdana"/>
              </a:rPr>
              <a:t>можно</a:t>
            </a:r>
            <a:r>
              <a:rPr sz="18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80" dirty="0">
                <a:solidFill>
                  <a:srgbClr val="FFFFFF"/>
                </a:solidFill>
                <a:latin typeface="Verdana"/>
                <a:cs typeface="Verdana"/>
              </a:rPr>
              <a:t>говорить</a:t>
            </a:r>
            <a:r>
              <a:rPr sz="18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85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180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65" dirty="0">
                <a:solidFill>
                  <a:srgbClr val="FFFFFF"/>
                </a:solidFill>
                <a:latin typeface="Verdana"/>
                <a:cs typeface="Verdana"/>
              </a:rPr>
              <a:t>«вынужденном</a:t>
            </a:r>
            <a:r>
              <a:rPr sz="18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20" dirty="0">
                <a:solidFill>
                  <a:srgbClr val="FFFFFF"/>
                </a:solidFill>
                <a:latin typeface="Verdana"/>
                <a:cs typeface="Verdana"/>
              </a:rPr>
              <a:t>экстремизме»</a:t>
            </a:r>
            <a:endParaRPr sz="1800" dirty="0">
              <a:latin typeface="Verdana"/>
              <a:cs typeface="Verdana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20200" y="1981200"/>
            <a:ext cx="2057398" cy="2500884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3336" y="722376"/>
            <a:ext cx="10265664" cy="5017135"/>
          </a:xfrm>
          <a:custGeom>
            <a:avLst/>
            <a:gdLst/>
            <a:ahLst/>
            <a:cxnLst/>
            <a:rect l="l" t="t" r="r" b="b"/>
            <a:pathLst>
              <a:path w="6096000" h="5017135">
                <a:moveTo>
                  <a:pt x="6095999" y="0"/>
                </a:moveTo>
                <a:lnTo>
                  <a:pt x="0" y="0"/>
                </a:lnTo>
                <a:lnTo>
                  <a:pt x="0" y="5017008"/>
                </a:lnTo>
                <a:lnTo>
                  <a:pt x="6095999" y="5017008"/>
                </a:lnTo>
                <a:lnTo>
                  <a:pt x="6095999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62685" y="748030"/>
            <a:ext cx="9881515" cy="31066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092960" algn="l"/>
                <a:tab pos="3822700" algn="l"/>
                <a:tab pos="4458335" algn="l"/>
                <a:tab pos="5798185" algn="l"/>
              </a:tabLst>
            </a:pPr>
            <a:r>
              <a:rPr sz="2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«Шан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х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й</a:t>
            </a:r>
            <a:r>
              <a:rPr sz="20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ка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я	</a:t>
            </a:r>
            <a:r>
              <a:rPr sz="20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он</a:t>
            </a:r>
            <a:r>
              <a:rPr sz="20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ция	о	бо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ь</a:t>
            </a:r>
            <a:r>
              <a:rPr sz="20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е	с</a:t>
            </a:r>
            <a:endParaRPr sz="20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терроризмом,</a:t>
            </a:r>
            <a:r>
              <a:rPr sz="2000" spc="1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сепаратизмом</a:t>
            </a:r>
            <a:r>
              <a:rPr sz="2000" spc="1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2000" spc="1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экстремизмом»</a:t>
            </a:r>
            <a:r>
              <a:rPr sz="2000" spc="1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от</a:t>
            </a:r>
            <a:endParaRPr sz="2000" dirty="0">
              <a:latin typeface="Microsoft Sans Serif"/>
              <a:cs typeface="Microsoft Sans Serif"/>
            </a:endParaRPr>
          </a:p>
          <a:p>
            <a:pPr marL="12700" marR="8255">
              <a:lnSpc>
                <a:spcPct val="100000"/>
              </a:lnSpc>
              <a:tabLst>
                <a:tab pos="440690" algn="l"/>
                <a:tab pos="1193165" algn="l"/>
                <a:tab pos="1901825" algn="l"/>
                <a:tab pos="2178050" algn="l"/>
                <a:tab pos="2868295" algn="l"/>
                <a:tab pos="4377690" algn="l"/>
              </a:tabLst>
            </a:pP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15	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ю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я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	2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0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01	</a:t>
            </a:r>
            <a:r>
              <a:rPr sz="2000" spc="-275" dirty="0">
                <a:solidFill>
                  <a:srgbClr val="FFFFFF"/>
                </a:solidFill>
                <a:latin typeface="Microsoft Sans Serif"/>
                <a:cs typeface="Microsoft Sans Serif"/>
              </a:rPr>
              <a:t>г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.	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даё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т	</a:t>
            </a:r>
            <a:r>
              <a:rPr sz="2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20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2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ю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щ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е	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20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п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20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</a:t>
            </a:r>
            <a:r>
              <a:rPr sz="20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лен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е 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понятия</a:t>
            </a:r>
            <a:r>
              <a:rPr sz="2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«экстремизм»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(п.</a:t>
            </a:r>
            <a:r>
              <a:rPr sz="2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3</a:t>
            </a:r>
            <a:r>
              <a:rPr sz="2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ч.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 1</a:t>
            </a:r>
            <a:r>
              <a:rPr sz="2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ст.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1[8]):</a:t>
            </a:r>
            <a:endParaRPr sz="20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100" dirty="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«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экстремизм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830" dirty="0">
                <a:solidFill>
                  <a:srgbClr val="FFFFFF"/>
                </a:solidFill>
                <a:latin typeface="Microsoft Sans Serif"/>
                <a:cs typeface="Microsoft Sans Serif"/>
              </a:rPr>
              <a:t>—</a:t>
            </a:r>
            <a:r>
              <a:rPr sz="2000" spc="8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какое-либо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деяние,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направленное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 насильственный 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захват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власти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или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насильственное 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удержание</a:t>
            </a:r>
            <a:r>
              <a:rPr sz="2000" spc="4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власти,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а </a:t>
            </a:r>
            <a:r>
              <a:rPr sz="20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также </a:t>
            </a:r>
            <a:r>
              <a:rPr sz="20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насильственное 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изменение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конституционного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строя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государства,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равно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насильственное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посягательство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</a:t>
            </a:r>
            <a:r>
              <a:rPr sz="2000" spc="509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общественную</a:t>
            </a:r>
            <a:r>
              <a:rPr sz="2000" spc="509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безопасность, </a:t>
            </a:r>
            <a:r>
              <a:rPr sz="2000" spc="-5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20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том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числе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организация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вышеуказанных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целях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незаконных</a:t>
            </a:r>
            <a:r>
              <a:rPr sz="2000" spc="3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вооруженных</a:t>
            </a:r>
            <a:r>
              <a:rPr sz="2000" spc="3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формирований</a:t>
            </a:r>
            <a:r>
              <a:rPr sz="2000" spc="3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или</a:t>
            </a:r>
            <a:endParaRPr sz="2000" dirty="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21985" y="4711446"/>
            <a:ext cx="157924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34010" algn="l"/>
              </a:tabLst>
            </a:pP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в	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20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г</a:t>
            </a:r>
            <a:r>
              <a:rPr sz="20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20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ов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20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ом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2685" y="4711446"/>
            <a:ext cx="4197985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26490" algn="l"/>
                <a:tab pos="1447800" algn="l"/>
                <a:tab pos="2113915" algn="l"/>
                <a:tab pos="2443480" algn="l"/>
              </a:tabLst>
            </a:pP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участие	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в	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них,	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и	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преследуемые</a:t>
            </a:r>
            <a:endParaRPr sz="20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tabLst>
                <a:tab pos="1312545" algn="l"/>
                <a:tab pos="1787525" algn="l"/>
                <a:tab pos="3689985" algn="l"/>
              </a:tabLst>
            </a:pP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порядке	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в	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соответствии	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endParaRPr sz="2000" dirty="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08245" y="5015941"/>
            <a:ext cx="179768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циона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ль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ным</a:t>
            </a:r>
            <a:endParaRPr sz="2000" dirty="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62685" y="5321300"/>
            <a:ext cx="33172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законодательством</a:t>
            </a:r>
            <a:r>
              <a:rPr sz="20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Сторон.</a:t>
            </a:r>
            <a:endParaRPr sz="2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4377" y="681685"/>
            <a:ext cx="162941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779145" algn="l"/>
              </a:tabLst>
            </a:pP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В	</a:t>
            </a:r>
            <a:r>
              <a:rPr sz="20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осс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85313" y="681685"/>
            <a:ext cx="158432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юр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ди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ч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20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20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ое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37485" y="987044"/>
            <a:ext cx="5791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того,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92473" y="987044"/>
            <a:ext cx="67945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20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акие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4377" y="987044"/>
            <a:ext cx="157480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опр</a:t>
            </a:r>
            <a:r>
              <a:rPr sz="20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</a:t>
            </a:r>
            <a:r>
              <a:rPr sz="20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лен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е 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действия</a:t>
            </a:r>
            <a:endParaRPr sz="2000" dirty="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29736" y="1291844"/>
            <a:ext cx="12401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считаются</a:t>
            </a:r>
            <a:endParaRPr sz="2000" dirty="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4377" y="1596644"/>
            <a:ext cx="3788410" cy="3074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экстремистскими,</a:t>
            </a:r>
            <a:r>
              <a:rPr sz="2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содержится</a:t>
            </a:r>
            <a:r>
              <a:rPr sz="20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endParaRPr sz="20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статье</a:t>
            </a:r>
            <a:r>
              <a:rPr sz="2000" spc="3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1</a:t>
            </a:r>
            <a:r>
              <a:rPr sz="2000" spc="3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Федерального</a:t>
            </a:r>
            <a:r>
              <a:rPr sz="2000" spc="3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Закона</a:t>
            </a:r>
            <a:endParaRPr sz="2000" dirty="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</a:pPr>
            <a:r>
              <a:rPr sz="2000" spc="150" dirty="0">
                <a:solidFill>
                  <a:srgbClr val="FFFFFF"/>
                </a:solidFill>
                <a:latin typeface="Microsoft Sans Serif"/>
                <a:cs typeface="Microsoft Sans Serif"/>
              </a:rPr>
              <a:t>№</a:t>
            </a:r>
            <a:r>
              <a:rPr sz="2000" spc="1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114-ФЗ</a:t>
            </a:r>
            <a:r>
              <a:rPr sz="2000" spc="19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«О</a:t>
            </a:r>
            <a:r>
              <a:rPr sz="2000" spc="19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противодействии </a:t>
            </a:r>
            <a:r>
              <a:rPr sz="2000" spc="-5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экстремистской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деятельности».[11]</a:t>
            </a:r>
            <a:endParaRPr sz="20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100" dirty="0">
              <a:latin typeface="Microsoft Sans Serif"/>
              <a:cs typeface="Microsoft Sans Serif"/>
            </a:endParaRPr>
          </a:p>
          <a:p>
            <a:pPr marL="12700" marR="6350" algn="just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соответствии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2000" spc="5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поправками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от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23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ноября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2015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года</a:t>
            </a:r>
            <a:r>
              <a:rPr sz="20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к </a:t>
            </a:r>
            <a:r>
              <a:rPr sz="2000" spc="-1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экстремистской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деятельности </a:t>
            </a:r>
            <a:r>
              <a:rPr sz="2000" spc="-5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(экстремизму)</a:t>
            </a:r>
            <a:r>
              <a:rPr sz="20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относятся:</a:t>
            </a:r>
            <a:endParaRPr sz="2000" dirty="0">
              <a:latin typeface="Microsoft Sans Serif"/>
              <a:cs typeface="Microsoft Sans Serif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67400" y="1600200"/>
            <a:ext cx="5177026" cy="338175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7427" y="702563"/>
            <a:ext cx="10343515" cy="5262880"/>
          </a:xfrm>
          <a:custGeom>
            <a:avLst/>
            <a:gdLst/>
            <a:ahLst/>
            <a:cxnLst/>
            <a:rect l="l" t="t" r="r" b="b"/>
            <a:pathLst>
              <a:path w="10343515" h="5262880">
                <a:moveTo>
                  <a:pt x="10343388" y="0"/>
                </a:moveTo>
                <a:lnTo>
                  <a:pt x="0" y="0"/>
                </a:lnTo>
                <a:lnTo>
                  <a:pt x="0" y="5262372"/>
                </a:lnTo>
                <a:lnTo>
                  <a:pt x="10343388" y="5262372"/>
                </a:lnTo>
                <a:lnTo>
                  <a:pt x="10343388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35863" y="726186"/>
            <a:ext cx="10187940" cy="519565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indent="457200" algn="just">
              <a:lnSpc>
                <a:spcPct val="100000"/>
              </a:lnSpc>
            </a:pPr>
            <a:r>
              <a:rPr sz="28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Терроризм</a:t>
            </a:r>
            <a:r>
              <a:rPr sz="28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является</a:t>
            </a:r>
            <a:r>
              <a:rPr sz="2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одной</a:t>
            </a:r>
            <a:r>
              <a:rPr sz="2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из</a:t>
            </a:r>
            <a:r>
              <a:rPr sz="28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неразрешенных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проблем,</a:t>
            </a:r>
            <a:r>
              <a:rPr sz="2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которой</a:t>
            </a:r>
            <a:r>
              <a:rPr sz="2800" spc="2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человечество</a:t>
            </a:r>
            <a:r>
              <a:rPr sz="2800" spc="1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вошло</a:t>
            </a:r>
            <a:r>
              <a:rPr sz="2800" spc="1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2800" spc="1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XXI</a:t>
            </a:r>
            <a:r>
              <a:rPr sz="2800" spc="1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столетие.</a:t>
            </a:r>
            <a:r>
              <a:rPr sz="2800" spc="1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endParaRPr lang="ru-RU" sz="2800" spc="175" dirty="0" smtClean="0">
              <a:solidFill>
                <a:srgbClr val="FFFFFF"/>
              </a:solidFill>
              <a:latin typeface="Microsoft Sans Serif"/>
              <a:cs typeface="Microsoft Sans Serif"/>
            </a:endParaRPr>
          </a:p>
          <a:p>
            <a:pPr marR="5080" indent="457200" algn="just">
              <a:lnSpc>
                <a:spcPct val="100000"/>
              </a:lnSpc>
            </a:pPr>
            <a:r>
              <a:rPr sz="2800" spc="-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Понятия</a:t>
            </a:r>
            <a:r>
              <a:rPr lang="ru-RU" sz="2800" dirty="0" smtClean="0">
                <a:latin typeface="Microsoft Sans Serif"/>
                <a:cs typeface="Microsoft Sans Serif"/>
              </a:rPr>
              <a:t> </a:t>
            </a:r>
            <a:r>
              <a:rPr sz="2800" spc="-1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«</a:t>
            </a:r>
            <a:r>
              <a:rPr sz="2800" spc="-1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террор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»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и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«терроризм»</a:t>
            </a:r>
            <a:r>
              <a:rPr sz="2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вошли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политический</a:t>
            </a:r>
            <a:r>
              <a:rPr sz="2800" spc="69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лексикон </a:t>
            </a:r>
            <a:r>
              <a:rPr sz="28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чуть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более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двух</a:t>
            </a:r>
            <a:r>
              <a:rPr sz="2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столетий</a:t>
            </a:r>
            <a:r>
              <a:rPr sz="2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назад,</a:t>
            </a:r>
            <a:r>
              <a:rPr sz="2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но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сами</a:t>
            </a:r>
            <a:r>
              <a:rPr sz="2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эти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явления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существовали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и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 в</a:t>
            </a:r>
            <a:r>
              <a:rPr sz="2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глубокой</a:t>
            </a:r>
            <a:r>
              <a:rPr sz="2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древности.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Насилием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сопровождалась вся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история </a:t>
            </a:r>
            <a:r>
              <a:rPr sz="2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человечества,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28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том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числе и в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тех </a:t>
            </a:r>
            <a:r>
              <a:rPr sz="2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формах, </a:t>
            </a:r>
            <a:r>
              <a:rPr sz="28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которые </a:t>
            </a:r>
            <a:r>
              <a:rPr sz="2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сегодня </a:t>
            </a:r>
            <a:r>
              <a:rPr sz="28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характеризуются </a:t>
            </a:r>
            <a:r>
              <a:rPr sz="28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как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террор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терроризм.</a:t>
            </a:r>
            <a:endParaRPr sz="2800" dirty="0">
              <a:latin typeface="Microsoft Sans Serif"/>
              <a:cs typeface="Microsoft Sans Serif"/>
            </a:endParaRPr>
          </a:p>
          <a:p>
            <a:pPr marR="5080" indent="457200" algn="just">
              <a:lnSpc>
                <a:spcPct val="100000"/>
              </a:lnSpc>
            </a:pP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рубеже</a:t>
            </a:r>
            <a:r>
              <a:rPr sz="2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XX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и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XXI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вв.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проблемы</a:t>
            </a:r>
            <a:r>
              <a:rPr sz="2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терроризма</a:t>
            </a:r>
            <a:r>
              <a:rPr sz="2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противодействия </a:t>
            </a:r>
            <a:r>
              <a:rPr sz="2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ему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стали </a:t>
            </a:r>
            <a:r>
              <a:rPr sz="2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одними </a:t>
            </a:r>
            <a:r>
              <a:rPr sz="28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из </a:t>
            </a:r>
            <a:r>
              <a:rPr sz="2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важнейших </a:t>
            </a:r>
            <a:r>
              <a:rPr sz="28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как</a:t>
            </a:r>
            <a:r>
              <a:rPr sz="28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для </a:t>
            </a:r>
            <a:r>
              <a:rPr sz="28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отдельных</a:t>
            </a:r>
            <a:r>
              <a:rPr sz="2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государств,</a:t>
            </a:r>
            <a:r>
              <a:rPr sz="2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так</a:t>
            </a:r>
            <a:r>
              <a:rPr sz="28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для</a:t>
            </a:r>
            <a:r>
              <a:rPr sz="28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мирового</a:t>
            </a:r>
            <a:r>
              <a:rPr sz="2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сообщества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2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целом.</a:t>
            </a:r>
            <a:endParaRPr sz="28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9412" y="528827"/>
            <a:ext cx="6096000" cy="5941060"/>
          </a:xfrm>
          <a:custGeom>
            <a:avLst/>
            <a:gdLst/>
            <a:ahLst/>
            <a:cxnLst/>
            <a:rect l="l" t="t" r="r" b="b"/>
            <a:pathLst>
              <a:path w="6096000" h="5941060">
                <a:moveTo>
                  <a:pt x="6095999" y="0"/>
                </a:moveTo>
                <a:lnTo>
                  <a:pt x="0" y="0"/>
                </a:lnTo>
                <a:lnTo>
                  <a:pt x="0" y="5940552"/>
                </a:lnTo>
                <a:lnTo>
                  <a:pt x="6095999" y="5940552"/>
                </a:lnTo>
                <a:lnTo>
                  <a:pt x="6095999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08456" y="554227"/>
            <a:ext cx="5941060" cy="1550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69850" algn="just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1)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деятельность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общественных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религиозных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объединений,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либо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иных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организаций,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либо 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средств массовой информации,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либо 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физических </a:t>
            </a:r>
            <a:r>
              <a:rPr sz="2000" spc="-5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лиц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планированию, 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организации, </a:t>
            </a:r>
            <a:r>
              <a:rPr sz="20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подготовке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и 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совершению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действий,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направленных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на:</a:t>
            </a:r>
            <a:endParaRPr sz="2000" dirty="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08472" y="2382977"/>
            <a:ext cx="1339850" cy="636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основ</a:t>
            </a:r>
            <a:endParaRPr sz="2000">
              <a:latin typeface="Microsoft Sans Serif"/>
              <a:cs typeface="Microsoft Sans Serif"/>
            </a:endParaRPr>
          </a:p>
          <a:p>
            <a:pPr marR="5715" algn="r">
              <a:lnSpc>
                <a:spcPct val="100000"/>
              </a:lnSpc>
              <a:spcBef>
                <a:spcPts val="5"/>
              </a:spcBef>
            </a:pP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нарушение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8456" y="2382977"/>
            <a:ext cx="4408170" cy="941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350520">
              <a:lnSpc>
                <a:spcPct val="100000"/>
              </a:lnSpc>
              <a:spcBef>
                <a:spcPts val="105"/>
              </a:spcBef>
              <a:tabLst>
                <a:tab pos="2679700" algn="l"/>
                <a:tab pos="3117215" algn="l"/>
                <a:tab pos="3906520" algn="l"/>
              </a:tabLst>
            </a:pP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ь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</a:t>
            </a:r>
            <a:r>
              <a:rPr sz="20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ен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но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е		</a:t>
            </a:r>
            <a:r>
              <a:rPr sz="20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20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ме</a:t>
            </a:r>
            <a:r>
              <a:rPr sz="20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ен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е 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конституционного	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строя	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и 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целостности</a:t>
            </a:r>
            <a:r>
              <a:rPr sz="20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Российской</a:t>
            </a:r>
            <a:r>
              <a:rPr sz="20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Федерации;</a:t>
            </a:r>
            <a:endParaRPr sz="2000" dirty="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8456" y="3602863"/>
            <a:ext cx="5939790" cy="21826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1315"/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подрыв</a:t>
            </a:r>
            <a:r>
              <a:rPr sz="2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безопасности</a:t>
            </a:r>
            <a:r>
              <a:rPr sz="20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Российской</a:t>
            </a:r>
            <a:r>
              <a:rPr sz="20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Федерации;</a:t>
            </a:r>
            <a:endParaRPr sz="2000" dirty="0">
              <a:latin typeface="Microsoft Sans Serif"/>
              <a:cs typeface="Microsoft Sans Serif"/>
            </a:endParaRPr>
          </a:p>
          <a:p>
            <a:pPr marL="361315" marR="5080">
              <a:tabLst>
                <a:tab pos="2208530" algn="l"/>
                <a:tab pos="4340860" algn="l"/>
              </a:tabLst>
            </a:pPr>
            <a:r>
              <a:rPr sz="20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захват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или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присвоение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властных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полномочий;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20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дан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е	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20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20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20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20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нны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х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20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оо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2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20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же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нных</a:t>
            </a:r>
            <a:endParaRPr sz="2000" dirty="0">
              <a:latin typeface="Microsoft Sans Serif"/>
              <a:cs typeface="Microsoft Sans Serif"/>
            </a:endParaRPr>
          </a:p>
          <a:p>
            <a:pPr marL="12700"/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формирований;</a:t>
            </a:r>
            <a:endParaRPr sz="2000" dirty="0">
              <a:latin typeface="Microsoft Sans Serif"/>
              <a:cs typeface="Microsoft Sans Serif"/>
            </a:endParaRPr>
          </a:p>
          <a:p>
            <a:endParaRPr sz="2100" dirty="0">
              <a:latin typeface="Microsoft Sans Serif"/>
              <a:cs typeface="Microsoft Sans Serif"/>
            </a:endParaRPr>
          </a:p>
          <a:p>
            <a:pPr marL="12700" marR="5080" indent="350520">
              <a:tabLst>
                <a:tab pos="3783329" algn="l"/>
              </a:tabLst>
            </a:pP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су</a:t>
            </a:r>
            <a:r>
              <a:rPr sz="20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щ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20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лен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е	</a:t>
            </a:r>
            <a:r>
              <a:rPr sz="20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ерр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ис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20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ч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20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й 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деятельности;</a:t>
            </a:r>
            <a:endParaRPr sz="2000" dirty="0">
              <a:latin typeface="Microsoft Sans Serif"/>
              <a:cs typeface="Microsoft Sans Serif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0" y="1600200"/>
            <a:ext cx="3689603" cy="3585973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8180" y="665986"/>
            <a:ext cx="6865620" cy="5506213"/>
          </a:xfrm>
          <a:custGeom>
            <a:avLst/>
            <a:gdLst/>
            <a:ahLst/>
            <a:cxnLst/>
            <a:rect l="l" t="t" r="r" b="b"/>
            <a:pathLst>
              <a:path w="6096000" h="5264150">
                <a:moveTo>
                  <a:pt x="6096000" y="0"/>
                </a:moveTo>
                <a:lnTo>
                  <a:pt x="0" y="0"/>
                </a:lnTo>
                <a:lnTo>
                  <a:pt x="0" y="5263896"/>
                </a:lnTo>
                <a:lnTo>
                  <a:pt x="6096000" y="5263896"/>
                </a:lnTo>
                <a:lnTo>
                  <a:pt x="609600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56615" y="695071"/>
            <a:ext cx="6787185" cy="555216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715" algn="just">
              <a:lnSpc>
                <a:spcPct val="100000"/>
              </a:lnSpc>
              <a:spcBef>
                <a:spcPts val="95"/>
              </a:spcBef>
            </a:pP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возбуждение</a:t>
            </a:r>
            <a:r>
              <a:rPr sz="2000" spc="1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расовой,</a:t>
            </a:r>
            <a:r>
              <a:rPr sz="2000" spc="1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национальной</a:t>
            </a:r>
            <a:r>
              <a:rPr sz="2000" spc="1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или</a:t>
            </a:r>
            <a:r>
              <a:rPr sz="2000" spc="1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религиозной</a:t>
            </a:r>
            <a:r>
              <a:rPr sz="2000" spc="1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розни, </a:t>
            </a:r>
            <a:r>
              <a:rPr sz="2000" spc="-409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также</a:t>
            </a:r>
            <a:r>
              <a:rPr sz="2000" spc="3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социальной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розни,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связанной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насилием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или </a:t>
            </a:r>
            <a:r>
              <a:rPr sz="2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призывами</a:t>
            </a:r>
            <a:r>
              <a:rPr sz="20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2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насилию;</a:t>
            </a:r>
            <a:endParaRPr sz="2000" dirty="0">
              <a:latin typeface="Microsoft Sans Serif"/>
              <a:cs typeface="Microsoft Sans Serif"/>
            </a:endParaRPr>
          </a:p>
          <a:p>
            <a:pPr marL="297180">
              <a:lnSpc>
                <a:spcPct val="100000"/>
              </a:lnSpc>
            </a:pPr>
            <a:r>
              <a:rPr sz="2000" spc="-1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унижение</a:t>
            </a:r>
            <a:r>
              <a:rPr sz="2000" spc="7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национального</a:t>
            </a:r>
            <a:r>
              <a:rPr sz="20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достоинства;</a:t>
            </a:r>
            <a:endParaRPr sz="2000" dirty="0">
              <a:latin typeface="Microsoft Sans Serif"/>
              <a:cs typeface="Microsoft Sans Serif"/>
            </a:endParaRPr>
          </a:p>
          <a:p>
            <a:pPr marL="12700" marR="5715" indent="283210" algn="just">
              <a:lnSpc>
                <a:spcPct val="100000"/>
              </a:lnSpc>
            </a:pPr>
            <a:r>
              <a:rPr sz="2000" spc="-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осуществление</a:t>
            </a:r>
            <a:r>
              <a:rPr sz="200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массовых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беспорядков,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хулиганских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действий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актов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вандализма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мотивам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идеологической,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политической,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расовой,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национальной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или</a:t>
            </a:r>
            <a:r>
              <a:rPr sz="2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религиозной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ненависти 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либо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вражды,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а равно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 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мотивам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ненависти 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либо </a:t>
            </a:r>
            <a:r>
              <a:rPr sz="2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вражды</a:t>
            </a:r>
            <a:r>
              <a:rPr sz="20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2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отношении</a:t>
            </a:r>
            <a:r>
              <a:rPr sz="20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какой-либо</a:t>
            </a:r>
            <a:r>
              <a:rPr sz="200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социальной</a:t>
            </a:r>
            <a:r>
              <a:rPr sz="20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группы;</a:t>
            </a:r>
            <a:endParaRPr sz="2000" dirty="0">
              <a:latin typeface="Microsoft Sans Serif"/>
              <a:cs typeface="Microsoft Sans Serif"/>
            </a:endParaRPr>
          </a:p>
          <a:p>
            <a:pPr marL="12700" marR="5080" indent="283210" algn="just">
              <a:lnSpc>
                <a:spcPct val="100000"/>
              </a:lnSpc>
            </a:pPr>
            <a:r>
              <a:rPr sz="2000" spc="-1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пропаганду</a:t>
            </a:r>
            <a:r>
              <a:rPr sz="2000" spc="-1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исключительности,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превосходства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либо 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неполноценности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граждан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признаку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их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отношения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к </a:t>
            </a:r>
            <a:r>
              <a:rPr sz="20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религии,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социальной,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расовой,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национальной,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религиозной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или</a:t>
            </a:r>
            <a:r>
              <a:rPr sz="20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языковой</a:t>
            </a:r>
            <a:r>
              <a:rPr sz="20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принадлежности;</a:t>
            </a:r>
            <a:endParaRPr sz="2000" dirty="0">
              <a:latin typeface="Microsoft Sans Serif"/>
              <a:cs typeface="Microsoft Sans Serif"/>
            </a:endParaRPr>
          </a:p>
          <a:p>
            <a:pPr marL="12700" marR="5715" indent="283210" algn="just">
              <a:lnSpc>
                <a:spcPct val="100000"/>
              </a:lnSpc>
              <a:spcBef>
                <a:spcPts val="5"/>
              </a:spcBef>
            </a:pPr>
            <a:r>
              <a:rPr sz="200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2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)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пропаганда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публичное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демонстрирование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нацистской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атрибутики 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или 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символики 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либо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атрибутики 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или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символики,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сходных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нацистской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атрибутикой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или</a:t>
            </a:r>
            <a:r>
              <a:rPr sz="2000" spc="4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символикой</a:t>
            </a:r>
            <a:r>
              <a:rPr sz="2000" spc="39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степени</a:t>
            </a:r>
            <a:r>
              <a:rPr sz="20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смешения;</a:t>
            </a:r>
            <a:endParaRPr sz="2000" dirty="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0" y="1524000"/>
            <a:ext cx="3733800" cy="3372613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40308" y="685800"/>
            <a:ext cx="10586085" cy="5325110"/>
          </a:xfrm>
          <a:custGeom>
            <a:avLst/>
            <a:gdLst/>
            <a:ahLst/>
            <a:cxnLst/>
            <a:rect l="l" t="t" r="r" b="b"/>
            <a:pathLst>
              <a:path w="10586085" h="5325110">
                <a:moveTo>
                  <a:pt x="10585704" y="0"/>
                </a:moveTo>
                <a:lnTo>
                  <a:pt x="0" y="0"/>
                </a:lnTo>
                <a:lnTo>
                  <a:pt x="0" y="5324856"/>
                </a:lnTo>
                <a:lnTo>
                  <a:pt x="10585704" y="5324856"/>
                </a:lnTo>
                <a:lnTo>
                  <a:pt x="10585704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19047" y="712088"/>
            <a:ext cx="10431780" cy="5208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31572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Основываясь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</a:t>
            </a:r>
            <a:r>
              <a:rPr sz="2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установленных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2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законодательстве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признаках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экстремистской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деятельности, </a:t>
            </a:r>
            <a:r>
              <a:rPr sz="20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можно 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заключить,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что </a:t>
            </a:r>
            <a:r>
              <a:rPr sz="20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2000" spc="-1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экстремистским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организациям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относятся</a:t>
            </a:r>
            <a:r>
              <a:rPr sz="2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организации</a:t>
            </a:r>
            <a:r>
              <a:rPr sz="20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национал-патриотической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направленности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(группы</a:t>
            </a:r>
            <a:r>
              <a:rPr sz="2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скинхедов,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нацистской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2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национал-большевистской</a:t>
            </a:r>
            <a:endParaRPr sz="200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  <a:tabLst>
                <a:tab pos="1629410" algn="l"/>
                <a:tab pos="2395855" algn="l"/>
                <a:tab pos="3585210" algn="l"/>
                <a:tab pos="5438140" algn="l"/>
                <a:tab pos="6831330" algn="l"/>
                <a:tab pos="7470140" algn="l"/>
                <a:tab pos="7910830" algn="l"/>
                <a:tab pos="8854440" algn="l"/>
                <a:tab pos="10306685" algn="l"/>
              </a:tabLst>
            </a:pP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ори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20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аци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,	РН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-	(Р</a:t>
            </a:r>
            <a:r>
              <a:rPr sz="20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20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сс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е	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нац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он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ль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е	</a:t>
            </a:r>
            <a:r>
              <a:rPr sz="20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нс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)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.	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Они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20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20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20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льк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20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п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из</a:t>
            </a:r>
            <a:r>
              <a:rPr sz="20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ы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20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ю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т	</a:t>
            </a:r>
            <a:r>
              <a:rPr sz="20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к 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насилию,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но</a:t>
            </a:r>
            <a:r>
              <a:rPr sz="2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endParaRPr sz="2000">
              <a:latin typeface="Microsoft Sans Serif"/>
              <a:cs typeface="Microsoft Sans Serif"/>
            </a:endParaRPr>
          </a:p>
          <a:p>
            <a:pPr marL="12700" marR="2286635">
              <a:lnSpc>
                <a:spcPct val="100000"/>
              </a:lnSpc>
              <a:spcBef>
                <a:spcPts val="5"/>
              </a:spcBef>
            </a:pP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пропагандируют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личности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известных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террористов,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фашистов.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Деятельность</a:t>
            </a:r>
            <a:r>
              <a:rPr sz="2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экстремистских</a:t>
            </a:r>
            <a:r>
              <a:rPr sz="2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организаций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характеризуется</a:t>
            </a:r>
            <a:r>
              <a:rPr sz="2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общими </a:t>
            </a:r>
            <a:r>
              <a:rPr sz="2000" spc="-5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чертами:</a:t>
            </a:r>
            <a:endParaRPr sz="2000">
              <a:latin typeface="Microsoft Sans Serif"/>
              <a:cs typeface="Microsoft Sans Serif"/>
            </a:endParaRPr>
          </a:p>
          <a:p>
            <a:pPr marL="166370" indent="-154305">
              <a:lnSpc>
                <a:spcPct val="100000"/>
              </a:lnSpc>
              <a:buChar char="-"/>
              <a:tabLst>
                <a:tab pos="167005" algn="l"/>
              </a:tabLst>
            </a:pP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они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пропагандируют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расистские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лозунги;</a:t>
            </a:r>
            <a:endParaRPr sz="2000">
              <a:latin typeface="Microsoft Sans Serif"/>
              <a:cs typeface="Microsoft Sans Serif"/>
            </a:endParaRPr>
          </a:p>
          <a:p>
            <a:pPr marL="166370" indent="-154305">
              <a:lnSpc>
                <a:spcPct val="100000"/>
              </a:lnSpc>
              <a:buChar char="-"/>
              <a:tabLst>
                <a:tab pos="167005" algn="l"/>
              </a:tabLst>
            </a:pP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враждебно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относятся</a:t>
            </a:r>
            <a:r>
              <a:rPr sz="20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2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другим</a:t>
            </a:r>
            <a:r>
              <a:rPr sz="2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государствам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2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народам;</a:t>
            </a:r>
            <a:endParaRPr sz="2000">
              <a:latin typeface="Microsoft Sans Serif"/>
              <a:cs typeface="Microsoft Sans Serif"/>
            </a:endParaRPr>
          </a:p>
          <a:p>
            <a:pPr marL="166370" indent="-154305">
              <a:lnSpc>
                <a:spcPct val="100000"/>
              </a:lnSpc>
              <a:buChar char="-"/>
              <a:tabLst>
                <a:tab pos="167005" algn="l"/>
              </a:tabLst>
            </a:pP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демонстрируют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антисемитизм;</a:t>
            </a:r>
            <a:endParaRPr sz="2000">
              <a:latin typeface="Microsoft Sans Serif"/>
              <a:cs typeface="Microsoft Sans Serif"/>
            </a:endParaRPr>
          </a:p>
          <a:p>
            <a:pPr marL="12700" marR="2554605">
              <a:lnSpc>
                <a:spcPct val="100000"/>
              </a:lnSpc>
              <a:buChar char="-"/>
              <a:tabLst>
                <a:tab pos="167005" algn="l"/>
              </a:tabLst>
            </a:pP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являются</a:t>
            </a:r>
            <a:r>
              <a:rPr sz="20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активными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противниками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либерализма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и,</a:t>
            </a:r>
            <a:r>
              <a:rPr sz="2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как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 правило, </a:t>
            </a:r>
            <a:r>
              <a:rPr sz="2000" spc="-5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сторонниками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диктатуры;</a:t>
            </a:r>
            <a:endParaRPr sz="2000">
              <a:latin typeface="Microsoft Sans Serif"/>
              <a:cs typeface="Microsoft Sans Serif"/>
            </a:endParaRPr>
          </a:p>
          <a:p>
            <a:pPr marL="166370" indent="-154305">
              <a:lnSpc>
                <a:spcPct val="100000"/>
              </a:lnSpc>
              <a:buChar char="-"/>
              <a:tabLst>
                <a:tab pos="167005" algn="l"/>
              </a:tabLst>
            </a:pP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их</a:t>
            </a:r>
            <a:r>
              <a:rPr sz="2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члены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придерживаются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религиозных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взглядов,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иногда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языческих,</a:t>
            </a:r>
            <a:endParaRPr sz="2000">
              <a:latin typeface="Microsoft Sans Serif"/>
              <a:cs typeface="Microsoft Sans Serif"/>
            </a:endParaRPr>
          </a:p>
          <a:p>
            <a:pPr marL="12700" marR="2565400">
              <a:lnSpc>
                <a:spcPct val="100000"/>
              </a:lnSpc>
              <a:spcBef>
                <a:spcPts val="5"/>
              </a:spcBef>
            </a:pP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или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православных,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но</a:t>
            </a:r>
            <a:r>
              <a:rPr sz="2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</a:t>
            </a:r>
            <a:r>
              <a:rPr sz="2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этом</a:t>
            </a:r>
            <a:r>
              <a:rPr sz="2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история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славянского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православия </a:t>
            </a:r>
            <a:r>
              <a:rPr sz="2000" spc="-5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истолковывается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ими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по-своему.</a:t>
            </a:r>
            <a:endParaRPr sz="2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7595" y="489204"/>
            <a:ext cx="8049895" cy="5817235"/>
          </a:xfrm>
          <a:custGeom>
            <a:avLst/>
            <a:gdLst/>
            <a:ahLst/>
            <a:cxnLst/>
            <a:rect l="l" t="t" r="r" b="b"/>
            <a:pathLst>
              <a:path w="8049895" h="5817235">
                <a:moveTo>
                  <a:pt x="8049768" y="0"/>
                </a:moveTo>
                <a:lnTo>
                  <a:pt x="0" y="0"/>
                </a:lnTo>
                <a:lnTo>
                  <a:pt x="0" y="5817108"/>
                </a:lnTo>
                <a:lnTo>
                  <a:pt x="8049768" y="5817108"/>
                </a:lnTo>
                <a:lnTo>
                  <a:pt x="8049768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0344" y="517652"/>
            <a:ext cx="54082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90" dirty="0">
                <a:latin typeface="Verdana"/>
                <a:cs typeface="Verdana"/>
              </a:rPr>
              <a:t>Эк</a:t>
            </a:r>
            <a:r>
              <a:rPr sz="1800" b="1" spc="-30" dirty="0">
                <a:latin typeface="Verdana"/>
                <a:cs typeface="Verdana"/>
              </a:rPr>
              <a:t>стре</a:t>
            </a:r>
            <a:r>
              <a:rPr sz="1800" b="1" spc="-45" dirty="0">
                <a:latin typeface="Verdana"/>
                <a:cs typeface="Verdana"/>
              </a:rPr>
              <a:t>м</a:t>
            </a:r>
            <a:r>
              <a:rPr sz="1800" b="1" spc="-265" dirty="0">
                <a:latin typeface="Verdana"/>
                <a:cs typeface="Verdana"/>
              </a:rPr>
              <a:t>и</a:t>
            </a:r>
            <a:r>
              <a:rPr sz="1800" b="1" spc="-210" dirty="0">
                <a:latin typeface="Verdana"/>
                <a:cs typeface="Verdana"/>
              </a:rPr>
              <a:t>з</a:t>
            </a:r>
            <a:r>
              <a:rPr sz="1800" b="1" spc="-85" dirty="0">
                <a:latin typeface="Verdana"/>
                <a:cs typeface="Verdana"/>
              </a:rPr>
              <a:t>м</a:t>
            </a:r>
            <a:r>
              <a:rPr sz="1800" b="1" spc="-130" dirty="0">
                <a:latin typeface="Verdana"/>
                <a:cs typeface="Verdana"/>
              </a:rPr>
              <a:t> </a:t>
            </a:r>
            <a:r>
              <a:rPr sz="1800" b="1" spc="-100" dirty="0">
                <a:latin typeface="Verdana"/>
                <a:cs typeface="Verdana"/>
              </a:rPr>
              <a:t>всегда</a:t>
            </a:r>
            <a:r>
              <a:rPr sz="1800" b="1" spc="-114" dirty="0">
                <a:latin typeface="Verdana"/>
                <a:cs typeface="Verdana"/>
              </a:rPr>
              <a:t> </a:t>
            </a:r>
            <a:r>
              <a:rPr sz="1800" b="1" spc="-120" dirty="0">
                <a:latin typeface="Verdana"/>
                <a:cs typeface="Verdana"/>
              </a:rPr>
              <a:t>ба</a:t>
            </a:r>
            <a:r>
              <a:rPr sz="1800" b="1" spc="-100" dirty="0">
                <a:latin typeface="Verdana"/>
                <a:cs typeface="Verdana"/>
              </a:rPr>
              <a:t>зируетс</a:t>
            </a:r>
            <a:r>
              <a:rPr sz="1800" b="1" spc="-105" dirty="0">
                <a:latin typeface="Verdana"/>
                <a:cs typeface="Verdana"/>
              </a:rPr>
              <a:t>я</a:t>
            </a:r>
            <a:r>
              <a:rPr sz="1800" b="1" spc="-130" dirty="0">
                <a:latin typeface="Verdana"/>
                <a:cs typeface="Verdana"/>
              </a:rPr>
              <a:t> </a:t>
            </a:r>
            <a:r>
              <a:rPr sz="1800" b="1" spc="-125" dirty="0">
                <a:latin typeface="Verdana"/>
                <a:cs typeface="Verdana"/>
              </a:rPr>
              <a:t>н</a:t>
            </a:r>
            <a:r>
              <a:rPr sz="1800" b="1" spc="-114" dirty="0">
                <a:latin typeface="Verdana"/>
                <a:cs typeface="Verdana"/>
              </a:rPr>
              <a:t>а</a:t>
            </a:r>
            <a:r>
              <a:rPr sz="1800" b="1" spc="-125" dirty="0">
                <a:latin typeface="Verdana"/>
                <a:cs typeface="Verdana"/>
              </a:rPr>
              <a:t> </a:t>
            </a:r>
            <a:r>
              <a:rPr sz="1800" b="1" spc="-150" dirty="0">
                <a:latin typeface="Verdana"/>
                <a:cs typeface="Verdana"/>
              </a:rPr>
              <a:t>идео</a:t>
            </a:r>
            <a:r>
              <a:rPr sz="1800" b="1" spc="-145" dirty="0">
                <a:latin typeface="Verdana"/>
                <a:cs typeface="Verdana"/>
              </a:rPr>
              <a:t>л</a:t>
            </a:r>
            <a:r>
              <a:rPr sz="1800" b="1" spc="-195" dirty="0">
                <a:latin typeface="Verdana"/>
                <a:cs typeface="Verdana"/>
              </a:rPr>
              <a:t>огии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6336" y="791972"/>
            <a:ext cx="7893684" cy="54216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3679" indent="-220979" algn="just">
              <a:lnSpc>
                <a:spcPct val="100000"/>
              </a:lnSpc>
              <a:spcBef>
                <a:spcPts val="95"/>
              </a:spcBef>
              <a:buChar char="-"/>
              <a:tabLst>
                <a:tab pos="233679" algn="l"/>
              </a:tabLst>
            </a:pPr>
            <a:r>
              <a:rPr sz="1600" spc="-185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1600" spc="6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5" dirty="0">
                <a:solidFill>
                  <a:srgbClr val="FFFFFF"/>
                </a:solidFill>
                <a:latin typeface="Verdana"/>
                <a:cs typeface="Verdana"/>
              </a:rPr>
              <a:t>подавляющем </a:t>
            </a:r>
            <a:r>
              <a:rPr sz="1600" spc="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Verdana"/>
                <a:cs typeface="Verdana"/>
              </a:rPr>
              <a:t>большинстве</a:t>
            </a:r>
            <a:r>
              <a:rPr sz="1600" spc="6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5" dirty="0">
                <a:solidFill>
                  <a:srgbClr val="FFFFFF"/>
                </a:solidFill>
                <a:latin typeface="Verdana"/>
                <a:cs typeface="Verdana"/>
              </a:rPr>
              <a:t>членами </a:t>
            </a:r>
            <a:r>
              <a:rPr sz="1600" spc="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молодёжных</a:t>
            </a:r>
            <a:r>
              <a:rPr sz="1600" spc="6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10" dirty="0">
                <a:solidFill>
                  <a:srgbClr val="FFFFFF"/>
                </a:solidFill>
                <a:latin typeface="Verdana"/>
                <a:cs typeface="Verdana"/>
              </a:rPr>
              <a:t>экстремистских</a:t>
            </a:r>
            <a:endParaRPr sz="1600" dirty="0">
              <a:latin typeface="Verdana"/>
              <a:cs typeface="Verdana"/>
            </a:endParaRPr>
          </a:p>
          <a:p>
            <a:pPr marL="12700" algn="just">
              <a:lnSpc>
                <a:spcPct val="100000"/>
              </a:lnSpc>
            </a:pPr>
            <a:r>
              <a:rPr sz="1600" spc="-45" dirty="0">
                <a:solidFill>
                  <a:srgbClr val="FFFFFF"/>
                </a:solidFill>
                <a:latin typeface="Verdana"/>
                <a:cs typeface="Verdana"/>
              </a:rPr>
              <a:t>группировок</a:t>
            </a:r>
            <a:r>
              <a:rPr sz="16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75" dirty="0">
                <a:solidFill>
                  <a:srgbClr val="FFFFFF"/>
                </a:solidFill>
                <a:latin typeface="Verdana"/>
                <a:cs typeface="Verdana"/>
              </a:rPr>
              <a:t>выступают</a:t>
            </a:r>
            <a:r>
              <a:rPr sz="16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25" dirty="0">
                <a:solidFill>
                  <a:srgbClr val="FFFFFF"/>
                </a:solidFill>
                <a:latin typeface="Verdana"/>
                <a:cs typeface="Verdana"/>
              </a:rPr>
              <a:t>молодые</a:t>
            </a:r>
            <a:r>
              <a:rPr sz="16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50" dirty="0">
                <a:solidFill>
                  <a:srgbClr val="FFFFFF"/>
                </a:solidFill>
                <a:latin typeface="Verdana"/>
                <a:cs typeface="Verdana"/>
              </a:rPr>
              <a:t>люди</a:t>
            </a:r>
            <a:r>
              <a:rPr sz="16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16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возрасте</a:t>
            </a:r>
            <a:r>
              <a:rPr sz="16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60" dirty="0">
                <a:solidFill>
                  <a:srgbClr val="FFFFFF"/>
                </a:solidFill>
                <a:latin typeface="Verdana"/>
                <a:cs typeface="Verdana"/>
              </a:rPr>
              <a:t>от</a:t>
            </a:r>
            <a:r>
              <a:rPr sz="16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135" dirty="0">
                <a:solidFill>
                  <a:srgbClr val="FFFFFF"/>
                </a:solidFill>
                <a:latin typeface="Verdana"/>
                <a:cs typeface="Verdana"/>
              </a:rPr>
              <a:t>14</a:t>
            </a:r>
            <a:r>
              <a:rPr sz="16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15" dirty="0">
                <a:solidFill>
                  <a:srgbClr val="FFFFFF"/>
                </a:solidFill>
                <a:latin typeface="Verdana"/>
                <a:cs typeface="Verdana"/>
              </a:rPr>
              <a:t>до</a:t>
            </a:r>
            <a:r>
              <a:rPr sz="16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135" dirty="0">
                <a:solidFill>
                  <a:srgbClr val="FFFFFF"/>
                </a:solidFill>
                <a:latin typeface="Verdana"/>
                <a:cs typeface="Verdana"/>
              </a:rPr>
              <a:t>20</a:t>
            </a:r>
            <a:r>
              <a:rPr sz="16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75" dirty="0">
                <a:solidFill>
                  <a:srgbClr val="FFFFFF"/>
                </a:solidFill>
                <a:latin typeface="Verdana"/>
                <a:cs typeface="Verdana"/>
              </a:rPr>
              <a:t>лет</a:t>
            </a:r>
            <a:endParaRPr sz="1600" dirty="0">
              <a:latin typeface="Verdana"/>
              <a:cs typeface="Verdana"/>
            </a:endParaRPr>
          </a:p>
          <a:p>
            <a:pPr marL="12700" marR="6350" algn="just">
              <a:lnSpc>
                <a:spcPct val="100000"/>
              </a:lnSpc>
              <a:buChar char="-"/>
              <a:tabLst>
                <a:tab pos="366395" algn="l"/>
              </a:tabLst>
            </a:pPr>
            <a:r>
              <a:rPr sz="1600" spc="25" dirty="0">
                <a:solidFill>
                  <a:srgbClr val="FFFFFF"/>
                </a:solidFill>
                <a:latin typeface="Verdana"/>
                <a:cs typeface="Verdana"/>
              </a:rPr>
              <a:t>Экстремистская </a:t>
            </a:r>
            <a:r>
              <a:rPr sz="1600" spc="-30" dirty="0">
                <a:solidFill>
                  <a:srgbClr val="FFFFFF"/>
                </a:solidFill>
                <a:latin typeface="Verdana"/>
                <a:cs typeface="Verdana"/>
              </a:rPr>
              <a:t>организация</a:t>
            </a:r>
            <a:r>
              <a:rPr sz="160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200" dirty="0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sz="1600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10" dirty="0">
                <a:solidFill>
                  <a:srgbClr val="FFFFFF"/>
                </a:solidFill>
                <a:latin typeface="Verdana"/>
                <a:cs typeface="Verdana"/>
              </a:rPr>
              <a:t>это</a:t>
            </a:r>
            <a:r>
              <a:rPr sz="1600" spc="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25" dirty="0">
                <a:solidFill>
                  <a:srgbClr val="FFFFFF"/>
                </a:solidFill>
                <a:latin typeface="Verdana"/>
                <a:cs typeface="Verdana"/>
              </a:rPr>
              <a:t>общественное </a:t>
            </a:r>
            <a:r>
              <a:rPr sz="1600" spc="-70" dirty="0">
                <a:solidFill>
                  <a:srgbClr val="FFFFFF"/>
                </a:solidFill>
                <a:latin typeface="Verdana"/>
                <a:cs typeface="Verdana"/>
              </a:rPr>
              <a:t>или</a:t>
            </a:r>
            <a:r>
              <a:rPr sz="1600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Verdana"/>
                <a:cs typeface="Verdana"/>
              </a:rPr>
              <a:t>религиозное </a:t>
            </a:r>
            <a:r>
              <a:rPr sz="16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Verdana"/>
                <a:cs typeface="Verdana"/>
              </a:rPr>
              <a:t>объединение, </a:t>
            </a:r>
            <a:r>
              <a:rPr sz="1600" spc="-204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1600" spc="-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Verdana"/>
                <a:cs typeface="Verdana"/>
              </a:rPr>
              <a:t>отношении </a:t>
            </a:r>
            <a:r>
              <a:rPr sz="1600" spc="-15" dirty="0">
                <a:solidFill>
                  <a:srgbClr val="FFFFFF"/>
                </a:solidFill>
                <a:latin typeface="Verdana"/>
                <a:cs typeface="Verdana"/>
              </a:rPr>
              <a:t>которого </a:t>
            </a:r>
            <a:r>
              <a:rPr sz="1600" spc="5" dirty="0">
                <a:solidFill>
                  <a:srgbClr val="FFFFFF"/>
                </a:solidFill>
                <a:latin typeface="Verdana"/>
                <a:cs typeface="Verdana"/>
              </a:rPr>
              <a:t>по </a:t>
            </a:r>
            <a:r>
              <a:rPr sz="1600" spc="-5" dirty="0">
                <a:solidFill>
                  <a:srgbClr val="FFFFFF"/>
                </a:solidFill>
                <a:latin typeface="Verdana"/>
                <a:cs typeface="Verdana"/>
              </a:rPr>
              <a:t>основаниям, </a:t>
            </a:r>
            <a:r>
              <a:rPr sz="1600" spc="30" dirty="0">
                <a:solidFill>
                  <a:srgbClr val="FFFFFF"/>
                </a:solidFill>
                <a:latin typeface="Verdana"/>
                <a:cs typeface="Verdana"/>
              </a:rPr>
              <a:t>предусмотренным </a:t>
            </a:r>
            <a:r>
              <a:rPr sz="1600" spc="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30" dirty="0">
                <a:solidFill>
                  <a:srgbClr val="FFFFFF"/>
                </a:solidFill>
                <a:latin typeface="Verdana"/>
                <a:cs typeface="Verdana"/>
              </a:rPr>
              <a:t>настоящим </a:t>
            </a:r>
            <a:r>
              <a:rPr sz="1600" spc="15" dirty="0">
                <a:solidFill>
                  <a:srgbClr val="FFFFFF"/>
                </a:solidFill>
                <a:latin typeface="Verdana"/>
                <a:cs typeface="Verdana"/>
              </a:rPr>
              <a:t>Федеральным </a:t>
            </a:r>
            <a:r>
              <a:rPr sz="1600" spc="5" dirty="0">
                <a:solidFill>
                  <a:srgbClr val="FFFFFF"/>
                </a:solidFill>
                <a:latin typeface="Verdana"/>
                <a:cs typeface="Verdana"/>
              </a:rPr>
              <a:t>законом, </a:t>
            </a:r>
            <a:r>
              <a:rPr sz="1600" spc="85" dirty="0">
                <a:solidFill>
                  <a:srgbClr val="FFFFFF"/>
                </a:solidFill>
                <a:latin typeface="Verdana"/>
                <a:cs typeface="Verdana"/>
              </a:rPr>
              <a:t>судом </a:t>
            </a:r>
            <a:r>
              <a:rPr sz="1600" spc="-65" dirty="0">
                <a:solidFill>
                  <a:srgbClr val="FFFFFF"/>
                </a:solidFill>
                <a:latin typeface="Verdana"/>
                <a:cs typeface="Verdana"/>
              </a:rPr>
              <a:t>принято </a:t>
            </a:r>
            <a:r>
              <a:rPr sz="1600" spc="-35" dirty="0">
                <a:solidFill>
                  <a:srgbClr val="FFFFFF"/>
                </a:solidFill>
                <a:latin typeface="Verdana"/>
                <a:cs typeface="Verdana"/>
              </a:rPr>
              <a:t>вступившее </a:t>
            </a:r>
            <a:r>
              <a:rPr sz="1600" spc="-204" dirty="0">
                <a:solidFill>
                  <a:srgbClr val="FFFFFF"/>
                </a:solidFill>
                <a:latin typeface="Verdana"/>
                <a:cs typeface="Verdana"/>
              </a:rPr>
              <a:t>в </a:t>
            </a:r>
            <a:r>
              <a:rPr sz="1600" spc="-45" dirty="0">
                <a:solidFill>
                  <a:srgbClr val="FFFFFF"/>
                </a:solidFill>
                <a:latin typeface="Verdana"/>
                <a:cs typeface="Verdana"/>
              </a:rPr>
              <a:t>законную </a:t>
            </a:r>
            <a:r>
              <a:rPr sz="1600" spc="-5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Verdana"/>
                <a:cs typeface="Verdana"/>
              </a:rPr>
              <a:t>силу</a:t>
            </a:r>
            <a:r>
              <a:rPr sz="16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45" dirty="0">
                <a:solidFill>
                  <a:srgbClr val="FFFFFF"/>
                </a:solidFill>
                <a:latin typeface="Verdana"/>
                <a:cs typeface="Verdana"/>
              </a:rPr>
              <a:t>решение</a:t>
            </a:r>
            <a:r>
              <a:rPr sz="1600" spc="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70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1600" spc="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55" dirty="0">
                <a:solidFill>
                  <a:srgbClr val="FFFFFF"/>
                </a:solidFill>
                <a:latin typeface="Verdana"/>
                <a:cs typeface="Verdana"/>
              </a:rPr>
              <a:t>ликвидации</a:t>
            </a:r>
            <a:r>
              <a:rPr sz="1600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70" dirty="0">
                <a:solidFill>
                  <a:srgbClr val="FFFFFF"/>
                </a:solidFill>
                <a:latin typeface="Verdana"/>
                <a:cs typeface="Verdana"/>
              </a:rPr>
              <a:t>или</a:t>
            </a:r>
            <a:r>
              <a:rPr sz="1600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Verdana"/>
                <a:cs typeface="Verdana"/>
              </a:rPr>
              <a:t>запрете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55" dirty="0">
                <a:solidFill>
                  <a:srgbClr val="FFFFFF"/>
                </a:solidFill>
                <a:latin typeface="Verdana"/>
                <a:cs typeface="Verdana"/>
              </a:rPr>
              <a:t>деятельности</a:t>
            </a:r>
            <a:r>
              <a:rPr sz="1600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1600" spc="-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95" dirty="0">
                <a:solidFill>
                  <a:srgbClr val="FFFFFF"/>
                </a:solidFill>
                <a:latin typeface="Verdana"/>
                <a:cs typeface="Verdana"/>
              </a:rPr>
              <a:t>связи</a:t>
            </a:r>
            <a:r>
              <a:rPr sz="16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175" dirty="0">
                <a:solidFill>
                  <a:srgbClr val="FFFFFF"/>
                </a:solidFill>
                <a:latin typeface="Verdana"/>
                <a:cs typeface="Verdana"/>
              </a:rPr>
              <a:t>с </a:t>
            </a:r>
            <a:r>
              <a:rPr sz="1600" spc="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30" dirty="0">
                <a:solidFill>
                  <a:srgbClr val="FFFFFF"/>
                </a:solidFill>
                <a:latin typeface="Verdana"/>
                <a:cs typeface="Verdana"/>
              </a:rPr>
              <a:t>осуществлением</a:t>
            </a:r>
            <a:r>
              <a:rPr sz="16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25" dirty="0">
                <a:solidFill>
                  <a:srgbClr val="FFFFFF"/>
                </a:solidFill>
                <a:latin typeface="Verdana"/>
                <a:cs typeface="Verdana"/>
              </a:rPr>
              <a:t>экстремистской</a:t>
            </a:r>
            <a:r>
              <a:rPr sz="160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60" dirty="0">
                <a:solidFill>
                  <a:srgbClr val="FFFFFF"/>
                </a:solidFill>
                <a:latin typeface="Verdana"/>
                <a:cs typeface="Verdana"/>
              </a:rPr>
              <a:t>деятельности.</a:t>
            </a:r>
            <a:endParaRPr sz="1600" dirty="0">
              <a:latin typeface="Verdana"/>
              <a:cs typeface="Verdana"/>
            </a:endParaRPr>
          </a:p>
          <a:p>
            <a:pPr marL="12700" marR="8890" algn="just">
              <a:lnSpc>
                <a:spcPct val="100000"/>
              </a:lnSpc>
              <a:spcBef>
                <a:spcPts val="5"/>
              </a:spcBef>
              <a:buChar char="-"/>
              <a:tabLst>
                <a:tab pos="304165" algn="l"/>
              </a:tabLst>
            </a:pPr>
            <a:r>
              <a:rPr sz="1600" spc="-60" dirty="0">
                <a:solidFill>
                  <a:srgbClr val="FFFFFF"/>
                </a:solidFill>
                <a:latin typeface="Verdana"/>
                <a:cs typeface="Verdana"/>
              </a:rPr>
              <a:t>Во </a:t>
            </a:r>
            <a:r>
              <a:rPr sz="1600" spc="20" dirty="0">
                <a:solidFill>
                  <a:srgbClr val="FFFFFF"/>
                </a:solidFill>
                <a:latin typeface="Verdana"/>
                <a:cs typeface="Verdana"/>
              </a:rPr>
              <a:t>все </a:t>
            </a:r>
            <a:r>
              <a:rPr sz="1600" spc="55" dirty="0">
                <a:solidFill>
                  <a:srgbClr val="FFFFFF"/>
                </a:solidFill>
                <a:latin typeface="Verdana"/>
                <a:cs typeface="Verdana"/>
              </a:rPr>
              <a:t>времена </a:t>
            </a:r>
            <a:r>
              <a:rPr sz="1600" spc="15" dirty="0">
                <a:solidFill>
                  <a:srgbClr val="FFFFFF"/>
                </a:solidFill>
                <a:latin typeface="Verdana"/>
                <a:cs typeface="Verdana"/>
              </a:rPr>
              <a:t>фанатики </a:t>
            </a:r>
            <a:r>
              <a:rPr sz="1600" spc="-45" dirty="0">
                <a:solidFill>
                  <a:srgbClr val="FFFFFF"/>
                </a:solidFill>
                <a:latin typeface="Verdana"/>
                <a:cs typeface="Verdana"/>
              </a:rPr>
              <a:t>и </a:t>
            </a:r>
            <a:r>
              <a:rPr sz="1600" spc="15" dirty="0">
                <a:solidFill>
                  <a:srgbClr val="FFFFFF"/>
                </a:solidFill>
                <a:latin typeface="Verdana"/>
                <a:cs typeface="Verdana"/>
              </a:rPr>
              <a:t>экстремисты </a:t>
            </a:r>
            <a:r>
              <a:rPr sz="1600" spc="-35" dirty="0">
                <a:solidFill>
                  <a:srgbClr val="FFFFFF"/>
                </a:solidFill>
                <a:latin typeface="Verdana"/>
                <a:cs typeface="Verdana"/>
              </a:rPr>
              <a:t>действовали </a:t>
            </a:r>
            <a:r>
              <a:rPr sz="1600" spc="5" dirty="0">
                <a:solidFill>
                  <a:srgbClr val="FFFFFF"/>
                </a:solidFill>
                <a:latin typeface="Verdana"/>
                <a:cs typeface="Verdana"/>
              </a:rPr>
              <a:t>по </a:t>
            </a:r>
            <a:r>
              <a:rPr sz="1600" spc="35" dirty="0">
                <a:solidFill>
                  <a:srgbClr val="FFFFFF"/>
                </a:solidFill>
                <a:latin typeface="Verdana"/>
                <a:cs typeface="Verdana"/>
              </a:rPr>
              <a:t>страшной </a:t>
            </a:r>
            <a:r>
              <a:rPr sz="1600" spc="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100" dirty="0">
                <a:solidFill>
                  <a:srgbClr val="FFFFFF"/>
                </a:solidFill>
                <a:latin typeface="Verdana"/>
                <a:cs typeface="Verdana"/>
              </a:rPr>
              <a:t>формуле</a:t>
            </a:r>
            <a:r>
              <a:rPr sz="16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60" dirty="0">
                <a:solidFill>
                  <a:srgbClr val="FFFFFF"/>
                </a:solidFill>
                <a:latin typeface="Verdana"/>
                <a:cs typeface="Verdana"/>
              </a:rPr>
              <a:t>«Убивай</a:t>
            </a:r>
            <a:r>
              <a:rPr sz="16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Verdana"/>
                <a:cs typeface="Verdana"/>
              </a:rPr>
              <a:t>за</a:t>
            </a:r>
            <a:r>
              <a:rPr sz="16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85" dirty="0">
                <a:solidFill>
                  <a:srgbClr val="FFFFFF"/>
                </a:solidFill>
                <a:latin typeface="Verdana"/>
                <a:cs typeface="Verdana"/>
              </a:rPr>
              <a:t>то,</a:t>
            </a:r>
            <a:r>
              <a:rPr sz="1600" spc="-120" dirty="0">
                <a:solidFill>
                  <a:srgbClr val="FFFFFF"/>
                </a:solidFill>
                <a:latin typeface="Verdana"/>
                <a:cs typeface="Verdana"/>
              </a:rPr>
              <a:t> что </a:t>
            </a:r>
            <a:r>
              <a:rPr sz="1600" spc="-15" dirty="0">
                <a:solidFill>
                  <a:srgbClr val="FFFFFF"/>
                </a:solidFill>
                <a:latin typeface="Verdana"/>
                <a:cs typeface="Verdana"/>
              </a:rPr>
              <a:t>они</a:t>
            </a:r>
            <a:r>
              <a:rPr sz="16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160" dirty="0">
                <a:solidFill>
                  <a:srgbClr val="FFFFFF"/>
                </a:solidFill>
                <a:latin typeface="Verdana"/>
                <a:cs typeface="Verdana"/>
              </a:rPr>
              <a:t>живут»</a:t>
            </a:r>
            <a:endParaRPr sz="1600" dirty="0">
              <a:latin typeface="Verdana"/>
              <a:cs typeface="Verdana"/>
            </a:endParaRPr>
          </a:p>
          <a:p>
            <a:pPr marL="12700" marR="7620" algn="just">
              <a:lnSpc>
                <a:spcPct val="100000"/>
              </a:lnSpc>
              <a:buChar char="-"/>
              <a:tabLst>
                <a:tab pos="345440" algn="l"/>
              </a:tabLst>
            </a:pP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Нетерпимость </a:t>
            </a:r>
            <a:r>
              <a:rPr sz="1600" spc="-150" dirty="0">
                <a:solidFill>
                  <a:srgbClr val="FFFFFF"/>
                </a:solidFill>
                <a:latin typeface="Verdana"/>
                <a:cs typeface="Verdana"/>
              </a:rPr>
              <a:t>к</a:t>
            </a:r>
            <a:r>
              <a:rPr sz="160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Verdana"/>
                <a:cs typeface="Verdana"/>
              </a:rPr>
              <a:t>чужим</a:t>
            </a:r>
            <a:r>
              <a:rPr sz="160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5" dirty="0">
                <a:solidFill>
                  <a:srgbClr val="FFFFFF"/>
                </a:solidFill>
                <a:latin typeface="Verdana"/>
                <a:cs typeface="Verdana"/>
              </a:rPr>
              <a:t>идеям </a:t>
            </a:r>
            <a:r>
              <a:rPr sz="1600" spc="-45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60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убеждениям </a:t>
            </a:r>
            <a:r>
              <a:rPr sz="1600" spc="-220" dirty="0">
                <a:solidFill>
                  <a:srgbClr val="FFFFFF"/>
                </a:solidFill>
                <a:latin typeface="Verdana"/>
                <a:cs typeface="Verdana"/>
              </a:rPr>
              <a:t>–</a:t>
            </a:r>
            <a:r>
              <a:rPr sz="1600" spc="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10" dirty="0">
                <a:solidFill>
                  <a:srgbClr val="FFFFFF"/>
                </a:solidFill>
                <a:latin typeface="Verdana"/>
                <a:cs typeface="Verdana"/>
              </a:rPr>
              <a:t>одно </a:t>
            </a:r>
            <a:r>
              <a:rPr sz="1600" spc="-105" dirty="0">
                <a:solidFill>
                  <a:srgbClr val="FFFFFF"/>
                </a:solidFill>
                <a:latin typeface="Verdana"/>
                <a:cs typeface="Verdana"/>
              </a:rPr>
              <a:t>из</a:t>
            </a:r>
            <a:r>
              <a:rPr sz="16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55" dirty="0">
                <a:solidFill>
                  <a:srgbClr val="FFFFFF"/>
                </a:solidFill>
                <a:latin typeface="Verdana"/>
                <a:cs typeface="Verdana"/>
              </a:rPr>
              <a:t>проявлений </a:t>
            </a:r>
            <a:r>
              <a:rPr sz="1600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55" dirty="0">
                <a:solidFill>
                  <a:srgbClr val="FFFFFF"/>
                </a:solidFill>
                <a:latin typeface="Verdana"/>
                <a:cs typeface="Verdana"/>
              </a:rPr>
              <a:t>экстремизма</a:t>
            </a:r>
            <a:endParaRPr sz="1600" dirty="0">
              <a:latin typeface="Verdana"/>
              <a:cs typeface="Verdana"/>
            </a:endParaRPr>
          </a:p>
          <a:p>
            <a:pPr marL="192405" indent="-180340" algn="just">
              <a:lnSpc>
                <a:spcPct val="100000"/>
              </a:lnSpc>
              <a:buChar char="-"/>
              <a:tabLst>
                <a:tab pos="193040" algn="l"/>
              </a:tabLst>
            </a:pPr>
            <a:r>
              <a:rPr sz="1600" spc="40" dirty="0">
                <a:solidFill>
                  <a:srgbClr val="FFFFFF"/>
                </a:solidFill>
                <a:latin typeface="Verdana"/>
                <a:cs typeface="Verdana"/>
              </a:rPr>
              <a:t>Экстремизму</a:t>
            </a:r>
            <a:r>
              <a:rPr sz="160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25" dirty="0">
                <a:solidFill>
                  <a:srgbClr val="FFFFFF"/>
                </a:solidFill>
                <a:latin typeface="Verdana"/>
                <a:cs typeface="Verdana"/>
              </a:rPr>
              <a:t>присущи</a:t>
            </a:r>
            <a:r>
              <a:rPr sz="16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Verdana"/>
                <a:cs typeface="Verdana"/>
              </a:rPr>
              <a:t>насилие,</a:t>
            </a:r>
            <a:r>
              <a:rPr sz="16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55" dirty="0">
                <a:solidFill>
                  <a:srgbClr val="FFFFFF"/>
                </a:solidFill>
                <a:latin typeface="Verdana"/>
                <a:cs typeface="Verdana"/>
              </a:rPr>
              <a:t>фанатизм</a:t>
            </a:r>
            <a:r>
              <a:rPr sz="16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45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6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25" dirty="0">
                <a:solidFill>
                  <a:srgbClr val="FFFFFF"/>
                </a:solidFill>
                <a:latin typeface="Verdana"/>
                <a:cs typeface="Verdana"/>
              </a:rPr>
              <a:t>предрассудки</a:t>
            </a:r>
            <a:endParaRPr sz="1600" dirty="0">
              <a:latin typeface="Verdana"/>
              <a:cs typeface="Verdana"/>
            </a:endParaRPr>
          </a:p>
          <a:p>
            <a:pPr marL="12700" marR="7620" algn="just">
              <a:lnSpc>
                <a:spcPct val="100000"/>
              </a:lnSpc>
              <a:buChar char="-"/>
              <a:tabLst>
                <a:tab pos="543560" algn="l"/>
              </a:tabLst>
            </a:pPr>
            <a:r>
              <a:rPr sz="1600" spc="45" dirty="0">
                <a:solidFill>
                  <a:srgbClr val="FFFFFF"/>
                </a:solidFill>
                <a:latin typeface="Verdana"/>
                <a:cs typeface="Verdana"/>
              </a:rPr>
              <a:t>Экстремистскому</a:t>
            </a:r>
            <a:r>
              <a:rPr sz="1600" spc="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5" dirty="0">
                <a:solidFill>
                  <a:srgbClr val="FFFFFF"/>
                </a:solidFill>
                <a:latin typeface="Verdana"/>
                <a:cs typeface="Verdana"/>
              </a:rPr>
              <a:t>сознанию</a:t>
            </a:r>
            <a:r>
              <a:rPr sz="1600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30" dirty="0">
                <a:solidFill>
                  <a:srgbClr val="FFFFFF"/>
                </a:solidFill>
                <a:latin typeface="Verdana"/>
                <a:cs typeface="Verdana"/>
              </a:rPr>
              <a:t>присущи</a:t>
            </a:r>
            <a:r>
              <a:rPr sz="1600" spc="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Verdana"/>
                <a:cs typeface="Verdana"/>
              </a:rPr>
              <a:t>компоненты</a:t>
            </a:r>
            <a:r>
              <a:rPr sz="16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40" dirty="0">
                <a:solidFill>
                  <a:srgbClr val="FFFFFF"/>
                </a:solidFill>
                <a:latin typeface="Verdana"/>
                <a:cs typeface="Verdana"/>
              </a:rPr>
              <a:t>неразвитого </a:t>
            </a:r>
            <a:r>
              <a:rPr sz="1600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55" dirty="0">
                <a:solidFill>
                  <a:srgbClr val="FFFFFF"/>
                </a:solidFill>
                <a:latin typeface="Verdana"/>
                <a:cs typeface="Verdana"/>
              </a:rPr>
              <a:t>сознания: </a:t>
            </a:r>
            <a:r>
              <a:rPr sz="1600" spc="-35" dirty="0">
                <a:solidFill>
                  <a:srgbClr val="FFFFFF"/>
                </a:solidFill>
                <a:latin typeface="Verdana"/>
                <a:cs typeface="Verdana"/>
              </a:rPr>
              <a:t>импульсивность, </a:t>
            </a:r>
            <a:r>
              <a:rPr sz="1600" spc="-5" dirty="0">
                <a:solidFill>
                  <a:srgbClr val="FFFFFF"/>
                </a:solidFill>
                <a:latin typeface="Verdana"/>
                <a:cs typeface="Verdana"/>
              </a:rPr>
              <a:t>нетерпимость, </a:t>
            </a:r>
            <a:r>
              <a:rPr sz="1600" spc="30" dirty="0">
                <a:solidFill>
                  <a:srgbClr val="FFFFFF"/>
                </a:solidFill>
                <a:latin typeface="Verdana"/>
                <a:cs typeface="Verdana"/>
              </a:rPr>
              <a:t>пренебрежение </a:t>
            </a:r>
            <a:r>
              <a:rPr sz="1600" spc="-150" dirty="0">
                <a:solidFill>
                  <a:srgbClr val="FFFFFF"/>
                </a:solidFill>
                <a:latin typeface="Verdana"/>
                <a:cs typeface="Verdana"/>
              </a:rPr>
              <a:t>к </a:t>
            </a:r>
            <a:r>
              <a:rPr sz="1600" spc="10" dirty="0">
                <a:solidFill>
                  <a:srgbClr val="FFFFFF"/>
                </a:solidFill>
                <a:latin typeface="Verdana"/>
                <a:cs typeface="Verdana"/>
              </a:rPr>
              <a:t>действующим </a:t>
            </a:r>
            <a:r>
              <a:rPr sz="1600" spc="-5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16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105" dirty="0">
                <a:solidFill>
                  <a:srgbClr val="FFFFFF"/>
                </a:solidFill>
                <a:latin typeface="Verdana"/>
                <a:cs typeface="Verdana"/>
              </a:rPr>
              <a:t>общ</a:t>
            </a:r>
            <a:r>
              <a:rPr sz="1600" spc="80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1600" spc="-35" dirty="0">
                <a:solidFill>
                  <a:srgbClr val="FFFFFF"/>
                </a:solidFill>
                <a:latin typeface="Verdana"/>
                <a:cs typeface="Verdana"/>
              </a:rPr>
              <a:t>стве</a:t>
            </a:r>
            <a:r>
              <a:rPr sz="16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65" dirty="0">
                <a:solidFill>
                  <a:srgbClr val="FFFFFF"/>
                </a:solidFill>
                <a:latin typeface="Verdana"/>
                <a:cs typeface="Verdana"/>
              </a:rPr>
              <a:t>п</a:t>
            </a:r>
            <a:r>
              <a:rPr sz="1600" spc="105" dirty="0">
                <a:solidFill>
                  <a:srgbClr val="FFFFFF"/>
                </a:solidFill>
                <a:latin typeface="Verdana"/>
                <a:cs typeface="Verdana"/>
              </a:rPr>
              <a:t>ра</a:t>
            </a:r>
            <a:r>
              <a:rPr sz="1600" spc="10" dirty="0">
                <a:solidFill>
                  <a:srgbClr val="FFFFFF"/>
                </a:solidFill>
                <a:latin typeface="Verdana"/>
                <a:cs typeface="Verdana"/>
              </a:rPr>
              <a:t>вилам</a:t>
            </a:r>
            <a:r>
              <a:rPr sz="16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65" dirty="0">
                <a:solidFill>
                  <a:srgbClr val="FFFFFF"/>
                </a:solidFill>
                <a:latin typeface="Verdana"/>
                <a:cs typeface="Verdana"/>
              </a:rPr>
              <a:t>п</a:t>
            </a:r>
            <a:r>
              <a:rPr sz="1600" spc="-20" dirty="0">
                <a:solidFill>
                  <a:srgbClr val="FFFFFF"/>
                </a:solidFill>
                <a:latin typeface="Verdana"/>
                <a:cs typeface="Verdana"/>
              </a:rPr>
              <a:t>ов</a:t>
            </a:r>
            <a:r>
              <a:rPr sz="1600" spc="-30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1600" spc="-35" dirty="0">
                <a:solidFill>
                  <a:srgbClr val="FFFFFF"/>
                </a:solidFill>
                <a:latin typeface="Verdana"/>
                <a:cs typeface="Verdana"/>
              </a:rPr>
              <a:t>д</a:t>
            </a:r>
            <a:r>
              <a:rPr sz="1600" spc="75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1600" spc="-65" dirty="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sz="1600" spc="-155" dirty="0">
                <a:solidFill>
                  <a:srgbClr val="FFFFFF"/>
                </a:solidFill>
                <a:latin typeface="Verdana"/>
                <a:cs typeface="Verdana"/>
              </a:rPr>
              <a:t>ия</a:t>
            </a:r>
            <a:endParaRPr sz="1600" dirty="0">
              <a:latin typeface="Verdana"/>
              <a:cs typeface="Verdana"/>
            </a:endParaRPr>
          </a:p>
          <a:p>
            <a:pPr marL="12700" marR="5080" algn="just">
              <a:lnSpc>
                <a:spcPct val="99700"/>
              </a:lnSpc>
              <a:spcBef>
                <a:spcPts val="20"/>
              </a:spcBef>
              <a:buFont typeface="Verdana"/>
              <a:buChar char="-"/>
              <a:tabLst>
                <a:tab pos="469900" algn="l"/>
              </a:tabLst>
            </a:pPr>
            <a:r>
              <a:rPr sz="1600" b="1" spc="-114" dirty="0">
                <a:solidFill>
                  <a:srgbClr val="FFFFFF"/>
                </a:solidFill>
                <a:latin typeface="Verdana"/>
                <a:cs typeface="Verdana"/>
              </a:rPr>
              <a:t>Основная</a:t>
            </a:r>
            <a:r>
              <a:rPr sz="1600" b="1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spc="-160" dirty="0">
                <a:solidFill>
                  <a:srgbClr val="FFFFFF"/>
                </a:solidFill>
                <a:latin typeface="Verdana"/>
                <a:cs typeface="Verdana"/>
              </a:rPr>
              <a:t>цель</a:t>
            </a:r>
            <a:r>
              <a:rPr sz="1600" b="1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spc="-65" dirty="0">
                <a:solidFill>
                  <a:srgbClr val="FFFFFF"/>
                </a:solidFill>
                <a:latin typeface="Verdana"/>
                <a:cs typeface="Verdana"/>
              </a:rPr>
              <a:t>экстремистов</a:t>
            </a:r>
            <a:r>
              <a:rPr sz="1600" b="1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220" dirty="0">
                <a:solidFill>
                  <a:srgbClr val="FFFFFF"/>
                </a:solidFill>
                <a:latin typeface="Verdana"/>
                <a:cs typeface="Verdana"/>
              </a:rPr>
              <a:t>–</a:t>
            </a:r>
            <a:r>
              <a:rPr sz="160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Verdana"/>
                <a:cs typeface="Verdana"/>
              </a:rPr>
              <a:t>дестабилизация</a:t>
            </a:r>
            <a:r>
              <a:rPr sz="16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Verdana"/>
                <a:cs typeface="Verdana"/>
              </a:rPr>
              <a:t>социального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45" dirty="0">
                <a:solidFill>
                  <a:srgbClr val="FFFFFF"/>
                </a:solidFill>
                <a:latin typeface="Verdana"/>
                <a:cs typeface="Verdana"/>
              </a:rPr>
              <a:t>и </a:t>
            </a:r>
            <a:r>
              <a:rPr sz="160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Verdana"/>
                <a:cs typeface="Verdana"/>
              </a:rPr>
              <a:t>этнополитического</a:t>
            </a:r>
            <a:r>
              <a:rPr sz="1600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50" dirty="0">
                <a:solidFill>
                  <a:srgbClr val="FFFFFF"/>
                </a:solidFill>
                <a:latin typeface="Verdana"/>
                <a:cs typeface="Verdana"/>
              </a:rPr>
              <a:t>положения,</a:t>
            </a:r>
            <a:r>
              <a:rPr sz="1600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20" dirty="0">
                <a:solidFill>
                  <a:srgbClr val="FFFFFF"/>
                </a:solidFill>
                <a:latin typeface="Verdana"/>
                <a:cs typeface="Verdana"/>
              </a:rPr>
              <a:t>создание</a:t>
            </a:r>
            <a:r>
              <a:rPr sz="1600" spc="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50" dirty="0">
                <a:solidFill>
                  <a:srgbClr val="FFFFFF"/>
                </a:solidFill>
                <a:latin typeface="Verdana"/>
                <a:cs typeface="Verdana"/>
              </a:rPr>
              <a:t>максимально</a:t>
            </a:r>
            <a:r>
              <a:rPr sz="1600" spc="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65" dirty="0">
                <a:solidFill>
                  <a:srgbClr val="FFFFFF"/>
                </a:solidFill>
                <a:latin typeface="Verdana"/>
                <a:cs typeface="Verdana"/>
              </a:rPr>
              <a:t>конфликтных </a:t>
            </a:r>
            <a:r>
              <a:rPr sz="1600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Verdana"/>
                <a:cs typeface="Verdana"/>
              </a:rPr>
              <a:t>ситуаций</a:t>
            </a:r>
            <a:endParaRPr sz="1600" dirty="0">
              <a:latin typeface="Verdana"/>
              <a:cs typeface="Verdana"/>
            </a:endParaRPr>
          </a:p>
          <a:p>
            <a:pPr marL="12700" marR="5080" algn="just">
              <a:lnSpc>
                <a:spcPct val="100000"/>
              </a:lnSpc>
              <a:spcBef>
                <a:spcPts val="10"/>
              </a:spcBef>
              <a:buFont typeface="Verdana"/>
              <a:buChar char="-"/>
              <a:tabLst>
                <a:tab pos="396875" algn="l"/>
              </a:tabLst>
            </a:pPr>
            <a:r>
              <a:rPr sz="1600" b="1" spc="-120" dirty="0">
                <a:solidFill>
                  <a:srgbClr val="FFFFFF"/>
                </a:solidFill>
                <a:latin typeface="Verdana"/>
                <a:cs typeface="Verdana"/>
              </a:rPr>
              <a:t>Основные</a:t>
            </a:r>
            <a:r>
              <a:rPr sz="1600" b="1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spc="-145" dirty="0">
                <a:solidFill>
                  <a:srgbClr val="FFFFFF"/>
                </a:solidFill>
                <a:latin typeface="Verdana"/>
                <a:cs typeface="Verdana"/>
              </a:rPr>
              <a:t>мотивы,</a:t>
            </a:r>
            <a:r>
              <a:rPr sz="1600" b="1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35" dirty="0">
                <a:solidFill>
                  <a:srgbClr val="FFFFFF"/>
                </a:solidFill>
                <a:latin typeface="Verdana"/>
                <a:cs typeface="Verdana"/>
              </a:rPr>
              <a:t>порождающие</a:t>
            </a:r>
            <a:r>
              <a:rPr sz="1600" spc="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25" dirty="0">
                <a:solidFill>
                  <a:srgbClr val="FFFFFF"/>
                </a:solidFill>
                <a:latin typeface="Verdana"/>
                <a:cs typeface="Verdana"/>
              </a:rPr>
              <a:t>экстремизм:</a:t>
            </a:r>
            <a:r>
              <a:rPr sz="1600" spc="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200" dirty="0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sz="1600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Verdana"/>
                <a:cs typeface="Verdana"/>
              </a:rPr>
              <a:t>материальный;</a:t>
            </a:r>
            <a:r>
              <a:rPr sz="160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200" dirty="0">
                <a:solidFill>
                  <a:srgbClr val="FFFFFF"/>
                </a:solidFill>
                <a:latin typeface="Verdana"/>
                <a:cs typeface="Verdana"/>
              </a:rPr>
              <a:t>- </a:t>
            </a:r>
            <a:r>
              <a:rPr sz="1600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45" dirty="0">
                <a:solidFill>
                  <a:srgbClr val="FFFFFF"/>
                </a:solidFill>
                <a:latin typeface="Verdana"/>
                <a:cs typeface="Verdana"/>
              </a:rPr>
              <a:t>идеологический; </a:t>
            </a:r>
            <a:r>
              <a:rPr sz="1600" spc="-40" dirty="0">
                <a:solidFill>
                  <a:srgbClr val="FFFFFF"/>
                </a:solidFill>
                <a:latin typeface="Verdana"/>
                <a:cs typeface="Verdana"/>
              </a:rPr>
              <a:t>-неудовлетворённость </a:t>
            </a:r>
            <a:r>
              <a:rPr sz="1600" spc="-5" dirty="0">
                <a:solidFill>
                  <a:srgbClr val="FFFFFF"/>
                </a:solidFill>
                <a:latin typeface="Verdana"/>
                <a:cs typeface="Verdana"/>
              </a:rPr>
              <a:t>реальной </a:t>
            </a:r>
            <a:r>
              <a:rPr sz="1600" spc="-30" dirty="0">
                <a:solidFill>
                  <a:srgbClr val="FFFFFF"/>
                </a:solidFill>
                <a:latin typeface="Verdana"/>
                <a:cs typeface="Verdana"/>
              </a:rPr>
              <a:t>ситуацией; </a:t>
            </a:r>
            <a:r>
              <a:rPr sz="1600" spc="-80" dirty="0">
                <a:solidFill>
                  <a:srgbClr val="FFFFFF"/>
                </a:solidFill>
                <a:latin typeface="Verdana"/>
                <a:cs typeface="Verdana"/>
              </a:rPr>
              <a:t>-власть</a:t>
            </a:r>
            <a:r>
              <a:rPr sz="16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5" dirty="0">
                <a:solidFill>
                  <a:srgbClr val="FFFFFF"/>
                </a:solidFill>
                <a:latin typeface="Verdana"/>
                <a:cs typeface="Verdana"/>
              </a:rPr>
              <a:t>над </a:t>
            </a:r>
            <a:r>
              <a:rPr sz="1600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55" dirty="0">
                <a:solidFill>
                  <a:srgbClr val="FFFFFF"/>
                </a:solidFill>
                <a:latin typeface="Verdana"/>
                <a:cs typeface="Verdana"/>
              </a:rPr>
              <a:t>людьми;</a:t>
            </a:r>
            <a:r>
              <a:rPr sz="1600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-интерес</a:t>
            </a:r>
            <a:r>
              <a:rPr sz="1600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150" dirty="0">
                <a:solidFill>
                  <a:srgbClr val="FFFFFF"/>
                </a:solidFill>
                <a:latin typeface="Verdana"/>
                <a:cs typeface="Verdana"/>
              </a:rPr>
              <a:t>к</a:t>
            </a:r>
            <a:r>
              <a:rPr sz="160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10" dirty="0">
                <a:solidFill>
                  <a:srgbClr val="FFFFFF"/>
                </a:solidFill>
                <a:latin typeface="Verdana"/>
                <a:cs typeface="Verdana"/>
              </a:rPr>
              <a:t>новому</a:t>
            </a:r>
            <a:r>
              <a:rPr sz="1600" spc="5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95" dirty="0">
                <a:solidFill>
                  <a:srgbClr val="FFFFFF"/>
                </a:solidFill>
                <a:latin typeface="Verdana"/>
                <a:cs typeface="Verdana"/>
              </a:rPr>
              <a:t>виду</a:t>
            </a:r>
            <a:r>
              <a:rPr sz="16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70" dirty="0">
                <a:solidFill>
                  <a:srgbClr val="FFFFFF"/>
                </a:solidFill>
                <a:latin typeface="Verdana"/>
                <a:cs typeface="Verdana"/>
              </a:rPr>
              <a:t>деятельности;</a:t>
            </a:r>
            <a:r>
              <a:rPr sz="1600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Verdana"/>
                <a:cs typeface="Verdana"/>
              </a:rPr>
              <a:t>-товарищеский;</a:t>
            </a:r>
            <a:r>
              <a:rPr sz="160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200" dirty="0">
                <a:solidFill>
                  <a:srgbClr val="FFFFFF"/>
                </a:solidFill>
                <a:latin typeface="Verdana"/>
                <a:cs typeface="Verdana"/>
              </a:rPr>
              <a:t>- </a:t>
            </a:r>
            <a:r>
              <a:rPr sz="1600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Verdana"/>
                <a:cs typeface="Verdana"/>
              </a:rPr>
              <a:t>самоутверждения;</a:t>
            </a:r>
            <a:r>
              <a:rPr sz="16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-молодёжная</a:t>
            </a:r>
            <a:r>
              <a:rPr sz="160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Verdana"/>
                <a:cs typeface="Verdana"/>
              </a:rPr>
              <a:t>романтика;</a:t>
            </a:r>
            <a:r>
              <a:rPr sz="16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200" dirty="0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sz="16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40" dirty="0">
                <a:solidFill>
                  <a:srgbClr val="FFFFFF"/>
                </a:solidFill>
                <a:latin typeface="Verdana"/>
                <a:cs typeface="Verdana"/>
              </a:rPr>
              <a:t>игр</a:t>
            </a:r>
            <a:r>
              <a:rPr sz="1800" spc="-40" dirty="0">
                <a:solidFill>
                  <a:srgbClr val="FFFFFF"/>
                </a:solidFill>
                <a:latin typeface="Verdana"/>
                <a:cs typeface="Verdana"/>
              </a:rPr>
              <a:t>овой</a:t>
            </a:r>
            <a:endParaRPr sz="1800" dirty="0">
              <a:latin typeface="Verdana"/>
              <a:cs typeface="Verdan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39200" y="1371600"/>
            <a:ext cx="2666999" cy="4082796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6615" y="2015490"/>
            <a:ext cx="27228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антисоциальность;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0435" y="1649729"/>
            <a:ext cx="421957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65375" algn="l"/>
                <a:tab pos="4104640" algn="l"/>
              </a:tabLst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Особенн</a:t>
            </a:r>
            <a:r>
              <a:rPr sz="2400" b="1" spc="-3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400" b="1" spc="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и	</a:t>
            </a:r>
            <a:r>
              <a:rPr sz="2400" b="1" spc="-40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2400" b="1" spc="-6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2400" b="1" spc="-4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ов:	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-</a:t>
            </a:r>
            <a:endParaRPr sz="2400">
              <a:latin typeface="Microsoft Sans Serif"/>
              <a:cs typeface="Microsoft Sans Serif"/>
            </a:endParaRPr>
          </a:p>
          <a:p>
            <a:pPr marR="5080" algn="r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-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6615" y="2380945"/>
            <a:ext cx="430530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25675" algn="l"/>
              </a:tabLst>
            </a:pPr>
            <a:r>
              <a:rPr sz="2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преобладание	материальных</a:t>
            </a:r>
            <a:endParaRPr sz="24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1923414" algn="l"/>
                <a:tab pos="2629535" algn="l"/>
              </a:tabLst>
            </a:pPr>
            <a:r>
              <a:rPr sz="2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побуждений	</a:t>
            </a: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над	</a:t>
            </a:r>
            <a:r>
              <a:rPr sz="2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духовными;</a:t>
            </a:r>
            <a:endParaRPr sz="24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tabLst>
                <a:tab pos="443865" algn="l"/>
                <a:tab pos="2862580" algn="l"/>
                <a:tab pos="4119879" algn="l"/>
              </a:tabLst>
            </a:pP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-	</a:t>
            </a: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24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дос</a:t>
            </a:r>
            <a:r>
              <a:rPr sz="2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24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2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24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2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ч</a:t>
            </a:r>
            <a:r>
              <a:rPr sz="2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я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об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щ</a:t>
            </a: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я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endParaRPr sz="2400" dirty="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6615" y="3478783"/>
            <a:ext cx="211709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567180" algn="l"/>
              </a:tabLst>
            </a:pPr>
            <a:r>
              <a:rPr sz="2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правовая </a:t>
            </a: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н</a:t>
            </a:r>
            <a:r>
              <a:rPr sz="24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дос</a:t>
            </a:r>
            <a:r>
              <a:rPr sz="2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24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2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24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2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ч</a:t>
            </a:r>
            <a:r>
              <a:rPr sz="2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ая  </a:t>
            </a:r>
            <a:r>
              <a:rPr sz="2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досуга	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09976" y="3478783"/>
            <a:ext cx="194945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0565" marR="5080" indent="-86995" algn="r">
              <a:lnSpc>
                <a:spcPct val="100000"/>
              </a:lnSpc>
              <a:spcBef>
                <a:spcPts val="100"/>
              </a:spcBef>
            </a:pPr>
            <a:r>
              <a:rPr sz="24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24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2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2400" spc="-200" dirty="0">
                <a:solidFill>
                  <a:srgbClr val="FFFFFF"/>
                </a:solidFill>
                <a:latin typeface="Microsoft Sans Serif"/>
                <a:cs typeface="Microsoft Sans Serif"/>
              </a:rPr>
              <a:t>ь</a:t>
            </a:r>
            <a:r>
              <a:rPr sz="2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2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ра,  </a:t>
            </a:r>
            <a:r>
              <a:rPr sz="2400" spc="-135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24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2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2400" spc="-200" dirty="0">
                <a:solidFill>
                  <a:srgbClr val="FFFFFF"/>
                </a:solidFill>
                <a:latin typeface="Microsoft Sans Serif"/>
                <a:cs typeface="Microsoft Sans Serif"/>
              </a:rPr>
              <a:t>ь</a:t>
            </a:r>
            <a:r>
              <a:rPr sz="2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2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ра</a:t>
            </a:r>
            <a:endParaRPr sz="2400">
              <a:latin typeface="Microsoft Sans Serif"/>
              <a:cs typeface="Microsoft Sans Serif"/>
            </a:endParaRPr>
          </a:p>
          <a:p>
            <a:pPr marR="6350" algn="r">
              <a:lnSpc>
                <a:spcPct val="100000"/>
              </a:lnSpc>
            </a:pPr>
            <a:r>
              <a:rPr sz="2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ч</a:t>
            </a:r>
            <a:r>
              <a:rPr sz="24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24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2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2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24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2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ческих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79623" y="4576317"/>
            <a:ext cx="248094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84480">
              <a:lnSpc>
                <a:spcPct val="100000"/>
              </a:lnSpc>
              <a:spcBef>
                <a:spcPts val="100"/>
              </a:spcBef>
              <a:tabLst>
                <a:tab pos="421005" algn="l"/>
                <a:tab pos="859790" algn="l"/>
                <a:tab pos="2296795" algn="l"/>
              </a:tabLst>
            </a:pP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-		</a:t>
            </a:r>
            <a:r>
              <a:rPr sz="2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п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ор</a:t>
            </a: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24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ки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  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в	</a:t>
            </a:r>
            <a:r>
              <a:rPr sz="2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2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ос</a:t>
            </a:r>
            <a:r>
              <a:rPr sz="2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п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2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2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ии	и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56615" y="4576317"/>
            <a:ext cx="167449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тно</a:t>
            </a:r>
            <a:r>
              <a:rPr sz="2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ш</a:t>
            </a:r>
            <a:r>
              <a:rPr sz="2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ни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й;  </a:t>
            </a:r>
            <a:r>
              <a:rPr sz="2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недостатки </a:t>
            </a:r>
            <a:r>
              <a:rPr sz="2400" spc="-6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обучении.</a:t>
            </a:r>
            <a:endParaRPr sz="2400">
              <a:latin typeface="Microsoft Sans Serif"/>
              <a:cs typeface="Microsoft Sans Serif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24600" y="1676400"/>
            <a:ext cx="4267200" cy="3393949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600" y="914400"/>
            <a:ext cx="7315200" cy="50911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just">
              <a:lnSpc>
                <a:spcPct val="100000"/>
              </a:lnSpc>
            </a:pPr>
            <a:r>
              <a:rPr sz="2200" b="1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Экстремизм</a:t>
            </a:r>
            <a:r>
              <a:rPr sz="2200" b="1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FFFFFF"/>
                </a:solidFill>
                <a:latin typeface="Microsoft Sans Serif"/>
                <a:cs typeface="Microsoft Sans Serif"/>
              </a:rPr>
              <a:t>-</a:t>
            </a:r>
            <a:r>
              <a:rPr sz="22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это:</a:t>
            </a:r>
            <a:r>
              <a:rPr sz="2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endParaRPr lang="ru-RU" sz="2200" spc="-10" dirty="0" smtClean="0">
              <a:solidFill>
                <a:srgbClr val="FFFFFF"/>
              </a:solidFill>
              <a:latin typeface="Microsoft Sans Serif"/>
              <a:cs typeface="Microsoft Sans Serif"/>
            </a:endParaRPr>
          </a:p>
          <a:p>
            <a:pPr marR="5080" algn="just">
              <a:lnSpc>
                <a:spcPct val="100000"/>
              </a:lnSpc>
            </a:pPr>
            <a:r>
              <a:rPr sz="2200" spc="-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-</a:t>
            </a:r>
            <a:r>
              <a:rPr sz="22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Насильственное </a:t>
            </a:r>
            <a:r>
              <a:rPr sz="2200" spc="-4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изменение </a:t>
            </a:r>
            <a:r>
              <a:rPr sz="2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основ </a:t>
            </a:r>
            <a:r>
              <a:rPr sz="2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конституционного </a:t>
            </a:r>
            <a:r>
              <a:rPr sz="22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строя </a:t>
            </a:r>
            <a:r>
              <a:rPr sz="22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 </a:t>
            </a:r>
            <a:r>
              <a:rPr sz="2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нарушение целостности </a:t>
            </a:r>
            <a:r>
              <a:rPr sz="22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РФ; </a:t>
            </a:r>
            <a:endParaRPr lang="ru-RU" sz="2200" spc="-65" dirty="0" smtClean="0">
              <a:solidFill>
                <a:srgbClr val="FFFFFF"/>
              </a:solidFill>
              <a:latin typeface="Microsoft Sans Serif"/>
              <a:cs typeface="Microsoft Sans Serif"/>
            </a:endParaRPr>
          </a:p>
          <a:p>
            <a:pPr marR="5080" algn="just">
              <a:lnSpc>
                <a:spcPct val="100000"/>
              </a:lnSpc>
            </a:pPr>
            <a:r>
              <a:rPr sz="2200" spc="-1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-</a:t>
            </a:r>
            <a:r>
              <a:rPr sz="2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Публичное </a:t>
            </a:r>
            <a:r>
              <a:rPr sz="2200" spc="-4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оправдание</a:t>
            </a:r>
            <a:r>
              <a:rPr sz="22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терроризма</a:t>
            </a:r>
            <a:r>
              <a:rPr sz="2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2200" spc="4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иная </a:t>
            </a:r>
            <a:r>
              <a:rPr sz="22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террористическая</a:t>
            </a:r>
            <a:r>
              <a:rPr sz="2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деятельность;</a:t>
            </a:r>
            <a:r>
              <a:rPr sz="22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FFFFFF"/>
                </a:solidFill>
                <a:latin typeface="Microsoft Sans Serif"/>
                <a:cs typeface="Microsoft Sans Serif"/>
              </a:rPr>
              <a:t>- </a:t>
            </a:r>
            <a:r>
              <a:rPr sz="22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Возбуждение</a:t>
            </a:r>
            <a:r>
              <a:rPr sz="2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социальной,</a:t>
            </a:r>
            <a:r>
              <a:rPr sz="2200" spc="4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расовой, </a:t>
            </a:r>
            <a:r>
              <a:rPr sz="2200" spc="-4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национальной</a:t>
            </a:r>
            <a:r>
              <a:rPr sz="2200" dirty="0">
                <a:solidFill>
                  <a:srgbClr val="FFFFFF"/>
                </a:solidFill>
                <a:latin typeface="Microsoft Sans Serif"/>
                <a:cs typeface="Microsoft Sans Serif"/>
              </a:rPr>
              <a:t> или</a:t>
            </a:r>
            <a:r>
              <a:rPr sz="22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религиозной</a:t>
            </a:r>
            <a:r>
              <a:rPr sz="2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розни;</a:t>
            </a:r>
            <a:r>
              <a:rPr sz="2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endParaRPr lang="ru-RU" sz="2200" spc="-20" dirty="0" smtClean="0">
              <a:solidFill>
                <a:srgbClr val="FFFFFF"/>
              </a:solidFill>
              <a:latin typeface="Microsoft Sans Serif"/>
              <a:cs typeface="Microsoft Sans Serif"/>
            </a:endParaRPr>
          </a:p>
          <a:p>
            <a:pPr marR="5080" algn="just">
              <a:lnSpc>
                <a:spcPct val="100000"/>
              </a:lnSpc>
            </a:pPr>
            <a:r>
              <a:rPr sz="220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- </a:t>
            </a:r>
            <a:r>
              <a:rPr sz="2200" spc="5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Нарушение</a:t>
            </a:r>
            <a:r>
              <a:rPr sz="22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прав,</a:t>
            </a:r>
            <a:r>
              <a:rPr sz="22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свобод</a:t>
            </a:r>
            <a:r>
              <a:rPr sz="2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22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законных </a:t>
            </a:r>
            <a:r>
              <a:rPr sz="22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интересов</a:t>
            </a:r>
            <a:r>
              <a:rPr sz="22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человека</a:t>
            </a:r>
            <a:r>
              <a:rPr sz="2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22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гражданина</a:t>
            </a:r>
            <a:r>
              <a:rPr sz="2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22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зависимости </a:t>
            </a:r>
            <a:r>
              <a:rPr sz="22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от </a:t>
            </a:r>
            <a:r>
              <a:rPr sz="22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его </a:t>
            </a:r>
            <a:r>
              <a:rPr sz="22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социальной, </a:t>
            </a:r>
            <a:r>
              <a:rPr sz="2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расовой, </a:t>
            </a:r>
            <a:r>
              <a:rPr sz="22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национальной, </a:t>
            </a:r>
            <a:r>
              <a:rPr sz="22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религиозной </a:t>
            </a:r>
            <a:r>
              <a:rPr sz="22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или </a:t>
            </a:r>
            <a:r>
              <a:rPr sz="22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языковой </a:t>
            </a:r>
            <a:r>
              <a:rPr sz="22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принадлежности</a:t>
            </a:r>
            <a:r>
              <a:rPr sz="22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или</a:t>
            </a:r>
            <a:r>
              <a:rPr sz="22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отношения</a:t>
            </a:r>
            <a:r>
              <a:rPr sz="2200" spc="459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к </a:t>
            </a:r>
            <a:r>
              <a:rPr sz="22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религии;</a:t>
            </a:r>
            <a:r>
              <a:rPr sz="2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endParaRPr lang="ru-RU" sz="2200" spc="-10" dirty="0" smtClean="0">
              <a:solidFill>
                <a:srgbClr val="FFFFFF"/>
              </a:solidFill>
              <a:latin typeface="Microsoft Sans Serif"/>
              <a:cs typeface="Microsoft Sans Serif"/>
            </a:endParaRPr>
          </a:p>
          <a:p>
            <a:pPr marR="5080" algn="just">
              <a:lnSpc>
                <a:spcPct val="100000"/>
              </a:lnSpc>
            </a:pPr>
            <a:r>
              <a:rPr sz="220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- </a:t>
            </a:r>
            <a:r>
              <a:rPr sz="2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Совершение </a:t>
            </a:r>
            <a:r>
              <a:rPr sz="22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преступлений </a:t>
            </a:r>
            <a:r>
              <a:rPr sz="2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 </a:t>
            </a:r>
            <a:r>
              <a:rPr sz="2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мотивам</a:t>
            </a:r>
            <a:r>
              <a:rPr sz="2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политической,</a:t>
            </a:r>
            <a:r>
              <a:rPr sz="2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идеологической, </a:t>
            </a:r>
            <a:r>
              <a:rPr sz="2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расовой,</a:t>
            </a:r>
            <a:r>
              <a:rPr sz="22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национальной </a:t>
            </a:r>
            <a:r>
              <a:rPr sz="22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или </a:t>
            </a:r>
            <a:r>
              <a:rPr sz="2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религиозной </a:t>
            </a:r>
            <a:r>
              <a:rPr sz="2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ненависти</a:t>
            </a:r>
            <a:r>
              <a:rPr sz="2200" dirty="0">
                <a:solidFill>
                  <a:srgbClr val="FFFFFF"/>
                </a:solidFill>
                <a:latin typeface="Microsoft Sans Serif"/>
                <a:cs typeface="Microsoft Sans Serif"/>
              </a:rPr>
              <a:t> или</a:t>
            </a:r>
            <a:r>
              <a:rPr sz="22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вражды</a:t>
            </a:r>
            <a:r>
              <a:rPr sz="2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22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отношении </a:t>
            </a:r>
            <a:r>
              <a:rPr sz="2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какой-либо </a:t>
            </a:r>
            <a:r>
              <a:rPr sz="2200" dirty="0">
                <a:solidFill>
                  <a:srgbClr val="FFFFFF"/>
                </a:solidFill>
                <a:latin typeface="Microsoft Sans Serif"/>
                <a:cs typeface="Microsoft Sans Serif"/>
              </a:rPr>
              <a:t>социальной</a:t>
            </a:r>
            <a:r>
              <a:rPr sz="22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группы.</a:t>
            </a:r>
            <a:endParaRPr sz="2200" dirty="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53400" y="1600200"/>
            <a:ext cx="3429000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5883" y="630936"/>
            <a:ext cx="4909185" cy="5633085"/>
          </a:xfrm>
          <a:custGeom>
            <a:avLst/>
            <a:gdLst/>
            <a:ahLst/>
            <a:cxnLst/>
            <a:rect l="l" t="t" r="r" b="b"/>
            <a:pathLst>
              <a:path w="4909185" h="5633085">
                <a:moveTo>
                  <a:pt x="4908804" y="0"/>
                </a:moveTo>
                <a:lnTo>
                  <a:pt x="0" y="0"/>
                </a:lnTo>
                <a:lnTo>
                  <a:pt x="0" y="5632704"/>
                </a:lnTo>
                <a:lnTo>
                  <a:pt x="4908804" y="5632704"/>
                </a:lnTo>
                <a:lnTo>
                  <a:pt x="4908804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75129" y="657859"/>
            <a:ext cx="13919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м</a:t>
            </a:r>
            <a:r>
              <a:rPr sz="18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8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18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д</a:t>
            </a:r>
            <a:r>
              <a:rPr sz="1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жный</a:t>
            </a:r>
            <a:endParaRPr sz="1800" dirty="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63948" y="657859"/>
            <a:ext cx="12636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экстремизм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5233" y="657859"/>
            <a:ext cx="130429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Сегодня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выражается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72308" y="931875"/>
            <a:ext cx="295338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50875" algn="l"/>
                <a:tab pos="2839720" algn="l"/>
              </a:tabLst>
            </a:pP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в	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8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18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8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ж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ени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8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5233" y="1206753"/>
            <a:ext cx="4751705" cy="4964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действующим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endParaRPr sz="1800" dirty="0">
              <a:latin typeface="Microsoft Sans Serif"/>
              <a:cs typeface="Microsoft Sans Serif"/>
            </a:endParaRPr>
          </a:p>
          <a:p>
            <a:pPr marL="12700" marR="6350" algn="just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обществе правилам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поведения, </a:t>
            </a:r>
            <a:r>
              <a:rPr sz="18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8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закону 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1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целом,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появлении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неформальных </a:t>
            </a:r>
            <a:r>
              <a:rPr sz="1800" spc="-4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молодежных</a:t>
            </a:r>
            <a:endParaRPr sz="1800" dirty="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  <a:tabLst>
                <a:tab pos="1027430" algn="l"/>
                <a:tab pos="1603375" algn="l"/>
                <a:tab pos="1835150" algn="l"/>
                <a:tab pos="2096135" algn="l"/>
                <a:tab pos="3248025" algn="l"/>
                <a:tab pos="3595370" algn="l"/>
                <a:tab pos="3698240" algn="l"/>
                <a:tab pos="3996690" algn="l"/>
                <a:tab pos="4610735" algn="l"/>
              </a:tabLst>
            </a:pP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8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1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ъ</a:t>
            </a:r>
            <a:r>
              <a:rPr sz="18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д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инений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18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ти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8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но</a:t>
            </a:r>
            <a:r>
              <a:rPr sz="18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г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о	</a:t>
            </a:r>
            <a:r>
              <a:rPr sz="18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хара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. 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Экстремисты 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нетерпимы </a:t>
            </a:r>
            <a:r>
              <a:rPr sz="18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8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тем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гражданам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оссии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,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8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8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то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ры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е	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рин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д</a:t>
            </a:r>
            <a:r>
              <a:rPr sz="1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1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8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ж</a:t>
            </a:r>
            <a:r>
              <a:rPr sz="18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т		</a:t>
            </a:r>
            <a:r>
              <a:rPr sz="18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	д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г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им  </a:t>
            </a:r>
            <a:r>
              <a:rPr sz="1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оци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ьным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		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г</a:t>
            </a:r>
            <a:r>
              <a:rPr sz="18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ппам,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э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тнос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8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м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 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придерживаются</a:t>
            </a:r>
            <a:endParaRPr sz="1800" dirty="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00000"/>
              </a:lnSpc>
              <a:tabLst>
                <a:tab pos="1344295" algn="l"/>
                <a:tab pos="3648710" algn="l"/>
              </a:tabLst>
            </a:pP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иных	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</a:t>
            </a:r>
            <a:r>
              <a:rPr sz="18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итич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8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8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х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,	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8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ы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х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,  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экономических,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моральных,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эстетических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 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религиозных</a:t>
            </a:r>
            <a:endParaRPr sz="1800" dirty="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идей. </a:t>
            </a:r>
            <a:r>
              <a:rPr sz="1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Развитие 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молодежного экстремизма </a:t>
            </a:r>
            <a:r>
              <a:rPr sz="1800" spc="470" dirty="0">
                <a:solidFill>
                  <a:srgbClr val="FFFFFF"/>
                </a:solidFill>
                <a:latin typeface="Microsoft Sans Serif"/>
                <a:cs typeface="Microsoft Sans Serif"/>
              </a:rPr>
              <a:t>– </a:t>
            </a:r>
            <a:r>
              <a:rPr sz="1800" spc="-4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это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свидетельство</a:t>
            </a:r>
            <a:r>
              <a:rPr sz="1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недостаточной</a:t>
            </a:r>
            <a:endParaRPr sz="1800" dirty="0">
              <a:latin typeface="Microsoft Sans Serif"/>
              <a:cs typeface="Microsoft Sans Serif"/>
            </a:endParaRPr>
          </a:p>
          <a:p>
            <a:pPr marL="12700" algn="just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социальной</a:t>
            </a:r>
            <a:r>
              <a:rPr sz="1800" spc="1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адаптации</a:t>
            </a:r>
            <a:r>
              <a:rPr sz="1800" spc="1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молодежи,</a:t>
            </a:r>
            <a:r>
              <a:rPr sz="1800" spc="1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развития</a:t>
            </a:r>
            <a:endParaRPr sz="1800" dirty="0">
              <a:latin typeface="Microsoft Sans Serif"/>
              <a:cs typeface="Microsoft Sans Serif"/>
            </a:endParaRPr>
          </a:p>
          <a:p>
            <a:pPr marL="12700" algn="just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асоциальных</a:t>
            </a:r>
            <a:r>
              <a:rPr sz="18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установок</a:t>
            </a:r>
            <a:r>
              <a:rPr sz="18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ее</a:t>
            </a:r>
            <a:endParaRPr sz="1800" dirty="0">
              <a:latin typeface="Microsoft Sans Serif"/>
              <a:cs typeface="Microsoft Sans Serif"/>
            </a:endParaRPr>
          </a:p>
          <a:p>
            <a:pPr marL="12700" marR="8255" algn="just">
              <a:lnSpc>
                <a:spcPct val="100000"/>
              </a:lnSpc>
            </a:pP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сознания,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вызывающих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противоправные </a:t>
            </a:r>
            <a:r>
              <a:rPr sz="1800" spc="-4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образцы</a:t>
            </a:r>
            <a:r>
              <a:rPr sz="1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ее</a:t>
            </a:r>
            <a:r>
              <a:rPr sz="1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поведения.</a:t>
            </a:r>
            <a:endParaRPr sz="1800" dirty="0">
              <a:latin typeface="Microsoft Sans Serif"/>
              <a:cs typeface="Microsoft Sans Serif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72200" y="1600200"/>
            <a:ext cx="3691128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0372" y="667512"/>
            <a:ext cx="5405628" cy="5325110"/>
          </a:xfrm>
          <a:custGeom>
            <a:avLst/>
            <a:gdLst/>
            <a:ahLst/>
            <a:cxnLst/>
            <a:rect l="l" t="t" r="r" b="b"/>
            <a:pathLst>
              <a:path w="4965700" h="5325110">
                <a:moveTo>
                  <a:pt x="4965192" y="0"/>
                </a:moveTo>
                <a:lnTo>
                  <a:pt x="0" y="0"/>
                </a:lnTo>
                <a:lnTo>
                  <a:pt x="0" y="5324856"/>
                </a:lnTo>
                <a:lnTo>
                  <a:pt x="4965192" y="5324856"/>
                </a:lnTo>
                <a:lnTo>
                  <a:pt x="4965192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05605" y="693165"/>
            <a:ext cx="1872614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экстремистской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0026" y="693165"/>
            <a:ext cx="404558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Противодействие</a:t>
            </a:r>
            <a:endParaRPr sz="20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tabLst>
                <a:tab pos="2117090" algn="l"/>
              </a:tabLst>
            </a:pP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де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я</a:t>
            </a:r>
            <a:r>
              <a:rPr sz="20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20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ь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нос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и	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су</a:t>
            </a:r>
            <a:r>
              <a:rPr sz="20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щ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ес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20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2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я</a:t>
            </a:r>
            <a:r>
              <a:rPr sz="20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20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я</a:t>
            </a:r>
            <a:endParaRPr sz="2000" dirty="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74055" y="997661"/>
            <a:ext cx="30353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0026" y="1303146"/>
            <a:ext cx="45351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следующим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основным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направлениям: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26914" y="1912747"/>
            <a:ext cx="5543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м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,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70026" y="1912747"/>
            <a:ext cx="3983354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63220">
              <a:lnSpc>
                <a:spcPct val="100000"/>
              </a:lnSpc>
              <a:spcBef>
                <a:spcPts val="105"/>
              </a:spcBef>
              <a:tabLst>
                <a:tab pos="1757045" algn="l"/>
              </a:tabLst>
            </a:pP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принятие	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профилактических</a:t>
            </a: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tabLst>
                <a:tab pos="2122805" algn="l"/>
              </a:tabLst>
            </a:pP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направленных	на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65397" y="2217242"/>
            <a:ext cx="20129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предупреждение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70026" y="2522601"/>
            <a:ext cx="379539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089785" algn="l"/>
              </a:tabLst>
            </a:pP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экстремистской	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деятельности,</a:t>
            </a:r>
            <a:endParaRPr sz="2000" dirty="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61738" y="2522601"/>
            <a:ext cx="8166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73380" algn="l"/>
              </a:tabLst>
            </a:pP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в	</a:t>
            </a:r>
            <a:r>
              <a:rPr sz="20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том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70026" y="2827401"/>
            <a:ext cx="48075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85825" algn="l"/>
                <a:tab pos="1348740" algn="l"/>
                <a:tab pos="2827655" algn="l"/>
                <a:tab pos="3150870" algn="l"/>
              </a:tabLst>
            </a:pP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числе	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	выявление	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и	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последующее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70026" y="3132201"/>
            <a:ext cx="26879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840864" algn="l"/>
              </a:tabLst>
            </a:pP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устранение	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причин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906773" y="3132201"/>
            <a:ext cx="16719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28015" algn="l"/>
              </a:tabLst>
            </a:pP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и	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условий,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70026" y="3437001"/>
            <a:ext cx="480631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2917190" algn="l"/>
              </a:tabLst>
            </a:pP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спо</a:t>
            </a:r>
            <a:r>
              <a:rPr sz="20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20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</a:t>
            </a:r>
            <a:r>
              <a:rPr sz="20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ю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щ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х	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20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щ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20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2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ю 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экстремистской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деятельности;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954273" y="4351782"/>
            <a:ext cx="262509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69515" algn="l"/>
              </a:tabLst>
            </a:pPr>
            <a:r>
              <a:rPr sz="20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п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20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уп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ежд</a:t>
            </a:r>
            <a:r>
              <a:rPr sz="20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е	и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702558" y="4656582"/>
            <a:ext cx="18751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экстремистской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70026" y="4351782"/>
            <a:ext cx="1741805" cy="1245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5052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ы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я</a:t>
            </a:r>
            <a:r>
              <a:rPr sz="20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лен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е, 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пресечение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деятельности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религиозных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796920" y="4961077"/>
            <a:ext cx="2002789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5745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общественных</a:t>
            </a: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объединений,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962905" y="4961077"/>
            <a:ext cx="61785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endParaRPr sz="2000">
              <a:latin typeface="Microsoft Sans Serif"/>
              <a:cs typeface="Microsoft Sans Serif"/>
            </a:endParaRPr>
          </a:p>
          <a:p>
            <a:pPr marR="7620" algn="r">
              <a:lnSpc>
                <a:spcPct val="100000"/>
              </a:lnSpc>
            </a:pP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ых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70026" y="5571235"/>
            <a:ext cx="360680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организаций,</a:t>
            </a:r>
            <a:r>
              <a:rPr sz="20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физических</a:t>
            </a:r>
            <a:r>
              <a:rPr sz="20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лиц.</a:t>
            </a:r>
            <a:endParaRPr sz="2000">
              <a:latin typeface="Microsoft Sans Serif"/>
              <a:cs typeface="Microsoft Sans Serif"/>
            </a:endParaRPr>
          </a:p>
        </p:txBody>
      </p:sp>
      <p:pic>
        <p:nvPicPr>
          <p:cNvPr id="22" name="object 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86600" y="914400"/>
            <a:ext cx="4419600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9200" y="1107947"/>
            <a:ext cx="9200515" cy="3785870"/>
          </a:xfrm>
          <a:custGeom>
            <a:avLst/>
            <a:gdLst/>
            <a:ahLst/>
            <a:cxnLst/>
            <a:rect l="l" t="t" r="r" b="b"/>
            <a:pathLst>
              <a:path w="9200515" h="3785870">
                <a:moveTo>
                  <a:pt x="9200388" y="0"/>
                </a:moveTo>
                <a:lnTo>
                  <a:pt x="0" y="0"/>
                </a:lnTo>
                <a:lnTo>
                  <a:pt x="0" y="3785616"/>
                </a:lnTo>
                <a:lnTo>
                  <a:pt x="9200388" y="3785616"/>
                </a:lnTo>
                <a:lnTo>
                  <a:pt x="9200388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98194" y="1133094"/>
            <a:ext cx="9043035" cy="3683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24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Таким</a:t>
            </a:r>
            <a:r>
              <a:rPr sz="2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образом,</a:t>
            </a:r>
            <a:r>
              <a:rPr sz="2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проведя</a:t>
            </a:r>
            <a:r>
              <a:rPr sz="2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анализ</a:t>
            </a:r>
            <a:r>
              <a:rPr sz="2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можно</a:t>
            </a:r>
            <a:r>
              <a:rPr sz="2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выделить:</a:t>
            </a:r>
            <a:endParaRPr sz="240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00000"/>
              </a:lnSpc>
              <a:buChar char="-"/>
              <a:tabLst>
                <a:tab pos="317500" algn="l"/>
              </a:tabLst>
            </a:pPr>
            <a:r>
              <a:rPr sz="2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политический</a:t>
            </a:r>
            <a:r>
              <a:rPr sz="2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молодежный</a:t>
            </a:r>
            <a:r>
              <a:rPr sz="2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экстремизм,</a:t>
            </a:r>
            <a:r>
              <a:rPr sz="2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направленный</a:t>
            </a: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 </a:t>
            </a: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изменение</a:t>
            </a:r>
            <a:r>
              <a:rPr sz="2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существующего</a:t>
            </a:r>
            <a:r>
              <a:rPr sz="2400" spc="6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государственного</a:t>
            </a:r>
            <a:r>
              <a:rPr sz="2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устройства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и 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провозглашение</a:t>
            </a:r>
            <a:r>
              <a:rPr sz="24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диктатуры</a:t>
            </a:r>
            <a:r>
              <a:rPr sz="2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«левого»</a:t>
            </a:r>
            <a:r>
              <a:rPr sz="2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2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«правого»</a:t>
            </a:r>
            <a:r>
              <a:rPr sz="24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толка;</a:t>
            </a:r>
            <a:endParaRPr sz="2400">
              <a:latin typeface="Microsoft Sans Serif"/>
              <a:cs typeface="Microsoft Sans Serif"/>
            </a:endParaRPr>
          </a:p>
          <a:p>
            <a:pPr marL="198120" indent="-186055" algn="just">
              <a:lnSpc>
                <a:spcPct val="100000"/>
              </a:lnSpc>
              <a:buChar char="-"/>
              <a:tabLst>
                <a:tab pos="198755" algn="l"/>
              </a:tabLst>
            </a:pP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национальный</a:t>
            </a:r>
            <a:r>
              <a:rPr sz="24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молодежный</a:t>
            </a:r>
            <a:r>
              <a:rPr sz="2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экстремизм,</a:t>
            </a:r>
            <a:r>
              <a:rPr sz="2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опирающийся</a:t>
            </a:r>
            <a:r>
              <a:rPr sz="2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endParaRPr sz="2400">
              <a:latin typeface="Microsoft Sans Serif"/>
              <a:cs typeface="Microsoft Sans Serif"/>
            </a:endParaRPr>
          </a:p>
          <a:p>
            <a:pPr marL="12700" algn="just">
              <a:lnSpc>
                <a:spcPct val="100000"/>
              </a:lnSpc>
            </a:pPr>
            <a:r>
              <a:rPr sz="2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проповедующий</a:t>
            </a:r>
            <a:r>
              <a:rPr sz="2400" spc="16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идеи</a:t>
            </a:r>
            <a:r>
              <a:rPr sz="2400" spc="160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исключительности</a:t>
            </a:r>
            <a:r>
              <a:rPr sz="2400" spc="16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и  </a:t>
            </a:r>
            <a:r>
              <a:rPr sz="2400" spc="3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превосходства</a:t>
            </a:r>
            <a:endParaRPr sz="2400">
              <a:latin typeface="Microsoft Sans Serif"/>
              <a:cs typeface="Microsoft Sans Serif"/>
            </a:endParaRPr>
          </a:p>
          <a:p>
            <a:pPr marL="12700" algn="just">
              <a:lnSpc>
                <a:spcPct val="100000"/>
              </a:lnSpc>
            </a:pP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своей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нации;</a:t>
            </a:r>
            <a:endParaRPr sz="2400">
              <a:latin typeface="Microsoft Sans Serif"/>
              <a:cs typeface="Microsoft Sans Serif"/>
            </a:endParaRPr>
          </a:p>
          <a:p>
            <a:pPr marL="12700" marR="6350">
              <a:lnSpc>
                <a:spcPct val="100000"/>
              </a:lnSpc>
              <a:buChar char="-"/>
              <a:tabLst>
                <a:tab pos="198755" algn="l"/>
                <a:tab pos="2428240" algn="l"/>
                <a:tab pos="4775200" algn="l"/>
                <a:tab pos="5812155" algn="l"/>
                <a:tab pos="6303010" algn="l"/>
                <a:tab pos="8691245" algn="l"/>
              </a:tabLst>
            </a:pPr>
            <a:r>
              <a:rPr sz="2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религиозный</a:t>
            </a:r>
            <a:r>
              <a:rPr sz="2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молодежный</a:t>
            </a:r>
            <a:r>
              <a:rPr sz="2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экстремизм,</a:t>
            </a:r>
            <a:r>
              <a:rPr sz="2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основанный</a:t>
            </a:r>
            <a:r>
              <a:rPr sz="24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</a:t>
            </a:r>
            <a:r>
              <a:rPr sz="24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идеях 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</a:t>
            </a:r>
            <a:r>
              <a:rPr sz="2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2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ос</a:t>
            </a:r>
            <a:r>
              <a:rPr sz="2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х</a:t>
            </a:r>
            <a:r>
              <a:rPr sz="24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дс</a:t>
            </a:r>
            <a:r>
              <a:rPr sz="2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2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а	</a:t>
            </a: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испо</a:t>
            </a:r>
            <a:r>
              <a:rPr sz="24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24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</a:t>
            </a:r>
            <a:r>
              <a:rPr sz="2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уемо</a:t>
            </a:r>
            <a:r>
              <a:rPr sz="2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й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2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ер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ы	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2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2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</a:t>
            </a:r>
            <a:r>
              <a:rPr sz="2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2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24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лен</a:t>
            </a: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ый	</a:t>
            </a:r>
            <a:r>
              <a:rPr sz="2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  противоборство</a:t>
            </a:r>
            <a:r>
              <a:rPr sz="2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2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представителями</a:t>
            </a:r>
            <a:r>
              <a:rPr sz="2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иных</a:t>
            </a:r>
            <a:r>
              <a:rPr sz="2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конфессий.</a:t>
            </a:r>
            <a:endParaRPr sz="2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8744" y="902208"/>
            <a:ext cx="10985500" cy="3971925"/>
          </a:xfrm>
          <a:custGeom>
            <a:avLst/>
            <a:gdLst/>
            <a:ahLst/>
            <a:cxnLst/>
            <a:rect l="l" t="t" r="r" b="b"/>
            <a:pathLst>
              <a:path w="10985500" h="3971925">
                <a:moveTo>
                  <a:pt x="10984992" y="0"/>
                </a:moveTo>
                <a:lnTo>
                  <a:pt x="0" y="0"/>
                </a:lnTo>
                <a:lnTo>
                  <a:pt x="0" y="3971544"/>
                </a:lnTo>
                <a:lnTo>
                  <a:pt x="10984992" y="3971544"/>
                </a:lnTo>
                <a:lnTo>
                  <a:pt x="10984992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97179" y="926668"/>
            <a:ext cx="59359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290955" algn="l"/>
                <a:tab pos="3069590" algn="l"/>
                <a:tab pos="3957954" algn="l"/>
              </a:tabLst>
            </a:pPr>
            <a:r>
              <a:rPr sz="2800" spc="-135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28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аки</a:t>
            </a:r>
            <a:r>
              <a:rPr sz="28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м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2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бр</a:t>
            </a:r>
            <a:r>
              <a:rPr sz="2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2800" spc="-155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28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ом</a:t>
            </a:r>
            <a:r>
              <a:rPr sz="2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,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2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дл</a:t>
            </a:r>
            <a:r>
              <a:rPr sz="28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я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2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реа</a:t>
            </a:r>
            <a:r>
              <a:rPr sz="28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28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28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ц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ии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89750" y="926668"/>
            <a:ext cx="46342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233170" algn="l"/>
                <a:tab pos="2504440" algn="l"/>
              </a:tabLst>
            </a:pP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своих	</a:t>
            </a:r>
            <a:r>
              <a:rPr sz="2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целей	экстремисты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7179" y="1354073"/>
            <a:ext cx="108299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используют</a:t>
            </a:r>
            <a:r>
              <a:rPr sz="28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противозаконные,</a:t>
            </a:r>
            <a:r>
              <a:rPr sz="280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даже</a:t>
            </a:r>
            <a:r>
              <a:rPr sz="2800" spc="10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террористические</a:t>
            </a:r>
            <a:r>
              <a:rPr sz="280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методы,</a:t>
            </a:r>
            <a:r>
              <a:rPr sz="280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88094" y="1780793"/>
            <a:ext cx="11696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г</a:t>
            </a:r>
            <a:r>
              <a:rPr sz="28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2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2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ппы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579989" y="1780793"/>
            <a:ext cx="9436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ч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28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7179" y="1780793"/>
            <a:ext cx="801306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445760" algn="l"/>
              </a:tabLst>
            </a:pPr>
            <a:r>
              <a:rPr sz="2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национально-экстремистские	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радикальные</a:t>
            </a:r>
            <a:endParaRPr sz="2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tabLst>
                <a:tab pos="2334895" algn="l"/>
                <a:tab pos="3126105" algn="l"/>
                <a:tab pos="3874135" algn="l"/>
                <a:tab pos="6067425" algn="l"/>
              </a:tabLst>
            </a:pPr>
            <a:r>
              <a:rPr sz="2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прибегают	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	</a:t>
            </a:r>
            <a:r>
              <a:rPr sz="2800" spc="-180" dirty="0">
                <a:solidFill>
                  <a:srgbClr val="FFFFFF"/>
                </a:solidFill>
                <a:latin typeface="Microsoft Sans Serif"/>
                <a:cs typeface="Microsoft Sans Serif"/>
              </a:rPr>
              <a:t>к	</a:t>
            </a:r>
            <a:r>
              <a:rPr sz="2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созданию	</a:t>
            </a:r>
            <a:r>
              <a:rPr sz="28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незаконных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279763" y="2207209"/>
            <a:ext cx="22453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оо</a:t>
            </a:r>
            <a:r>
              <a:rPr sz="2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2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28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жен</a:t>
            </a:r>
            <a:r>
              <a:rPr sz="2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ых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7179" y="2634487"/>
            <a:ext cx="1082611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формирований,</a:t>
            </a:r>
            <a:r>
              <a:rPr sz="2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которые</a:t>
            </a:r>
            <a:r>
              <a:rPr sz="28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самым</a:t>
            </a:r>
            <a:r>
              <a:rPr sz="2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эффективным</a:t>
            </a:r>
            <a:endParaRPr sz="2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2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средством</a:t>
            </a:r>
            <a:r>
              <a:rPr sz="2800" spc="1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реализации</a:t>
            </a:r>
            <a:r>
              <a:rPr sz="2800" spc="1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своих</a:t>
            </a:r>
            <a:r>
              <a:rPr sz="2800" spc="1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намерений</a:t>
            </a:r>
            <a:r>
              <a:rPr sz="2800" spc="1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считают</a:t>
            </a:r>
            <a:r>
              <a:rPr sz="2800" spc="1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террор</a:t>
            </a:r>
            <a:r>
              <a:rPr sz="2800" spc="1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2800" spc="1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иные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90035" y="3487623"/>
            <a:ext cx="793432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34315">
              <a:lnSpc>
                <a:spcPct val="100000"/>
              </a:lnSpc>
              <a:spcBef>
                <a:spcPts val="95"/>
              </a:spcBef>
              <a:tabLst>
                <a:tab pos="1510665" algn="l"/>
                <a:tab pos="3412490" algn="l"/>
                <a:tab pos="4582160" algn="l"/>
                <a:tab pos="6008370" algn="l"/>
              </a:tabLst>
            </a:pPr>
            <a:r>
              <a:rPr sz="28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28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ты,	</a:t>
            </a:r>
            <a:r>
              <a:rPr sz="2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28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2800" spc="-180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д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2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я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28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э</a:t>
            </a:r>
            <a:r>
              <a:rPr sz="2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тим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2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угр</a:t>
            </a:r>
            <a:r>
              <a:rPr sz="28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2800" spc="-155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вн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тр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2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нн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ей  </a:t>
            </a:r>
            <a:r>
              <a:rPr sz="2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вызывая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573014" y="3914902"/>
            <a:ext cx="59512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335020" algn="l"/>
                <a:tab pos="5749290" algn="l"/>
              </a:tabLst>
            </a:pP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де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28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2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абили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цию	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28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28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2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28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ки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97179" y="3487623"/>
            <a:ext cx="2762885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2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ильс</a:t>
            </a:r>
            <a:r>
              <a:rPr sz="2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28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2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ен</a:t>
            </a:r>
            <a:r>
              <a:rPr sz="2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ые  </a:t>
            </a:r>
            <a:r>
              <a:rPr sz="2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безопасности, </a:t>
            </a:r>
            <a:r>
              <a:rPr sz="2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государстве.</a:t>
            </a:r>
            <a:endParaRPr sz="2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8515" y="635889"/>
            <a:ext cx="15614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Терроризм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89707" y="635889"/>
            <a:ext cx="27647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4655" algn="l"/>
                <a:tab pos="1280160" algn="l"/>
                <a:tab pos="2581910" algn="l"/>
              </a:tabLst>
            </a:pPr>
            <a:r>
              <a:rPr sz="2400" spc="630" dirty="0">
                <a:solidFill>
                  <a:srgbClr val="FFFFFF"/>
                </a:solidFill>
                <a:latin typeface="Microsoft Sans Serif"/>
                <a:cs typeface="Microsoft Sans Serif"/>
              </a:rPr>
              <a:t>–	</a:t>
            </a:r>
            <a:r>
              <a:rPr sz="2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(</a:t>
            </a:r>
            <a:r>
              <a:rPr sz="2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24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2400" spc="-27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.	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«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ter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ro</a:t>
            </a:r>
            <a:r>
              <a:rPr sz="2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»	</a:t>
            </a:r>
            <a:r>
              <a:rPr sz="2400" spc="630" dirty="0">
                <a:solidFill>
                  <a:srgbClr val="FFFFFF"/>
                </a:solidFill>
                <a:latin typeface="Microsoft Sans Serif"/>
                <a:cs typeface="Microsoft Sans Serif"/>
              </a:rPr>
              <a:t>–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8515" y="1001344"/>
            <a:ext cx="4535805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страх,</a:t>
            </a:r>
            <a:r>
              <a:rPr sz="2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ужас).</a:t>
            </a: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Терроризм </a:t>
            </a:r>
            <a:r>
              <a:rPr sz="2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представляет </a:t>
            </a:r>
            <a:r>
              <a:rPr sz="2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серьезную </a:t>
            </a:r>
            <a:r>
              <a:rPr sz="2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угрозу </a:t>
            </a:r>
            <a:r>
              <a:rPr sz="2400" spc="-6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для</a:t>
            </a:r>
            <a:r>
              <a:rPr sz="24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безопасности</a:t>
            </a:r>
            <a:r>
              <a:rPr sz="240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общества</a:t>
            </a:r>
            <a:r>
              <a:rPr sz="24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8515" y="2099309"/>
            <a:ext cx="181737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г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ос</a:t>
            </a:r>
            <a:r>
              <a:rPr sz="24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дарст</a:t>
            </a:r>
            <a:r>
              <a:rPr sz="2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2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.  </a:t>
            </a: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проявление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53459" y="2099309"/>
            <a:ext cx="169926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3152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Любое  </a:t>
            </a:r>
            <a:r>
              <a:rPr sz="2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24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из</a:t>
            </a:r>
            <a:r>
              <a:rPr sz="2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м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18515" y="2831084"/>
            <a:ext cx="45351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20495" algn="l"/>
                <a:tab pos="1940560" algn="l"/>
                <a:tab pos="2955290" algn="l"/>
                <a:tab pos="3307715" algn="l"/>
              </a:tabLst>
            </a:pPr>
            <a:r>
              <a:rPr sz="2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</a:t>
            </a:r>
            <a:r>
              <a:rPr sz="2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2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ся</a:t>
            </a:r>
            <a:r>
              <a:rPr sz="24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г</a:t>
            </a:r>
            <a:r>
              <a:rPr sz="2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24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т	</a:t>
            </a:r>
            <a:r>
              <a:rPr sz="2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2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</a:t>
            </a:r>
            <a:r>
              <a:rPr sz="2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2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а	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	с</a:t>
            </a:r>
            <a:r>
              <a:rPr sz="2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</a:t>
            </a:r>
            <a:r>
              <a:rPr sz="24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д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ы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18515" y="3196844"/>
            <a:ext cx="30867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36114" algn="l"/>
              </a:tabLst>
            </a:pP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личности,	наносит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18515" y="3196844"/>
            <a:ext cx="453326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595370">
              <a:lnSpc>
                <a:spcPct val="100000"/>
              </a:lnSpc>
              <a:spcBef>
                <a:spcPts val="100"/>
              </a:spcBef>
              <a:tabLst>
                <a:tab pos="1361440" algn="l"/>
                <a:tab pos="3324225" algn="l"/>
              </a:tabLst>
            </a:pP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2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щ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2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б  </a:t>
            </a:r>
            <a:r>
              <a:rPr sz="2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</a:t>
            </a:r>
            <a:r>
              <a:rPr sz="2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ор</a:t>
            </a:r>
            <a:r>
              <a:rPr sz="24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яд</a:t>
            </a:r>
            <a:r>
              <a:rPr sz="2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у	</a:t>
            </a:r>
            <a:r>
              <a:rPr sz="2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уп</a:t>
            </a:r>
            <a:r>
              <a:rPr sz="2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2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24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лени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я,	</a:t>
            </a: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ос</a:t>
            </a:r>
            <a:r>
              <a:rPr sz="2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2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2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ам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18515" y="3928059"/>
            <a:ext cx="453517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53564" algn="l"/>
                <a:tab pos="2157095" algn="l"/>
                <a:tab pos="3756025" algn="l"/>
              </a:tabLst>
            </a:pPr>
            <a:r>
              <a:rPr sz="24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г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ос</a:t>
            </a:r>
            <a:r>
              <a:rPr sz="24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дарст</a:t>
            </a:r>
            <a:r>
              <a:rPr sz="2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а	и	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об</a:t>
            </a:r>
            <a:r>
              <a:rPr sz="2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щ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2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2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,	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ин</a:t>
            </a:r>
            <a:r>
              <a:rPr sz="2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ы</a:t>
            </a:r>
            <a:r>
              <a:rPr sz="24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м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701544" y="4294378"/>
            <a:ext cx="25507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конституционного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18515" y="4294378"/>
            <a:ext cx="15849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э</a:t>
            </a:r>
            <a:r>
              <a:rPr sz="2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лем</a:t>
            </a: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2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2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2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ам 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строя.</a:t>
            </a:r>
            <a:endParaRPr sz="2400">
              <a:latin typeface="Microsoft Sans Serif"/>
              <a:cs typeface="Microsoft Sans Serif"/>
            </a:endParaRPr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2476" y="451104"/>
            <a:ext cx="6391656" cy="5949696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13229" y="530733"/>
            <a:ext cx="44100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59305" algn="l"/>
                <a:tab pos="3173730" algn="l"/>
              </a:tabLst>
            </a:pP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Ответственность	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граждан	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Российской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45232" y="805434"/>
            <a:ext cx="3026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03070" algn="l"/>
                <a:tab pos="2885440" algn="l"/>
              </a:tabLst>
            </a:pP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иностр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ан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ных	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гр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ажд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49646" y="805434"/>
            <a:ext cx="10737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07390" algn="l"/>
              </a:tabLst>
            </a:pPr>
            <a:r>
              <a:rPr sz="18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иц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8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бе</a:t>
            </a:r>
            <a:r>
              <a:rPr sz="18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71725" y="1079753"/>
            <a:ext cx="42519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86740" algn="l"/>
                <a:tab pos="2576195" algn="l"/>
              </a:tabLst>
            </a:pPr>
            <a:r>
              <a:rPr sz="18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	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осуществление	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экстремистской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4377" y="530733"/>
            <a:ext cx="148336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8110" algn="just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Статья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15. 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Федерации, 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гр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жданства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деятельности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4377" y="1628394"/>
            <a:ext cx="25965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0835">
              <a:lnSpc>
                <a:spcPct val="100000"/>
              </a:lnSpc>
              <a:spcBef>
                <a:spcPts val="100"/>
              </a:spcBef>
              <a:tabLst>
                <a:tab pos="783590" algn="l"/>
              </a:tabLst>
            </a:pPr>
            <a:r>
              <a:rPr sz="1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	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осуществление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tabLst>
                <a:tab pos="1358265" algn="l"/>
              </a:tabLst>
            </a:pP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гр</a:t>
            </a:r>
            <a:r>
              <a:rPr sz="1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8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ж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дан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8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ссий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8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й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87648" y="1628394"/>
            <a:ext cx="16897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э</a:t>
            </a:r>
            <a:r>
              <a:rPr sz="18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мис</a:t>
            </a:r>
            <a:r>
              <a:rPr sz="18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8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8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ой</a:t>
            </a:r>
            <a:endParaRPr sz="1800">
              <a:latin typeface="Microsoft Sans Serif"/>
              <a:cs typeface="Microsoft Sans Serif"/>
            </a:endParaRPr>
          </a:p>
          <a:p>
            <a:pPr marL="321945">
              <a:lnSpc>
                <a:spcPct val="100000"/>
              </a:lnSpc>
            </a:pP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Федерации,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39690" y="1628394"/>
            <a:ext cx="14839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деятельности</a:t>
            </a:r>
            <a:endParaRPr sz="1800">
              <a:latin typeface="Microsoft Sans Serif"/>
              <a:cs typeface="Microsoft Sans Serif"/>
            </a:endParaRPr>
          </a:p>
          <a:p>
            <a:pPr marL="70485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иностранные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4377" y="2177288"/>
            <a:ext cx="593852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  <a:tabLst>
                <a:tab pos="2757170" algn="l"/>
                <a:tab pos="3599179" algn="l"/>
              </a:tabLst>
            </a:pP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граждане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 лица</a:t>
            </a:r>
            <a:r>
              <a:rPr sz="1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без</a:t>
            </a:r>
            <a:r>
              <a:rPr sz="18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гражданства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несут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уголовную,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административную	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	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гражданско-правовую </a:t>
            </a:r>
            <a:r>
              <a:rPr sz="1800" spc="-4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ответственность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установленном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законодательством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Российской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Федерации</a:t>
            </a:r>
            <a:r>
              <a:rPr sz="1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порядке.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02893" y="3274263"/>
            <a:ext cx="11823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51815" algn="l"/>
              </a:tabLst>
            </a:pP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В	</a:t>
            </a:r>
            <a:r>
              <a:rPr sz="1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ц</a:t>
            </a:r>
            <a:r>
              <a:rPr sz="18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лях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84377" y="3549142"/>
            <a:ext cx="15671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общественной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457069" y="3274263"/>
            <a:ext cx="41668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2235">
              <a:lnSpc>
                <a:spcPct val="100000"/>
              </a:lnSpc>
              <a:spcBef>
                <a:spcPts val="100"/>
              </a:spcBef>
              <a:tabLst>
                <a:tab pos="1852295" algn="l"/>
                <a:tab pos="4025900" algn="l"/>
              </a:tabLst>
            </a:pP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</a:t>
            </a:r>
            <a:r>
              <a:rPr sz="18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ч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ния	</a:t>
            </a:r>
            <a:r>
              <a:rPr sz="18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г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8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дарс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й	и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1687830" algn="l"/>
                <a:tab pos="2167890" algn="l"/>
                <a:tab pos="3673475" algn="l"/>
                <a:tab pos="4031615" algn="l"/>
              </a:tabLst>
            </a:pPr>
            <a:r>
              <a:rPr sz="1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18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8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асн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8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осн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ания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м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	в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919097" y="3823461"/>
            <a:ext cx="89661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8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ые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098673" y="3823461"/>
            <a:ext cx="16878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предусмотрены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84377" y="3823461"/>
            <a:ext cx="17259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169035" algn="l"/>
              </a:tabLst>
            </a:pP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порядке,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</a:t>
            </a:r>
            <a:r>
              <a:rPr sz="18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он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м,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иц</a:t>
            </a:r>
            <a:r>
              <a:rPr sz="1800" spc="-195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,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607945" y="3823461"/>
            <a:ext cx="40132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463165">
              <a:lnSpc>
                <a:spcPct val="100000"/>
              </a:lnSpc>
              <a:spcBef>
                <a:spcPts val="100"/>
              </a:spcBef>
              <a:tabLst>
                <a:tab pos="2010410" algn="l"/>
                <a:tab pos="2353310" algn="l"/>
              </a:tabLst>
            </a:pP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ф</a:t>
            </a:r>
            <a:r>
              <a:rPr sz="18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д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ральным 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уч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ств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вше</a:t>
            </a:r>
            <a:r>
              <a:rPr sz="18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м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у	в	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ущ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ест</a:t>
            </a:r>
            <a:r>
              <a:rPr sz="18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ении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84377" y="4372102"/>
            <a:ext cx="593979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экстремистской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деятельности,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решению 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суда </a:t>
            </a:r>
            <a:r>
              <a:rPr sz="18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может </a:t>
            </a:r>
            <a:r>
              <a:rPr sz="18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быть</a:t>
            </a:r>
            <a:r>
              <a:rPr sz="1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ограничен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доступ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8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государственной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и </a:t>
            </a:r>
            <a:r>
              <a:rPr sz="1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муниципальной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службе,</a:t>
            </a:r>
            <a:r>
              <a:rPr sz="1800" spc="4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военной службе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</a:t>
            </a:r>
            <a:r>
              <a:rPr sz="1800" spc="4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контракту </a:t>
            </a:r>
            <a:r>
              <a:rPr sz="1800" spc="-4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службе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правоохранительных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органах,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также</a:t>
            </a:r>
            <a:r>
              <a:rPr sz="18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к </a:t>
            </a:r>
            <a:r>
              <a:rPr sz="18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работе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образовательных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учреждениях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занятию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частной</a:t>
            </a:r>
            <a:r>
              <a:rPr sz="1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детективной</a:t>
            </a:r>
            <a:r>
              <a:rPr sz="1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охранной</a:t>
            </a:r>
            <a:r>
              <a:rPr sz="18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деятельностью.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19" name="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01028" y="152400"/>
            <a:ext cx="5490971" cy="6705597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2932" y="843229"/>
            <a:ext cx="6205855" cy="49047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Российской </a:t>
            </a:r>
            <a:r>
              <a:rPr sz="20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Федерации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запрещаются 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создание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и 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деятельность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организаций,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цели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или</a:t>
            </a:r>
            <a:r>
              <a:rPr sz="2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действия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которых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направлены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 </a:t>
            </a:r>
            <a:r>
              <a:rPr sz="20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пропаганду,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оправдание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и 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поддержку</a:t>
            </a:r>
            <a:r>
              <a:rPr sz="20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терроризма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или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совершение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преступлений,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предусмотренных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статьями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205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525" dirty="0">
                <a:solidFill>
                  <a:srgbClr val="FFFFFF"/>
                </a:solidFill>
                <a:latin typeface="Microsoft Sans Serif"/>
                <a:cs typeface="Microsoft Sans Serif"/>
              </a:rPr>
              <a:t>– </a:t>
            </a:r>
            <a:r>
              <a:rPr sz="2000" spc="5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206,</a:t>
            </a:r>
            <a:r>
              <a:rPr sz="2000" spc="254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208,</a:t>
            </a:r>
            <a:r>
              <a:rPr sz="2000" spc="2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211,</a:t>
            </a:r>
            <a:r>
              <a:rPr sz="2000" spc="2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220,</a:t>
            </a:r>
            <a:r>
              <a:rPr sz="2000" spc="254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221,</a:t>
            </a:r>
            <a:r>
              <a:rPr sz="2000" spc="2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277</a:t>
            </a:r>
            <a:r>
              <a:rPr sz="2000" spc="2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525" dirty="0">
                <a:solidFill>
                  <a:srgbClr val="FFFFFF"/>
                </a:solidFill>
                <a:latin typeface="Microsoft Sans Serif"/>
                <a:cs typeface="Microsoft Sans Serif"/>
              </a:rPr>
              <a:t>–</a:t>
            </a:r>
            <a:r>
              <a:rPr sz="2000" spc="2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280,</a:t>
            </a:r>
            <a:r>
              <a:rPr sz="2000" spc="254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282.1</a:t>
            </a:r>
            <a:r>
              <a:rPr sz="2000" spc="2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525" dirty="0">
                <a:solidFill>
                  <a:srgbClr val="FFFFFF"/>
                </a:solidFill>
                <a:latin typeface="Microsoft Sans Serif"/>
                <a:cs typeface="Microsoft Sans Serif"/>
              </a:rPr>
              <a:t>–</a:t>
            </a:r>
            <a:r>
              <a:rPr sz="2000" spc="2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282.3</a:t>
            </a:r>
            <a:r>
              <a:rPr sz="2000" spc="2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endParaRPr sz="2000">
              <a:latin typeface="Microsoft Sans Serif"/>
              <a:cs typeface="Microsoft Sans Serif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360 </a:t>
            </a:r>
            <a:r>
              <a:rPr sz="20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Уголовного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кодекса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Российской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Федерации.</a:t>
            </a: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10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00000"/>
              </a:lnSpc>
            </a:pP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Согласно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требованиям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ст.</a:t>
            </a:r>
            <a:r>
              <a:rPr sz="20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20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Уголовного</a:t>
            </a:r>
            <a:r>
              <a:rPr sz="20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кодекса </a:t>
            </a:r>
            <a:r>
              <a:rPr sz="20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Российской </a:t>
            </a:r>
            <a:r>
              <a:rPr sz="20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Федерации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уголовная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ответственность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</a:t>
            </a:r>
            <a:r>
              <a:rPr sz="20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преступления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указанной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направленности,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наступает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 с</a:t>
            </a:r>
            <a:r>
              <a:rPr sz="2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16-летнего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возраста.</a:t>
            </a: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100">
              <a:latin typeface="Microsoft Sans Serif"/>
              <a:cs typeface="Microsoft Sans Serif"/>
            </a:endParaRPr>
          </a:p>
          <a:p>
            <a:pPr marL="12700" marR="343535">
              <a:lnSpc>
                <a:spcPct val="100000"/>
              </a:lnSpc>
              <a:spcBef>
                <a:spcPts val="5"/>
              </a:spcBef>
            </a:pPr>
            <a:r>
              <a:rPr sz="20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Каждому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необходимо</a:t>
            </a:r>
            <a:r>
              <a:rPr sz="2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помнить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525" dirty="0">
                <a:solidFill>
                  <a:srgbClr val="FFFFFF"/>
                </a:solidFill>
                <a:latin typeface="Microsoft Sans Serif"/>
                <a:cs typeface="Microsoft Sans Serif"/>
              </a:rPr>
              <a:t>–</a:t>
            </a:r>
            <a:r>
              <a:rPr sz="2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незнание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закона </a:t>
            </a:r>
            <a:r>
              <a:rPr sz="2000" spc="-5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не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освобождает 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от</a:t>
            </a:r>
            <a:r>
              <a:rPr sz="2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ответственности.</a:t>
            </a: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20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Экстремизм</a:t>
            </a:r>
            <a:r>
              <a:rPr sz="20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опасен!</a:t>
            </a:r>
            <a:endParaRPr sz="200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35368" y="818388"/>
            <a:ext cx="4306824" cy="5437632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4857" y="629158"/>
            <a:ext cx="13296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36245" algn="l"/>
              </a:tabLst>
            </a:pP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	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решению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85797" y="629158"/>
            <a:ext cx="11468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Президента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73577" y="629158"/>
            <a:ext cx="11150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Российской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28209" y="629158"/>
            <a:ext cx="13646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243965" algn="l"/>
              </a:tabLst>
            </a:pPr>
            <a:r>
              <a:rPr sz="16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Ф</a:t>
            </a:r>
            <a:r>
              <a:rPr sz="16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</a:t>
            </a:r>
            <a:r>
              <a:rPr sz="1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рац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ии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4857" y="872998"/>
            <a:ext cx="31007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181735" algn="l"/>
              </a:tabLst>
            </a:pP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целях	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совершенствования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09694" y="872998"/>
            <a:ext cx="16827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государственного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14857" y="1116837"/>
            <a:ext cx="53784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управления</a:t>
            </a:r>
            <a:r>
              <a:rPr sz="1600" spc="2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600" spc="229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области</a:t>
            </a:r>
            <a:r>
              <a:rPr sz="1600" spc="2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противодействия</a:t>
            </a:r>
            <a:r>
              <a:rPr sz="1600" spc="229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терроризму</a:t>
            </a:r>
            <a:r>
              <a:rPr sz="1600" spc="2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15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14857" y="1360678"/>
            <a:ext cx="378269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1024255" algn="l"/>
                <a:tab pos="1137285" algn="l"/>
                <a:tab pos="1646555" algn="l"/>
                <a:tab pos="2226945" algn="l"/>
                <a:tab pos="2429510" algn="l"/>
                <a:tab pos="2780030" algn="l"/>
                <a:tab pos="3330575" algn="l"/>
                <a:tab pos="3443604" algn="l"/>
              </a:tabLst>
            </a:pP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ф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вра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я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2006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6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г</a:t>
            </a:r>
            <a:r>
              <a:rPr sz="16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да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был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6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ан  антитеррористический		</a:t>
            </a:r>
            <a:r>
              <a:rPr sz="16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комитет		</a:t>
            </a:r>
            <a:r>
              <a:rPr sz="1600" spc="660" dirty="0">
                <a:solidFill>
                  <a:srgbClr val="FFFFFF"/>
                </a:solidFill>
                <a:latin typeface="Microsoft Sans Serif"/>
                <a:cs typeface="Microsoft Sans Serif"/>
              </a:rPr>
              <a:t>— </a:t>
            </a:r>
            <a:r>
              <a:rPr sz="1600" spc="-409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орган,		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координирующий	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16958" y="1360678"/>
            <a:ext cx="147637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5400" algn="just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Нац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6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ь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6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ы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й  </a:t>
            </a:r>
            <a:r>
              <a:rPr sz="16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6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6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16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гиа</a:t>
            </a:r>
            <a:r>
              <a:rPr sz="1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ь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6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ы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й 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организующий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14857" y="2092579"/>
            <a:ext cx="5379720" cy="29521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  <a:tabLst>
                <a:tab pos="2760345" algn="l"/>
                <a:tab pos="4622800" algn="l"/>
              </a:tabLst>
            </a:pP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ан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ерро</a:t>
            </a:r>
            <a:r>
              <a:rPr sz="1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ис</a:t>
            </a:r>
            <a:r>
              <a:rPr sz="1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6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чес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ку</a:t>
            </a:r>
            <a:r>
              <a:rPr sz="1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ю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</a:t>
            </a:r>
            <a:r>
              <a:rPr sz="1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я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6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6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ь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ь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ор</a:t>
            </a:r>
            <a:r>
              <a:rPr sz="16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г</a:t>
            </a:r>
            <a:r>
              <a:rPr sz="1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ов 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государственной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власти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федеральном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уровне,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на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уровне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субъектов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Российской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Федерации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органов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местного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самоуправления.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Председателем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Комитета </a:t>
            </a:r>
            <a:r>
              <a:rPr sz="1600" spc="-409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является директор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Федеральной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службы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безопасности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Российской</a:t>
            </a:r>
            <a:r>
              <a:rPr sz="16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Федерации.</a:t>
            </a:r>
            <a:endParaRPr sz="160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00000"/>
              </a:lnSpc>
              <a:tabLst>
                <a:tab pos="2167255" algn="l"/>
                <a:tab pos="4331970" algn="l"/>
              </a:tabLst>
            </a:pP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Основными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задачами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Комитета</a:t>
            </a:r>
            <a:r>
              <a:rPr sz="16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являются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разработка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мер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по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противодействию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терроризму,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участие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в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м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6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ж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ар</a:t>
            </a:r>
            <a:r>
              <a:rPr sz="16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6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м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6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6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16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6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д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честве,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</a:t>
            </a:r>
            <a:r>
              <a:rPr sz="16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</a:t>
            </a:r>
            <a:r>
              <a:rPr sz="16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г</a:t>
            </a:r>
            <a:r>
              <a:rPr sz="16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6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а 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предложений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Президенту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России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формированию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государственной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политики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совершенствованию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законодательства</a:t>
            </a:r>
            <a:r>
              <a:rPr sz="1600" spc="2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600" spc="204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этой</a:t>
            </a:r>
            <a:r>
              <a:rPr sz="1600" spc="204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области,</a:t>
            </a:r>
            <a:r>
              <a:rPr sz="1600" spc="2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600" spc="2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также</a:t>
            </a:r>
            <a:r>
              <a:rPr sz="1600" spc="2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организация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633852" y="5019294"/>
            <a:ext cx="345884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7350" marR="5080" indent="-375285">
              <a:lnSpc>
                <a:spcPct val="100000"/>
              </a:lnSpc>
              <a:spcBef>
                <a:spcPts val="95"/>
              </a:spcBef>
              <a:tabLst>
                <a:tab pos="1276985" algn="l"/>
                <a:tab pos="1655445" algn="l"/>
                <a:tab pos="3331845" algn="l"/>
              </a:tabLst>
            </a:pP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6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6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ния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6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6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6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ик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ени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  </a:t>
            </a:r>
            <a:r>
              <a:rPr sz="16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угроз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350258" y="5263133"/>
            <a:ext cx="17411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террористической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14857" y="5019294"/>
            <a:ext cx="1678939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ф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16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м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иро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я 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нейтрализации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направленности.</a:t>
            </a:r>
            <a:endParaRPr sz="1600">
              <a:latin typeface="Microsoft Sans Serif"/>
              <a:cs typeface="Microsoft Sans Serif"/>
            </a:endParaRPr>
          </a:p>
        </p:txBody>
      </p: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72200" y="600455"/>
            <a:ext cx="6019800" cy="5704332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0975" y="794004"/>
            <a:ext cx="9985248" cy="5390388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6468" y="672083"/>
            <a:ext cx="2857500" cy="1905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633596" y="1059941"/>
            <a:ext cx="703072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8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соответствии</a:t>
            </a:r>
            <a:r>
              <a:rPr sz="18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8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Федеральным</a:t>
            </a:r>
            <a:r>
              <a:rPr sz="18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законом</a:t>
            </a:r>
            <a:r>
              <a:rPr sz="180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от</a:t>
            </a:r>
            <a:r>
              <a:rPr sz="18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6</a:t>
            </a:r>
            <a:r>
              <a:rPr sz="18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марта</a:t>
            </a:r>
            <a:r>
              <a:rPr sz="18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2006</a:t>
            </a:r>
            <a:r>
              <a:rPr sz="18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г.</a:t>
            </a:r>
            <a:r>
              <a:rPr sz="18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130" dirty="0">
                <a:solidFill>
                  <a:srgbClr val="FFFFFF"/>
                </a:solidFill>
                <a:latin typeface="Microsoft Sans Serif"/>
                <a:cs typeface="Microsoft Sans Serif"/>
              </a:rPr>
              <a:t>№</a:t>
            </a:r>
            <a:r>
              <a:rPr sz="18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35-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ФЗ</a:t>
            </a:r>
            <a:r>
              <a:rPr sz="1800" spc="459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«О</a:t>
            </a:r>
            <a:r>
              <a:rPr sz="1800" spc="459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противодействии</a:t>
            </a:r>
            <a:r>
              <a:rPr sz="1800" spc="4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терроризму»</a:t>
            </a:r>
            <a:r>
              <a:rPr sz="1800" spc="4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800" spc="4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целях</a:t>
            </a:r>
            <a:r>
              <a:rPr sz="1800" spc="4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своевременного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89497" y="1608835"/>
            <a:ext cx="47739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36700" algn="l"/>
                <a:tab pos="2060575" algn="l"/>
                <a:tab pos="4045585" algn="l"/>
              </a:tabLst>
            </a:pP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нас</a:t>
            </a:r>
            <a:r>
              <a:rPr sz="18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1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ни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я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	о	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8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зн</a:t>
            </a:r>
            <a:r>
              <a:rPr sz="18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ик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но</a:t>
            </a:r>
            <a:r>
              <a:rPr sz="1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ени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гр</a:t>
            </a:r>
            <a:r>
              <a:rPr sz="1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8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зы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16929" y="1883155"/>
            <a:ext cx="47510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1445" marR="5080" indent="-119380">
              <a:lnSpc>
                <a:spcPct val="100000"/>
              </a:lnSpc>
              <a:spcBef>
                <a:spcPts val="100"/>
              </a:spcBef>
              <a:tabLst>
                <a:tab pos="745490" algn="l"/>
                <a:tab pos="990600" algn="l"/>
                <a:tab pos="1149350" algn="l"/>
                <a:tab pos="2752725" algn="l"/>
                <a:tab pos="2938780" algn="l"/>
                <a:tab pos="4487545" algn="l"/>
              </a:tabLst>
            </a:pPr>
            <a:r>
              <a:rPr sz="18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8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а	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		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18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г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аниза</a:t>
            </a:r>
            <a:r>
              <a:rPr sz="1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ц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ии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	д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я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8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ьности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  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8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г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о		</a:t>
            </a:r>
            <a:r>
              <a:rPr sz="1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ер</a:t>
            </a:r>
            <a:r>
              <a:rPr sz="1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ше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ни</a:t>
            </a:r>
            <a:r>
              <a:rPr sz="1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ю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,		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ос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щ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ест</a:t>
            </a:r>
            <a:r>
              <a:rPr sz="18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я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м</a:t>
            </a:r>
            <a:r>
              <a:rPr sz="18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й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33596" y="1608835"/>
            <a:ext cx="207454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946910" algn="l"/>
              </a:tabLst>
            </a:pP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информирования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террористического </a:t>
            </a:r>
            <a:r>
              <a:rPr sz="1800" spc="-4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противодействию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Национальным 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8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заи</a:t>
            </a:r>
            <a:r>
              <a:rPr sz="18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м</a:t>
            </a:r>
            <a:r>
              <a:rPr sz="18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дейст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ии	с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88914" y="2431796"/>
            <a:ext cx="295338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антитеррористическим</a:t>
            </a:r>
            <a:endParaRPr sz="1800">
              <a:latin typeface="Microsoft Sans Serif"/>
              <a:cs typeface="Microsoft Sans Serif"/>
            </a:endParaRPr>
          </a:p>
          <a:p>
            <a:pPr marL="99060">
              <a:lnSpc>
                <a:spcPct val="100000"/>
              </a:lnSpc>
              <a:tabLst>
                <a:tab pos="1943735" algn="l"/>
              </a:tabLst>
            </a:pP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федеральными	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органами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751823" y="2431796"/>
            <a:ext cx="1913889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350" algn="r">
              <a:lnSpc>
                <a:spcPct val="100000"/>
              </a:lnSpc>
              <a:spcBef>
                <a:spcPts val="100"/>
              </a:spcBef>
              <a:tabLst>
                <a:tab pos="1642745" algn="l"/>
              </a:tabLst>
            </a:pPr>
            <a:r>
              <a:rPr sz="18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8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м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8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ом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во</a:t>
            </a:r>
            <a:endParaRPr sz="1800">
              <a:latin typeface="Microsoft Sans Serif"/>
              <a:cs typeface="Microsoft Sans Serif"/>
            </a:endParaRPr>
          </a:p>
          <a:p>
            <a:pPr marR="5080" algn="r">
              <a:lnSpc>
                <a:spcPct val="100000"/>
              </a:lnSpc>
            </a:pP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исполнительной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33596" y="2980690"/>
            <a:ext cx="7035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власти,</a:t>
            </a:r>
            <a:r>
              <a:rPr sz="1800" spc="1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органами</a:t>
            </a:r>
            <a:r>
              <a:rPr sz="1800" spc="1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государственной</a:t>
            </a:r>
            <a:r>
              <a:rPr sz="1800" spc="1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власти</a:t>
            </a:r>
            <a:r>
              <a:rPr sz="1800" spc="1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субъектов</a:t>
            </a:r>
            <a:r>
              <a:rPr sz="1800" spc="1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Российской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33596" y="3255009"/>
            <a:ext cx="25749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64005" algn="l"/>
              </a:tabLst>
            </a:pPr>
            <a:r>
              <a:rPr sz="18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Ф</a:t>
            </a:r>
            <a:r>
              <a:rPr sz="18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д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рац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и,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18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г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8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м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79285" y="3255009"/>
            <a:ext cx="418655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68095" algn="l"/>
                <a:tab pos="3335020" algn="l"/>
                <a:tab pos="4051300" algn="l"/>
              </a:tabLst>
            </a:pPr>
            <a:r>
              <a:rPr sz="18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м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естно</a:t>
            </a:r>
            <a:r>
              <a:rPr sz="18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г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о	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сам</a:t>
            </a:r>
            <a:r>
              <a:rPr sz="1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пра</a:t>
            </a:r>
            <a:r>
              <a:rPr sz="18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ени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я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	в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633596" y="3529329"/>
            <a:ext cx="70326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соответствии</a:t>
            </a:r>
            <a:r>
              <a:rPr sz="1800" spc="19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800" spc="2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указом</a:t>
            </a:r>
            <a:r>
              <a:rPr sz="1800" spc="19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Президента</a:t>
            </a:r>
            <a:r>
              <a:rPr sz="1800" spc="19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Российской</a:t>
            </a:r>
            <a:r>
              <a:rPr sz="1800" spc="2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Федерации</a:t>
            </a:r>
            <a:r>
              <a:rPr sz="1800" spc="204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от</a:t>
            </a:r>
            <a:r>
              <a:rPr sz="1800" spc="19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14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633596" y="3803650"/>
            <a:ext cx="39027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61060" algn="l"/>
                <a:tab pos="1666239" algn="l"/>
                <a:tab pos="2084070" algn="l"/>
                <a:tab pos="2626360" algn="l"/>
                <a:tab pos="3304540" algn="l"/>
              </a:tabLst>
            </a:pP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8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ю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я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201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2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800" spc="-250" dirty="0">
                <a:solidFill>
                  <a:srgbClr val="FFFFFF"/>
                </a:solidFill>
                <a:latin typeface="Microsoft Sans Serif"/>
                <a:cs typeface="Microsoft Sans Serif"/>
              </a:rPr>
              <a:t>г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.	</a:t>
            </a:r>
            <a:r>
              <a:rPr sz="1800" spc="130" dirty="0">
                <a:solidFill>
                  <a:srgbClr val="FFFFFF"/>
                </a:solidFill>
                <a:latin typeface="Microsoft Sans Serif"/>
                <a:cs typeface="Microsoft Sans Serif"/>
              </a:rPr>
              <a:t>№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85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1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м</a:t>
            </a:r>
            <a:r>
              <a:rPr sz="18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гу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811516" y="3803650"/>
            <a:ext cx="18148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устанавливаться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633596" y="4077665"/>
            <a:ext cx="581596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76780" algn="l"/>
                <a:tab pos="3568065" algn="l"/>
              </a:tabLst>
            </a:pP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террористической	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опасности,	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предусматривающие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654285" y="3803650"/>
            <a:ext cx="101473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8255" algn="r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уровни</a:t>
            </a:r>
            <a:endParaRPr sz="1800">
              <a:latin typeface="Microsoft Sans Serif"/>
              <a:cs typeface="Microsoft Sans Serif"/>
            </a:endParaRPr>
          </a:p>
          <a:p>
            <a:pPr marR="5080" algn="r">
              <a:lnSpc>
                <a:spcPct val="100000"/>
              </a:lnSpc>
            </a:pP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инятие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633596" y="4352670"/>
            <a:ext cx="70338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920875" algn="l"/>
                <a:tab pos="2466340" algn="l"/>
                <a:tab pos="2851785" algn="l"/>
                <a:tab pos="4397375" algn="l"/>
                <a:tab pos="5976620" algn="l"/>
              </a:tabLst>
            </a:pP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д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</a:t>
            </a:r>
            <a:r>
              <a:rPr sz="18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ни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8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ьных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м</a:t>
            </a:r>
            <a:r>
              <a:rPr sz="18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р	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ес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</a:t>
            </a:r>
            <a:r>
              <a:rPr sz="18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ч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ни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ю	</a:t>
            </a:r>
            <a:r>
              <a:rPr sz="1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18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8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ас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ост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ичност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, 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общества</a:t>
            </a:r>
            <a:r>
              <a:rPr sz="1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8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государства.</a:t>
            </a:r>
            <a:endParaRPr sz="1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6072" y="731519"/>
            <a:ext cx="2857500" cy="1905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429127" y="873378"/>
            <a:ext cx="7913370" cy="441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985" algn="just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а)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повышенный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("синий")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 -</a:t>
            </a:r>
            <a:r>
              <a:rPr sz="1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наличии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требующей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подтверждения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информации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реальной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возможности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совершения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террористического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акта;</a:t>
            </a:r>
            <a:endParaRPr sz="1800">
              <a:latin typeface="Microsoft Sans Serif"/>
              <a:cs typeface="Microsoft Sans Serif"/>
            </a:endParaRPr>
          </a:p>
          <a:p>
            <a:pPr marL="12700" marR="5715" algn="just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б)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высокий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("желтый")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-</a:t>
            </a:r>
            <a:r>
              <a:rPr sz="1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наличии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подтвержденной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информации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о </a:t>
            </a:r>
            <a:r>
              <a:rPr sz="1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реальной</a:t>
            </a:r>
            <a:r>
              <a:rPr sz="1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возможности</a:t>
            </a:r>
            <a:r>
              <a:rPr sz="1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совершения</a:t>
            </a:r>
            <a:r>
              <a:rPr sz="18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террористического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акта;</a:t>
            </a:r>
            <a:endParaRPr sz="180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в) 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критический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("красный") 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-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наличии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информации 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о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совершенном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террористическом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акте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либо</a:t>
            </a:r>
            <a:r>
              <a:rPr sz="1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совершении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действий,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создающих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непосредственную</a:t>
            </a:r>
            <a:r>
              <a:rPr sz="180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угрозу</a:t>
            </a:r>
            <a:r>
              <a:rPr sz="18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террористического</a:t>
            </a:r>
            <a:r>
              <a:rPr sz="1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акта.</a:t>
            </a:r>
            <a:endParaRPr sz="180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Решение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установлении,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изменении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или</a:t>
            </a:r>
            <a:r>
              <a:rPr sz="1800" spc="4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отмене</a:t>
            </a:r>
            <a:r>
              <a:rPr sz="1800" spc="4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повышенного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("синего")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высокого 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("желтого")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уровней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террористической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опасности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 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территории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(отдельных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участках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территории)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субъекта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Российской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Федерации 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(объектах,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находящихся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территории 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субъекта Российской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Федерации) 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принимает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председатель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антитеррористической 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комиссии 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1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соответствующем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субъекте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Российской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Федерации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по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согласованию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 с </a:t>
            </a:r>
            <a:r>
              <a:rPr sz="1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руководителем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территориального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органа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безопасности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1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соответствующем</a:t>
            </a:r>
            <a:r>
              <a:rPr sz="18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субъекте</a:t>
            </a:r>
            <a:r>
              <a:rPr sz="1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Российской</a:t>
            </a:r>
            <a:r>
              <a:rPr sz="1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Федерации.</a:t>
            </a:r>
            <a:endParaRPr sz="1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1812" y="505968"/>
            <a:ext cx="10599420" cy="5858256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0369" y="1988565"/>
            <a:ext cx="10597515" cy="3867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Концепция</a:t>
            </a:r>
            <a:r>
              <a:rPr sz="1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противодействия</a:t>
            </a:r>
            <a:r>
              <a:rPr sz="1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терроризму</a:t>
            </a:r>
            <a:r>
              <a:rPr sz="1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Российской</a:t>
            </a:r>
            <a:r>
              <a:rPr sz="1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Федерации</a:t>
            </a:r>
            <a:r>
              <a:rPr sz="18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(утв.</a:t>
            </a:r>
            <a:r>
              <a:rPr sz="18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Президентом</a:t>
            </a:r>
            <a:r>
              <a:rPr sz="1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РФ</a:t>
            </a:r>
            <a:r>
              <a:rPr sz="1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5</a:t>
            </a:r>
            <a:r>
              <a:rPr sz="1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октября </a:t>
            </a:r>
            <a:r>
              <a:rPr sz="1800" spc="-459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2009</a:t>
            </a:r>
            <a:r>
              <a:rPr sz="1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г.)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Настоящая</a:t>
            </a:r>
            <a:r>
              <a:rPr sz="1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Концепция</a:t>
            </a:r>
            <a:r>
              <a:rPr sz="18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определяет</a:t>
            </a:r>
            <a:r>
              <a:rPr sz="1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основные</a:t>
            </a:r>
            <a:r>
              <a:rPr sz="18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принципы</a:t>
            </a:r>
            <a:r>
              <a:rPr sz="1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государственной</a:t>
            </a:r>
            <a:r>
              <a:rPr sz="18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политики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 в</a:t>
            </a:r>
            <a:r>
              <a:rPr sz="1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области</a:t>
            </a:r>
            <a:endParaRPr sz="1800">
              <a:latin typeface="Microsoft Sans Serif"/>
              <a:cs typeface="Microsoft Sans Serif"/>
            </a:endParaRPr>
          </a:p>
          <a:p>
            <a:pPr marL="12700" marR="118745">
              <a:lnSpc>
                <a:spcPct val="100000"/>
              </a:lnSpc>
            </a:pP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противодействия</a:t>
            </a:r>
            <a:r>
              <a:rPr sz="18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терроризму</a:t>
            </a:r>
            <a:r>
              <a:rPr sz="1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Российской</a:t>
            </a:r>
            <a:r>
              <a:rPr sz="1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Федерации,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цель,</a:t>
            </a:r>
            <a:r>
              <a:rPr sz="1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задачи</a:t>
            </a:r>
            <a:r>
              <a:rPr sz="1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направления</a:t>
            </a:r>
            <a:r>
              <a:rPr sz="1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дальнейшего </a:t>
            </a:r>
            <a:r>
              <a:rPr sz="1800" spc="-4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развития</a:t>
            </a:r>
            <a:r>
              <a:rPr sz="1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общегосударственной</a:t>
            </a:r>
            <a:r>
              <a:rPr sz="180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системы</a:t>
            </a:r>
            <a:r>
              <a:rPr sz="18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противодействия</a:t>
            </a:r>
            <a:r>
              <a:rPr sz="1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терроризму</a:t>
            </a:r>
            <a:r>
              <a:rPr sz="18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Российской</a:t>
            </a:r>
            <a:r>
              <a:rPr sz="1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Федерации.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-Основные</a:t>
            </a:r>
            <a:r>
              <a:rPr sz="1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тенденции</a:t>
            </a:r>
            <a:r>
              <a:rPr sz="1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современного</a:t>
            </a:r>
            <a:r>
              <a:rPr sz="1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терроризма;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-Основные</a:t>
            </a:r>
            <a:r>
              <a:rPr sz="1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внутренние</a:t>
            </a:r>
            <a:r>
              <a:rPr sz="18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факторы,</a:t>
            </a:r>
            <a:r>
              <a:rPr sz="1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обусловливающими</a:t>
            </a:r>
            <a:r>
              <a:rPr sz="18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возникновение</a:t>
            </a:r>
            <a:r>
              <a:rPr sz="1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распространение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терроризма</a:t>
            </a:r>
            <a:r>
              <a:rPr sz="18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8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Российской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Федерации;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-Общегосударственная</a:t>
            </a:r>
            <a:r>
              <a:rPr sz="18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система</a:t>
            </a:r>
            <a:r>
              <a:rPr sz="1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противодействия</a:t>
            </a:r>
            <a:r>
              <a:rPr sz="1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терроризму;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-Основными</a:t>
            </a:r>
            <a:r>
              <a:rPr sz="1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задачами</a:t>
            </a:r>
            <a:r>
              <a:rPr sz="1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противодействия</a:t>
            </a:r>
            <a:r>
              <a:rPr sz="1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терроризму;</a:t>
            </a:r>
            <a:endParaRPr sz="1800">
              <a:latin typeface="Microsoft Sans Serif"/>
              <a:cs typeface="Microsoft Sans Serif"/>
            </a:endParaRPr>
          </a:p>
          <a:p>
            <a:pPr marL="12700" marR="892175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-Противодействие</a:t>
            </a:r>
            <a:r>
              <a:rPr sz="1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терроризму</a:t>
            </a:r>
            <a:r>
              <a:rPr sz="1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8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Российской</a:t>
            </a:r>
            <a:r>
              <a:rPr sz="1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Федерации;</a:t>
            </a:r>
            <a:r>
              <a:rPr sz="18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(направления)осуществляется</a:t>
            </a:r>
            <a:r>
              <a:rPr sz="180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 </a:t>
            </a:r>
            <a:r>
              <a:rPr sz="1800" spc="-4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следующим</a:t>
            </a:r>
            <a:r>
              <a:rPr sz="1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направлениям;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-Предупреждение</a:t>
            </a:r>
            <a:r>
              <a:rPr sz="18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(профилактика)</a:t>
            </a:r>
            <a:r>
              <a:rPr sz="1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терроризма</a:t>
            </a:r>
            <a:r>
              <a:rPr sz="1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;</a:t>
            </a:r>
            <a:r>
              <a:rPr sz="1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(направления)</a:t>
            </a:r>
            <a:r>
              <a:rPr sz="1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осуществляется</a:t>
            </a:r>
            <a:r>
              <a:rPr sz="18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</a:t>
            </a:r>
            <a:r>
              <a:rPr sz="1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трем</a:t>
            </a:r>
            <a:r>
              <a:rPr sz="1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основным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направлениям;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01040" y="905255"/>
            <a:ext cx="10523220" cy="934719"/>
            <a:chOff x="701040" y="905255"/>
            <a:chExt cx="10523220" cy="934719"/>
          </a:xfrm>
        </p:grpSpPr>
        <p:sp>
          <p:nvSpPr>
            <p:cNvPr id="4" name="object 4"/>
            <p:cNvSpPr/>
            <p:nvPr/>
          </p:nvSpPr>
          <p:spPr>
            <a:xfrm>
              <a:off x="710946" y="915161"/>
              <a:ext cx="10503535" cy="914400"/>
            </a:xfrm>
            <a:custGeom>
              <a:avLst/>
              <a:gdLst/>
              <a:ahLst/>
              <a:cxnLst/>
              <a:rect l="l" t="t" r="r" b="b"/>
              <a:pathLst>
                <a:path w="10503535" h="914400">
                  <a:moveTo>
                    <a:pt x="10351008" y="0"/>
                  </a:moveTo>
                  <a:lnTo>
                    <a:pt x="152400" y="0"/>
                  </a:lnTo>
                  <a:lnTo>
                    <a:pt x="104231" y="7766"/>
                  </a:lnTo>
                  <a:lnTo>
                    <a:pt x="62396" y="29394"/>
                  </a:lnTo>
                  <a:lnTo>
                    <a:pt x="29405" y="62380"/>
                  </a:lnTo>
                  <a:lnTo>
                    <a:pt x="7769" y="104217"/>
                  </a:lnTo>
                  <a:lnTo>
                    <a:pt x="0" y="152400"/>
                  </a:lnTo>
                  <a:lnTo>
                    <a:pt x="0" y="762000"/>
                  </a:lnTo>
                  <a:lnTo>
                    <a:pt x="7769" y="810182"/>
                  </a:lnTo>
                  <a:lnTo>
                    <a:pt x="29405" y="852019"/>
                  </a:lnTo>
                  <a:lnTo>
                    <a:pt x="62396" y="885005"/>
                  </a:lnTo>
                  <a:lnTo>
                    <a:pt x="104231" y="906633"/>
                  </a:lnTo>
                  <a:lnTo>
                    <a:pt x="152400" y="914400"/>
                  </a:lnTo>
                  <a:lnTo>
                    <a:pt x="10351008" y="914400"/>
                  </a:lnTo>
                  <a:lnTo>
                    <a:pt x="10399190" y="906633"/>
                  </a:lnTo>
                  <a:lnTo>
                    <a:pt x="10441027" y="885005"/>
                  </a:lnTo>
                  <a:lnTo>
                    <a:pt x="10474013" y="852019"/>
                  </a:lnTo>
                  <a:lnTo>
                    <a:pt x="10495641" y="810182"/>
                  </a:lnTo>
                  <a:lnTo>
                    <a:pt x="10503408" y="762000"/>
                  </a:lnTo>
                  <a:lnTo>
                    <a:pt x="10503408" y="152400"/>
                  </a:lnTo>
                  <a:lnTo>
                    <a:pt x="10495641" y="104217"/>
                  </a:lnTo>
                  <a:lnTo>
                    <a:pt x="10474013" y="62380"/>
                  </a:lnTo>
                  <a:lnTo>
                    <a:pt x="10441027" y="29394"/>
                  </a:lnTo>
                  <a:lnTo>
                    <a:pt x="10399190" y="7766"/>
                  </a:lnTo>
                  <a:lnTo>
                    <a:pt x="10351008" y="0"/>
                  </a:lnTo>
                  <a:close/>
                </a:path>
              </a:pathLst>
            </a:custGeom>
            <a:solidFill>
              <a:srgbClr val="B31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10946" y="915161"/>
              <a:ext cx="10503535" cy="914400"/>
            </a:xfrm>
            <a:custGeom>
              <a:avLst/>
              <a:gdLst/>
              <a:ahLst/>
              <a:cxnLst/>
              <a:rect l="l" t="t" r="r" b="b"/>
              <a:pathLst>
                <a:path w="10503535" h="914400">
                  <a:moveTo>
                    <a:pt x="0" y="152400"/>
                  </a:moveTo>
                  <a:lnTo>
                    <a:pt x="7769" y="104217"/>
                  </a:lnTo>
                  <a:lnTo>
                    <a:pt x="29405" y="62380"/>
                  </a:lnTo>
                  <a:lnTo>
                    <a:pt x="62396" y="29394"/>
                  </a:lnTo>
                  <a:lnTo>
                    <a:pt x="104231" y="7766"/>
                  </a:lnTo>
                  <a:lnTo>
                    <a:pt x="152400" y="0"/>
                  </a:lnTo>
                  <a:lnTo>
                    <a:pt x="10351008" y="0"/>
                  </a:lnTo>
                  <a:lnTo>
                    <a:pt x="10399190" y="7766"/>
                  </a:lnTo>
                  <a:lnTo>
                    <a:pt x="10441027" y="29394"/>
                  </a:lnTo>
                  <a:lnTo>
                    <a:pt x="10474013" y="62380"/>
                  </a:lnTo>
                  <a:lnTo>
                    <a:pt x="10495641" y="104217"/>
                  </a:lnTo>
                  <a:lnTo>
                    <a:pt x="10503408" y="152400"/>
                  </a:lnTo>
                  <a:lnTo>
                    <a:pt x="10503408" y="762000"/>
                  </a:lnTo>
                  <a:lnTo>
                    <a:pt x="10495641" y="810182"/>
                  </a:lnTo>
                  <a:lnTo>
                    <a:pt x="10474013" y="852019"/>
                  </a:lnTo>
                  <a:lnTo>
                    <a:pt x="10441027" y="885005"/>
                  </a:lnTo>
                  <a:lnTo>
                    <a:pt x="10399190" y="906633"/>
                  </a:lnTo>
                  <a:lnTo>
                    <a:pt x="10351008" y="914400"/>
                  </a:lnTo>
                  <a:lnTo>
                    <a:pt x="152400" y="914400"/>
                  </a:lnTo>
                  <a:lnTo>
                    <a:pt x="104231" y="906633"/>
                  </a:lnTo>
                  <a:lnTo>
                    <a:pt x="62396" y="885005"/>
                  </a:lnTo>
                  <a:lnTo>
                    <a:pt x="29405" y="852019"/>
                  </a:lnTo>
                  <a:lnTo>
                    <a:pt x="7769" y="810182"/>
                  </a:lnTo>
                  <a:lnTo>
                    <a:pt x="0" y="762000"/>
                  </a:lnTo>
                  <a:lnTo>
                    <a:pt x="0" y="152400"/>
                  </a:lnTo>
                  <a:close/>
                </a:path>
              </a:pathLst>
            </a:custGeom>
            <a:ln w="19812">
              <a:solidFill>
                <a:srgbClr val="8309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510788" y="1215897"/>
            <a:ext cx="49072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Arial"/>
                <a:cs typeface="Arial"/>
              </a:rPr>
              <a:t>НОРМАТИВНЫЕ</a:t>
            </a:r>
            <a:r>
              <a:rPr sz="1800" b="1" spc="35" dirty="0">
                <a:latin typeface="Arial"/>
                <a:cs typeface="Arial"/>
              </a:rPr>
              <a:t> </a:t>
            </a:r>
            <a:r>
              <a:rPr sz="1800" b="1" spc="-35" dirty="0">
                <a:latin typeface="Arial"/>
                <a:cs typeface="Arial"/>
              </a:rPr>
              <a:t>ПРАВОВЫЕ</a:t>
            </a:r>
            <a:r>
              <a:rPr sz="1800" b="1" spc="45" dirty="0">
                <a:latin typeface="Arial"/>
                <a:cs typeface="Arial"/>
              </a:rPr>
              <a:t> </a:t>
            </a:r>
            <a:r>
              <a:rPr sz="1800" b="1" spc="-30" dirty="0">
                <a:latin typeface="Arial"/>
                <a:cs typeface="Arial"/>
              </a:rPr>
              <a:t>ДОКУМЕНТЫ</a:t>
            </a:r>
            <a:r>
              <a:rPr sz="1800" spc="-30" dirty="0">
                <a:latin typeface="Verdana"/>
                <a:cs typeface="Verdana"/>
              </a:rPr>
              <a:t>: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4273" y="700278"/>
            <a:ext cx="5939790" cy="4504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33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-</a:t>
            </a:r>
            <a:r>
              <a:rPr sz="1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Указ</a:t>
            </a:r>
            <a:r>
              <a:rPr sz="1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Президента</a:t>
            </a:r>
            <a:r>
              <a:rPr sz="18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РФ</a:t>
            </a:r>
            <a:r>
              <a:rPr sz="18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от</a:t>
            </a:r>
            <a:r>
              <a:rPr sz="1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15</a:t>
            </a:r>
            <a:r>
              <a:rPr sz="18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февраля</a:t>
            </a:r>
            <a:r>
              <a:rPr sz="1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2006</a:t>
            </a:r>
            <a:r>
              <a:rPr sz="1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г.</a:t>
            </a:r>
            <a:endParaRPr sz="1800">
              <a:latin typeface="Microsoft Sans Serif"/>
              <a:cs typeface="Microsoft Sans Serif"/>
            </a:endParaRPr>
          </a:p>
          <a:p>
            <a:pPr marL="100330" marR="1804035" indent="63500">
              <a:lnSpc>
                <a:spcPct val="100000"/>
              </a:lnSpc>
            </a:pPr>
            <a:r>
              <a:rPr sz="1800" spc="130" dirty="0">
                <a:solidFill>
                  <a:srgbClr val="FFFFFF"/>
                </a:solidFill>
                <a:latin typeface="Microsoft Sans Serif"/>
                <a:cs typeface="Microsoft Sans Serif"/>
              </a:rPr>
              <a:t>№</a:t>
            </a:r>
            <a:r>
              <a:rPr sz="18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116</a:t>
            </a:r>
            <a:r>
              <a:rPr sz="18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"О</a:t>
            </a:r>
            <a:r>
              <a:rPr sz="1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мерах</a:t>
            </a:r>
            <a:r>
              <a:rPr sz="1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</a:t>
            </a:r>
            <a:r>
              <a:rPr sz="18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противодействию </a:t>
            </a:r>
            <a:r>
              <a:rPr sz="1800" spc="-459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терроризму"</a:t>
            </a:r>
            <a:endParaRPr sz="1800">
              <a:latin typeface="Microsoft Sans Serif"/>
              <a:cs typeface="Microsoft Sans Serif"/>
            </a:endParaRPr>
          </a:p>
          <a:p>
            <a:pPr marL="152400" indent="-140335">
              <a:lnSpc>
                <a:spcPct val="100000"/>
              </a:lnSpc>
              <a:spcBef>
                <a:spcPts val="440"/>
              </a:spcBef>
              <a:buChar char="-"/>
              <a:tabLst>
                <a:tab pos="153035" algn="l"/>
              </a:tabLst>
            </a:pPr>
            <a:r>
              <a:rPr sz="18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Указ</a:t>
            </a:r>
            <a:r>
              <a:rPr sz="1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Президента</a:t>
            </a:r>
            <a:r>
              <a:rPr sz="1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РФ</a:t>
            </a:r>
            <a:r>
              <a:rPr sz="18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от</a:t>
            </a:r>
            <a:r>
              <a:rPr sz="1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26</a:t>
            </a:r>
            <a:r>
              <a:rPr sz="18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декабря</a:t>
            </a:r>
            <a:r>
              <a:rPr sz="1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2015</a:t>
            </a:r>
            <a:r>
              <a:rPr sz="1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г.</a:t>
            </a:r>
            <a:r>
              <a:rPr sz="1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135" dirty="0">
                <a:solidFill>
                  <a:srgbClr val="FFFFFF"/>
                </a:solidFill>
                <a:latin typeface="Microsoft Sans Serif"/>
                <a:cs typeface="Microsoft Sans Serif"/>
              </a:rPr>
              <a:t>№</a:t>
            </a:r>
            <a:r>
              <a:rPr sz="1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664</a:t>
            </a:r>
            <a:r>
              <a:rPr sz="18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"О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мерах</a:t>
            </a:r>
            <a:r>
              <a:rPr sz="1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</a:t>
            </a:r>
            <a:r>
              <a:rPr sz="18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совершенствованию</a:t>
            </a:r>
            <a:r>
              <a:rPr sz="18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государственного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управления</a:t>
            </a:r>
            <a:r>
              <a:rPr sz="18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области</a:t>
            </a:r>
            <a:r>
              <a:rPr sz="1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противодействия</a:t>
            </a:r>
            <a:r>
              <a:rPr sz="18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терроризму"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10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00000"/>
              </a:lnSpc>
              <a:buChar char="-"/>
              <a:tabLst>
                <a:tab pos="153035" algn="l"/>
              </a:tabLst>
            </a:pP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Постановление Правительства </a:t>
            </a:r>
            <a:r>
              <a:rPr sz="18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РФ 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от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27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мая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2017 </a:t>
            </a:r>
            <a:r>
              <a:rPr sz="18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г.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N 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638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«О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взаимодействии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федеральных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органов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исполнительной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власти,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органов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государственной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власти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субъектов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Российской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Федерации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органов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местного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самоуправления, 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физических 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и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юридических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лиц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 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проверке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информации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об </a:t>
            </a:r>
            <a:r>
              <a:rPr sz="1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угрозе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совершения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террористического 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акта, 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а </a:t>
            </a:r>
            <a:r>
              <a:rPr sz="18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также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 информировании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субъектов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противодействия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терроризму 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о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выявленной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угрозе</a:t>
            </a:r>
            <a:r>
              <a:rPr sz="18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совершения</a:t>
            </a:r>
            <a:r>
              <a:rPr sz="18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террористического</a:t>
            </a:r>
            <a:r>
              <a:rPr sz="1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акта»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19316" y="920495"/>
            <a:ext cx="5472683" cy="4287012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0811" y="806323"/>
            <a:ext cx="3621404" cy="2585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985">
              <a:lnSpc>
                <a:spcPct val="100000"/>
              </a:lnSpc>
              <a:spcBef>
                <a:spcPts val="95"/>
              </a:spcBef>
              <a:tabLst>
                <a:tab pos="1198245" algn="l"/>
              </a:tabLst>
            </a:pP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-	</a:t>
            </a:r>
            <a:r>
              <a:rPr sz="28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2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</a:t>
            </a:r>
            <a:r>
              <a:rPr sz="28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28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я</a:t>
            </a:r>
            <a:r>
              <a:rPr sz="28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ж</a:t>
            </a:r>
            <a:r>
              <a:rPr sz="2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ние  </a:t>
            </a:r>
            <a:r>
              <a:rPr sz="2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Правительства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Российской</a:t>
            </a:r>
            <a:endParaRPr sz="280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00000"/>
              </a:lnSpc>
            </a:pPr>
            <a:r>
              <a:rPr sz="28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Федерации</a:t>
            </a:r>
            <a:r>
              <a:rPr sz="28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от</a:t>
            </a:r>
            <a:r>
              <a:rPr sz="2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30 </a:t>
            </a:r>
            <a:r>
              <a:rPr sz="2800" spc="-7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июля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2010 </a:t>
            </a:r>
            <a:r>
              <a:rPr sz="2800" spc="-200" dirty="0">
                <a:solidFill>
                  <a:srgbClr val="FFFFFF"/>
                </a:solidFill>
                <a:latin typeface="Microsoft Sans Serif"/>
                <a:cs typeface="Microsoft Sans Serif"/>
              </a:rPr>
              <a:t>г.</a:t>
            </a:r>
            <a:r>
              <a:rPr sz="2800" spc="3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N 1285-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2800" spc="2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(Об</a:t>
            </a:r>
            <a:r>
              <a:rPr sz="2800" spc="2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утверждении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98467" y="5074411"/>
            <a:ext cx="4203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0811" y="3367278"/>
            <a:ext cx="2275205" cy="2585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комплексной </a:t>
            </a:r>
            <a:r>
              <a:rPr sz="28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программы </a:t>
            </a:r>
            <a:r>
              <a:rPr sz="2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обеспечения </a:t>
            </a:r>
            <a:r>
              <a:rPr sz="2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28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28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2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опа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сн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ти 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населения </a:t>
            </a: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транспорте)</a:t>
            </a:r>
            <a:endParaRPr sz="2800">
              <a:latin typeface="Microsoft Sans Serif"/>
              <a:cs typeface="Microsoft Sans Serif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10071" y="501395"/>
            <a:ext cx="5715000" cy="578205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57194" y="650824"/>
            <a:ext cx="198945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Федеральном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64784" y="650824"/>
            <a:ext cx="9785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</a:t>
            </a:r>
            <a:r>
              <a:rPr sz="24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2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18509" y="1017270"/>
            <a:ext cx="34239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33270" algn="l"/>
              </a:tabLst>
            </a:pP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следующие	</a:t>
            </a: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основные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84910" y="650824"/>
            <a:ext cx="2157095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556260" algn="l"/>
              </a:tabLst>
            </a:pP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В	</a:t>
            </a: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2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2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я</a:t>
            </a:r>
            <a:r>
              <a:rPr sz="2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щ</a:t>
            </a:r>
            <a:r>
              <a:rPr sz="2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ем  </a:t>
            </a:r>
            <a:r>
              <a:rPr sz="2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используются </a:t>
            </a:r>
            <a:r>
              <a:rPr sz="2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понятия: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84910" y="1748790"/>
            <a:ext cx="57594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90855" algn="l"/>
                <a:tab pos="2202815" algn="l"/>
                <a:tab pos="2510790" algn="l"/>
                <a:tab pos="4194810" algn="l"/>
                <a:tab pos="5575300" algn="l"/>
              </a:tabLst>
            </a:pP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1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)	</a:t>
            </a:r>
            <a:r>
              <a:rPr sz="2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ер</a:t>
            </a: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24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24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24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м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	-	и</a:t>
            </a:r>
            <a:r>
              <a:rPr sz="2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д</a:t>
            </a:r>
            <a:r>
              <a:rPr sz="2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24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24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2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оги</a:t>
            </a:r>
            <a:r>
              <a:rPr sz="2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я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нас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2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2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я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97276" y="2114245"/>
            <a:ext cx="414464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27885" algn="l"/>
                <a:tab pos="2815590" algn="l"/>
              </a:tabLst>
            </a:pPr>
            <a:r>
              <a:rPr sz="2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24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24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дей</a:t>
            </a:r>
            <a:r>
              <a:rPr sz="2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твия	</a:t>
            </a:r>
            <a:r>
              <a:rPr sz="2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2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</a:t>
            </a:r>
            <a:r>
              <a:rPr sz="2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ин</a:t>
            </a:r>
            <a:r>
              <a:rPr sz="2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я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23185" y="2480564"/>
            <a:ext cx="13569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ор</a:t>
            </a:r>
            <a:r>
              <a:rPr sz="24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г</a:t>
            </a: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2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2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2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м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35017" y="2480564"/>
            <a:ext cx="24066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государственной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84910" y="2114245"/>
            <a:ext cx="128587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</a:t>
            </a:r>
            <a:r>
              <a:rPr sz="2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24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24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кти</a:t>
            </a:r>
            <a:r>
              <a:rPr sz="2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а  </a:t>
            </a: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решения  власти,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68573" y="2846323"/>
            <a:ext cx="36734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78075" algn="l"/>
              </a:tabLst>
            </a:pPr>
            <a:r>
              <a:rPr sz="2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ор</a:t>
            </a:r>
            <a:r>
              <a:rPr sz="24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г</a:t>
            </a: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2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2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ам</a:t>
            </a:r>
            <a:r>
              <a:rPr sz="2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2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ме</a:t>
            </a:r>
            <a:r>
              <a:rPr sz="2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стно</a:t>
            </a:r>
            <a:r>
              <a:rPr sz="24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г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84910" y="3211779"/>
            <a:ext cx="57581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39365" algn="l"/>
                <a:tab pos="3220720" algn="l"/>
              </a:tabLst>
            </a:pPr>
            <a:r>
              <a:rPr sz="2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самоуправления	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или	</a:t>
            </a:r>
            <a:r>
              <a:rPr sz="2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международными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84910" y="3578097"/>
            <a:ext cx="46875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66110" algn="l"/>
              </a:tabLst>
            </a:pPr>
            <a:r>
              <a:rPr sz="2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организациями,	связанные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566407" y="3578097"/>
            <a:ext cx="17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84910" y="3943857"/>
            <a:ext cx="575881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  <a:tabLst>
                <a:tab pos="3402329" algn="l"/>
              </a:tabLst>
            </a:pP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устрашением </a:t>
            </a:r>
            <a:r>
              <a:rPr sz="2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населения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 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(или) </a:t>
            </a:r>
            <a:r>
              <a:rPr sz="2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иными </a:t>
            </a:r>
            <a:r>
              <a:rPr sz="2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форма</a:t>
            </a:r>
            <a:r>
              <a:rPr sz="2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м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2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</a:t>
            </a:r>
            <a:r>
              <a:rPr sz="2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24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ти</a:t>
            </a:r>
            <a:r>
              <a:rPr sz="2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2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2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п</a:t>
            </a:r>
            <a:r>
              <a:rPr sz="2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ав</a:t>
            </a:r>
            <a:r>
              <a:rPr sz="2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2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ы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х 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насильственных</a:t>
            </a:r>
            <a:r>
              <a:rPr sz="2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действий;</a:t>
            </a:r>
            <a:endParaRPr sz="2400">
              <a:latin typeface="Microsoft Sans Serif"/>
              <a:cs typeface="Microsoft Sans Serif"/>
            </a:endParaRPr>
          </a:p>
        </p:txBody>
      </p:sp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39811" y="626363"/>
            <a:ext cx="3116579" cy="4326636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1208" y="1271016"/>
            <a:ext cx="10968355" cy="4525010"/>
          </a:xfrm>
          <a:custGeom>
            <a:avLst/>
            <a:gdLst/>
            <a:ahLst/>
            <a:cxnLst/>
            <a:rect l="l" t="t" r="r" b="b"/>
            <a:pathLst>
              <a:path w="10968355" h="4525010">
                <a:moveTo>
                  <a:pt x="10968228" y="0"/>
                </a:moveTo>
                <a:lnTo>
                  <a:pt x="0" y="0"/>
                </a:lnTo>
                <a:lnTo>
                  <a:pt x="0" y="4524756"/>
                </a:lnTo>
                <a:lnTo>
                  <a:pt x="10968228" y="4524756"/>
                </a:lnTo>
                <a:lnTo>
                  <a:pt x="10968228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00252" y="1299463"/>
            <a:ext cx="10813415" cy="44151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0795">
              <a:lnSpc>
                <a:spcPct val="100000"/>
              </a:lnSpc>
              <a:spcBef>
                <a:spcPts val="95"/>
              </a:spcBef>
              <a:tabLst>
                <a:tab pos="810895" algn="l"/>
                <a:tab pos="1733550" algn="l"/>
                <a:tab pos="2609850" algn="l"/>
                <a:tab pos="3312160" algn="l"/>
                <a:tab pos="4767580" algn="l"/>
                <a:tab pos="5371465" algn="l"/>
                <a:tab pos="6548120" algn="l"/>
                <a:tab pos="6831965" algn="l"/>
                <a:tab pos="7874000" algn="l"/>
                <a:tab pos="8151495" algn="l"/>
                <a:tab pos="9772015" algn="l"/>
              </a:tabLst>
            </a:pP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Любо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й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ч</a:t>
            </a:r>
            <a:r>
              <a:rPr sz="16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6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6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6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</a:t>
            </a:r>
            <a:r>
              <a:rPr sz="16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6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16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ж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6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ч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</a:t>
            </a:r>
            <a:r>
              <a:rPr sz="16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дс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6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6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ять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6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ие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ей</a:t>
            </a:r>
            <a:r>
              <a:rPr sz="1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тв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я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6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э</a:t>
            </a:r>
            <a:r>
              <a:rPr sz="16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тр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ема</a:t>
            </a:r>
            <a:r>
              <a:rPr sz="16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ь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ны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х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6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6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6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ц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я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х, 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психологически</a:t>
            </a:r>
            <a:r>
              <a:rPr sz="16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быть</a:t>
            </a:r>
            <a:r>
              <a:rPr sz="16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готовым</a:t>
            </a:r>
            <a:r>
              <a:rPr sz="16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6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самозащите.</a:t>
            </a:r>
            <a:endParaRPr sz="1600">
              <a:latin typeface="Microsoft Sans Serif"/>
              <a:cs typeface="Microsoft Sans Serif"/>
            </a:endParaRPr>
          </a:p>
          <a:p>
            <a:pPr marL="12700" marR="5715">
              <a:lnSpc>
                <a:spcPct val="100000"/>
              </a:lnSpc>
            </a:pP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Обращайте</a:t>
            </a:r>
            <a:r>
              <a:rPr sz="1600" spc="1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внимание</a:t>
            </a:r>
            <a:r>
              <a:rPr sz="1600" spc="1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</a:t>
            </a:r>
            <a:r>
              <a:rPr sz="1600" spc="1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подозрительных</a:t>
            </a:r>
            <a:r>
              <a:rPr sz="1600" spc="1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людей,</a:t>
            </a:r>
            <a:r>
              <a:rPr sz="1600" spc="1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предметы,</a:t>
            </a:r>
            <a:r>
              <a:rPr sz="1600" spc="1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</a:t>
            </a:r>
            <a:r>
              <a:rPr sz="1600" spc="114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любые</a:t>
            </a:r>
            <a:r>
              <a:rPr sz="1600" spc="1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подозрительные</a:t>
            </a:r>
            <a:r>
              <a:rPr sz="1600" spc="1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мелочи,</a:t>
            </a:r>
            <a:r>
              <a:rPr sz="1600" spc="1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сообщайте</a:t>
            </a:r>
            <a:r>
              <a:rPr sz="1600" spc="1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обо </a:t>
            </a:r>
            <a:r>
              <a:rPr sz="1600" spc="-409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всем</a:t>
            </a:r>
            <a:r>
              <a:rPr sz="16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подозрительном</a:t>
            </a:r>
            <a:r>
              <a:rPr sz="16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сотрудникам</a:t>
            </a:r>
            <a:r>
              <a:rPr sz="16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правоохранительных</a:t>
            </a:r>
            <a:r>
              <a:rPr sz="16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органов.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6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Никогда</a:t>
            </a:r>
            <a:r>
              <a:rPr sz="16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не</a:t>
            </a:r>
            <a:r>
              <a:rPr sz="16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принимайте</a:t>
            </a:r>
            <a:r>
              <a:rPr sz="16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от</a:t>
            </a:r>
            <a:r>
              <a:rPr sz="16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незнакомцев</a:t>
            </a:r>
            <a:r>
              <a:rPr sz="160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пакеты</a:t>
            </a:r>
            <a:r>
              <a:rPr sz="16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6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сумки,</a:t>
            </a:r>
            <a:r>
              <a:rPr sz="16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не</a:t>
            </a:r>
            <a:r>
              <a:rPr sz="16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оставляйте</a:t>
            </a:r>
            <a:r>
              <a:rPr sz="16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свой</a:t>
            </a:r>
            <a:r>
              <a:rPr sz="16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багаж</a:t>
            </a:r>
            <a:r>
              <a:rPr sz="16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без</a:t>
            </a:r>
            <a:r>
              <a:rPr sz="16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присмотра.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600" spc="40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семьи</a:t>
            </a:r>
            <a:r>
              <a:rPr sz="1600" spc="4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должен</a:t>
            </a:r>
            <a:r>
              <a:rPr sz="1600" spc="4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быть</a:t>
            </a:r>
            <a:r>
              <a:rPr sz="1600" spc="4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план</a:t>
            </a:r>
            <a:r>
              <a:rPr sz="1600" spc="4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действий</a:t>
            </a:r>
            <a:r>
              <a:rPr sz="1600" spc="4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600" spc="434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чрезвычайных</a:t>
            </a:r>
            <a:r>
              <a:rPr sz="1600" spc="4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обстоятельствах,</a:t>
            </a:r>
            <a:r>
              <a:rPr sz="1600" spc="4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600" spc="4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всех</a:t>
            </a:r>
            <a:r>
              <a:rPr sz="1600" spc="4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членов</a:t>
            </a:r>
            <a:r>
              <a:rPr sz="1600" spc="4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семьи</a:t>
            </a:r>
            <a:r>
              <a:rPr sz="1600" spc="4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должны</a:t>
            </a:r>
            <a:r>
              <a:rPr sz="1600" spc="434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быть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номера</a:t>
            </a:r>
            <a:r>
              <a:rPr sz="16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телефонов,</a:t>
            </a:r>
            <a:r>
              <a:rPr sz="16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адреса</a:t>
            </a:r>
            <a:r>
              <a:rPr sz="16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электронной</a:t>
            </a:r>
            <a:r>
              <a:rPr sz="16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почты.</a:t>
            </a:r>
            <a:endParaRPr sz="1600">
              <a:latin typeface="Microsoft Sans Serif"/>
              <a:cs typeface="Microsoft Sans Serif"/>
            </a:endParaRPr>
          </a:p>
          <a:p>
            <a:pPr marL="12700" marR="8255">
              <a:lnSpc>
                <a:spcPct val="100000"/>
              </a:lnSpc>
              <a:spcBef>
                <a:spcPts val="5"/>
              </a:spcBef>
            </a:pP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Необходимо</a:t>
            </a:r>
            <a:r>
              <a:rPr sz="1600" spc="1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назначить</a:t>
            </a:r>
            <a:r>
              <a:rPr sz="1600" spc="1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место</a:t>
            </a:r>
            <a:r>
              <a:rPr sz="1600" spc="1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встречи,</a:t>
            </a:r>
            <a:r>
              <a:rPr sz="1600" spc="1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где</a:t>
            </a:r>
            <a:r>
              <a:rPr sz="1600" spc="1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вы</a:t>
            </a:r>
            <a:r>
              <a:rPr sz="16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сможете</a:t>
            </a:r>
            <a:r>
              <a:rPr sz="1600" spc="1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встретиться</a:t>
            </a:r>
            <a:r>
              <a:rPr sz="1600" spc="10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600" spc="1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членами</a:t>
            </a:r>
            <a:r>
              <a:rPr sz="16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вашей</a:t>
            </a:r>
            <a:r>
              <a:rPr sz="160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семьи</a:t>
            </a:r>
            <a:r>
              <a:rPr sz="1600" spc="114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6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экстренной </a:t>
            </a:r>
            <a:r>
              <a:rPr sz="1600" spc="-409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ситуации.</a:t>
            </a:r>
            <a:endParaRPr sz="1600">
              <a:latin typeface="Microsoft Sans Serif"/>
              <a:cs typeface="Microsoft Sans Serif"/>
            </a:endParaRPr>
          </a:p>
          <a:p>
            <a:pPr marL="12700" marR="1985645">
              <a:lnSpc>
                <a:spcPct val="100000"/>
              </a:lnSpc>
            </a:pP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6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случае</a:t>
            </a:r>
            <a:r>
              <a:rPr sz="16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эвакуации</a:t>
            </a:r>
            <a:r>
              <a:rPr sz="16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возьмите</a:t>
            </a:r>
            <a:r>
              <a:rPr sz="16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6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собой</a:t>
            </a:r>
            <a:r>
              <a:rPr sz="16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набор</a:t>
            </a:r>
            <a:r>
              <a:rPr sz="16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предметов</a:t>
            </a:r>
            <a:r>
              <a:rPr sz="16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первой</a:t>
            </a:r>
            <a:r>
              <a:rPr sz="16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необходимости</a:t>
            </a:r>
            <a:r>
              <a:rPr sz="16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6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документы. </a:t>
            </a:r>
            <a:r>
              <a:rPr sz="1600" spc="-409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Всегда</a:t>
            </a:r>
            <a:r>
              <a:rPr sz="16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узнавайте,</a:t>
            </a:r>
            <a:r>
              <a:rPr sz="16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где</a:t>
            </a:r>
            <a:r>
              <a:rPr sz="16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находятся</a:t>
            </a:r>
            <a:r>
              <a:rPr sz="16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резервные</a:t>
            </a:r>
            <a:r>
              <a:rPr sz="16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выходы</a:t>
            </a:r>
            <a:r>
              <a:rPr sz="16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из</a:t>
            </a:r>
            <a:r>
              <a:rPr sz="16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помещения.</a:t>
            </a:r>
            <a:endParaRPr sz="1600">
              <a:latin typeface="Microsoft Sans Serif"/>
              <a:cs typeface="Microsoft Sans Serif"/>
            </a:endParaRPr>
          </a:p>
          <a:p>
            <a:pPr marL="12700" marR="8890">
              <a:lnSpc>
                <a:spcPct val="100000"/>
              </a:lnSpc>
            </a:pP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6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доме</a:t>
            </a:r>
            <a:r>
              <a:rPr sz="160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надо</a:t>
            </a:r>
            <a:r>
              <a:rPr sz="160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укрепить</a:t>
            </a:r>
            <a:r>
              <a:rPr sz="160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6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опечатать</a:t>
            </a:r>
            <a:r>
              <a:rPr sz="16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входы</a:t>
            </a:r>
            <a:r>
              <a:rPr sz="16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60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подвалы</a:t>
            </a:r>
            <a:r>
              <a:rPr sz="16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60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</a:t>
            </a:r>
            <a:r>
              <a:rPr sz="16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чердаки,</a:t>
            </a:r>
            <a:r>
              <a:rPr sz="16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установить</a:t>
            </a:r>
            <a:r>
              <a:rPr sz="160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домофон,</a:t>
            </a:r>
            <a:r>
              <a:rPr sz="16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освободить</a:t>
            </a:r>
            <a:r>
              <a:rPr sz="160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лестничные </a:t>
            </a:r>
            <a:r>
              <a:rPr sz="1600" spc="-409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клетки</a:t>
            </a:r>
            <a:r>
              <a:rPr sz="16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6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коридоры</a:t>
            </a:r>
            <a:r>
              <a:rPr sz="16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от</a:t>
            </a:r>
            <a:r>
              <a:rPr sz="16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загромождающих</a:t>
            </a:r>
            <a:r>
              <a:rPr sz="16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предметов.</a:t>
            </a:r>
            <a:endParaRPr sz="160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</a:pP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Организовать</a:t>
            </a:r>
            <a:r>
              <a:rPr sz="1600" spc="1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дежурство</a:t>
            </a:r>
            <a:r>
              <a:rPr sz="1600" spc="1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жильцов</a:t>
            </a:r>
            <a:r>
              <a:rPr sz="1600" spc="1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вашего</a:t>
            </a:r>
            <a:r>
              <a:rPr sz="1600" spc="1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дома,</a:t>
            </a:r>
            <a:r>
              <a:rPr sz="1600" spc="1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которые</a:t>
            </a:r>
            <a:r>
              <a:rPr sz="1600" spc="1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будут</a:t>
            </a:r>
            <a:r>
              <a:rPr sz="1600" spc="1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регулярно</a:t>
            </a:r>
            <a:r>
              <a:rPr sz="1600" spc="1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обходить</a:t>
            </a:r>
            <a:r>
              <a:rPr sz="1600" spc="1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здание,</a:t>
            </a:r>
            <a:r>
              <a:rPr sz="1600" spc="1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наблюдая,</a:t>
            </a:r>
            <a:r>
              <a:rPr sz="1600" spc="1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все</a:t>
            </a:r>
            <a:r>
              <a:rPr sz="1600" spc="1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ли</a:t>
            </a:r>
            <a:r>
              <a:rPr sz="1600" spc="1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1600" spc="-409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порядке,</a:t>
            </a:r>
            <a:r>
              <a:rPr sz="16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обращая</a:t>
            </a:r>
            <a:r>
              <a:rPr sz="16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особое</a:t>
            </a:r>
            <a:r>
              <a:rPr sz="16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внимание</a:t>
            </a:r>
            <a:r>
              <a:rPr sz="160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</a:t>
            </a:r>
            <a:r>
              <a:rPr sz="16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появление</a:t>
            </a:r>
            <a:r>
              <a:rPr sz="16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незнакомых</a:t>
            </a:r>
            <a:r>
              <a:rPr sz="160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лиц</a:t>
            </a:r>
            <a:r>
              <a:rPr sz="16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6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автомобилей,</a:t>
            </a:r>
            <a:r>
              <a:rPr sz="16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разгрузку</a:t>
            </a:r>
            <a:r>
              <a:rPr sz="16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мешков</a:t>
            </a:r>
            <a:r>
              <a:rPr sz="16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6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ящиков.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Если</a:t>
            </a:r>
            <a:r>
              <a:rPr sz="16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произошел</a:t>
            </a:r>
            <a:r>
              <a:rPr sz="16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взрыв,</a:t>
            </a:r>
            <a:r>
              <a:rPr sz="16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пожар,</a:t>
            </a:r>
            <a:r>
              <a:rPr sz="16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землетрясение,</a:t>
            </a:r>
            <a:r>
              <a:rPr sz="16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никогда</a:t>
            </a:r>
            <a:r>
              <a:rPr sz="160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не</a:t>
            </a:r>
            <a:r>
              <a:rPr sz="16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пользуйтесь</a:t>
            </a:r>
            <a:r>
              <a:rPr sz="16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лифтом.</a:t>
            </a:r>
            <a:endParaRPr sz="1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6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Старайтесь</a:t>
            </a:r>
            <a:r>
              <a:rPr sz="16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не</a:t>
            </a:r>
            <a:r>
              <a:rPr sz="16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поддаваться</a:t>
            </a:r>
            <a:r>
              <a:rPr sz="16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панике,</a:t>
            </a:r>
            <a:r>
              <a:rPr sz="16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что</a:t>
            </a:r>
            <a:r>
              <a:rPr sz="16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бы</a:t>
            </a:r>
            <a:r>
              <a:rPr sz="16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ни</a:t>
            </a:r>
            <a:r>
              <a:rPr sz="16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произошло</a:t>
            </a:r>
            <a:r>
              <a:rPr sz="1600" spc="-25" dirty="0">
                <a:latin typeface="Verdana"/>
                <a:cs typeface="Verdana"/>
              </a:rPr>
              <a:t>.</a:t>
            </a:r>
            <a:endParaRPr sz="160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00455" y="580644"/>
            <a:ext cx="10812780" cy="573405"/>
            <a:chOff x="600455" y="580644"/>
            <a:chExt cx="10812780" cy="573405"/>
          </a:xfrm>
        </p:grpSpPr>
        <p:sp>
          <p:nvSpPr>
            <p:cNvPr id="5" name="object 5"/>
            <p:cNvSpPr/>
            <p:nvPr/>
          </p:nvSpPr>
          <p:spPr>
            <a:xfrm>
              <a:off x="610361" y="590550"/>
              <a:ext cx="10793095" cy="553720"/>
            </a:xfrm>
            <a:custGeom>
              <a:avLst/>
              <a:gdLst/>
              <a:ahLst/>
              <a:cxnLst/>
              <a:rect l="l" t="t" r="r" b="b"/>
              <a:pathLst>
                <a:path w="10793095" h="553719">
                  <a:moveTo>
                    <a:pt x="10700766" y="0"/>
                  </a:moveTo>
                  <a:lnTo>
                    <a:pt x="92201" y="0"/>
                  </a:lnTo>
                  <a:lnTo>
                    <a:pt x="56315" y="7244"/>
                  </a:lnTo>
                  <a:lnTo>
                    <a:pt x="27008" y="27003"/>
                  </a:lnTo>
                  <a:lnTo>
                    <a:pt x="7246" y="56310"/>
                  </a:lnTo>
                  <a:lnTo>
                    <a:pt x="0" y="92201"/>
                  </a:lnTo>
                  <a:lnTo>
                    <a:pt x="0" y="461010"/>
                  </a:lnTo>
                  <a:lnTo>
                    <a:pt x="7246" y="496901"/>
                  </a:lnTo>
                  <a:lnTo>
                    <a:pt x="27008" y="526208"/>
                  </a:lnTo>
                  <a:lnTo>
                    <a:pt x="56315" y="545967"/>
                  </a:lnTo>
                  <a:lnTo>
                    <a:pt x="92201" y="553212"/>
                  </a:lnTo>
                  <a:lnTo>
                    <a:pt x="10700766" y="553212"/>
                  </a:lnTo>
                  <a:lnTo>
                    <a:pt x="10736657" y="545967"/>
                  </a:lnTo>
                  <a:lnTo>
                    <a:pt x="10765964" y="526208"/>
                  </a:lnTo>
                  <a:lnTo>
                    <a:pt x="10785723" y="496901"/>
                  </a:lnTo>
                  <a:lnTo>
                    <a:pt x="10792967" y="461010"/>
                  </a:lnTo>
                  <a:lnTo>
                    <a:pt x="10792967" y="92201"/>
                  </a:lnTo>
                  <a:lnTo>
                    <a:pt x="10785723" y="56310"/>
                  </a:lnTo>
                  <a:lnTo>
                    <a:pt x="10765964" y="27003"/>
                  </a:lnTo>
                  <a:lnTo>
                    <a:pt x="10736657" y="7244"/>
                  </a:lnTo>
                  <a:lnTo>
                    <a:pt x="10700766" y="0"/>
                  </a:lnTo>
                  <a:close/>
                </a:path>
              </a:pathLst>
            </a:custGeom>
            <a:solidFill>
              <a:srgbClr val="B31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0361" y="590550"/>
              <a:ext cx="10793095" cy="553720"/>
            </a:xfrm>
            <a:custGeom>
              <a:avLst/>
              <a:gdLst/>
              <a:ahLst/>
              <a:cxnLst/>
              <a:rect l="l" t="t" r="r" b="b"/>
              <a:pathLst>
                <a:path w="10793095" h="553719">
                  <a:moveTo>
                    <a:pt x="0" y="92201"/>
                  </a:moveTo>
                  <a:lnTo>
                    <a:pt x="7246" y="56310"/>
                  </a:lnTo>
                  <a:lnTo>
                    <a:pt x="27008" y="27003"/>
                  </a:lnTo>
                  <a:lnTo>
                    <a:pt x="56315" y="7244"/>
                  </a:lnTo>
                  <a:lnTo>
                    <a:pt x="92201" y="0"/>
                  </a:lnTo>
                  <a:lnTo>
                    <a:pt x="10700766" y="0"/>
                  </a:lnTo>
                  <a:lnTo>
                    <a:pt x="10736657" y="7244"/>
                  </a:lnTo>
                  <a:lnTo>
                    <a:pt x="10765964" y="27003"/>
                  </a:lnTo>
                  <a:lnTo>
                    <a:pt x="10785723" y="56310"/>
                  </a:lnTo>
                  <a:lnTo>
                    <a:pt x="10792967" y="92201"/>
                  </a:lnTo>
                  <a:lnTo>
                    <a:pt x="10792967" y="461010"/>
                  </a:lnTo>
                  <a:lnTo>
                    <a:pt x="10785723" y="496901"/>
                  </a:lnTo>
                  <a:lnTo>
                    <a:pt x="10765964" y="526208"/>
                  </a:lnTo>
                  <a:lnTo>
                    <a:pt x="10736657" y="545967"/>
                  </a:lnTo>
                  <a:lnTo>
                    <a:pt x="10700766" y="553212"/>
                  </a:lnTo>
                  <a:lnTo>
                    <a:pt x="92201" y="553212"/>
                  </a:lnTo>
                  <a:lnTo>
                    <a:pt x="56315" y="545967"/>
                  </a:lnTo>
                  <a:lnTo>
                    <a:pt x="27008" y="526208"/>
                  </a:lnTo>
                  <a:lnTo>
                    <a:pt x="7246" y="496901"/>
                  </a:lnTo>
                  <a:lnTo>
                    <a:pt x="0" y="461010"/>
                  </a:lnTo>
                  <a:lnTo>
                    <a:pt x="0" y="92201"/>
                  </a:lnTo>
                  <a:close/>
                </a:path>
              </a:pathLst>
            </a:custGeom>
            <a:ln w="19812">
              <a:solidFill>
                <a:srgbClr val="8309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981960" y="712089"/>
            <a:ext cx="60477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latin typeface="Verdana"/>
                <a:cs typeface="Verdana"/>
              </a:rPr>
              <a:t>ЗАЩИТА</a:t>
            </a:r>
            <a:r>
              <a:rPr sz="1800" spc="-140" dirty="0">
                <a:latin typeface="Verdana"/>
                <a:cs typeface="Verdana"/>
              </a:rPr>
              <a:t> </a:t>
            </a:r>
            <a:r>
              <a:rPr sz="1800" spc="-70" dirty="0">
                <a:latin typeface="Verdana"/>
                <a:cs typeface="Verdana"/>
              </a:rPr>
              <a:t>НАСЕЛЕНИЯ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-105" dirty="0">
                <a:latin typeface="Verdana"/>
                <a:cs typeface="Verdana"/>
              </a:rPr>
              <a:t>ОТ</a:t>
            </a:r>
            <a:r>
              <a:rPr sz="1800" spc="-120" dirty="0">
                <a:latin typeface="Verdana"/>
                <a:cs typeface="Verdana"/>
              </a:rPr>
              <a:t> </a:t>
            </a:r>
            <a:r>
              <a:rPr sz="1800" spc="-85" dirty="0">
                <a:latin typeface="Verdana"/>
                <a:cs typeface="Verdana"/>
              </a:rPr>
              <a:t>ТЕРРОРИСТИЧЕСКИХ</a:t>
            </a:r>
            <a:r>
              <a:rPr sz="1800" spc="-114" dirty="0">
                <a:latin typeface="Verdana"/>
                <a:cs typeface="Verdana"/>
              </a:rPr>
              <a:t> </a:t>
            </a:r>
            <a:r>
              <a:rPr sz="1800" spc="-135" dirty="0">
                <a:latin typeface="Verdana"/>
                <a:cs typeface="Verdana"/>
              </a:rPr>
              <a:t>АКТОВ: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64463" y="568451"/>
            <a:ext cx="10812780" cy="573405"/>
            <a:chOff x="664463" y="568451"/>
            <a:chExt cx="10812780" cy="573405"/>
          </a:xfrm>
        </p:grpSpPr>
        <p:sp>
          <p:nvSpPr>
            <p:cNvPr id="3" name="object 3"/>
            <p:cNvSpPr/>
            <p:nvPr/>
          </p:nvSpPr>
          <p:spPr>
            <a:xfrm>
              <a:off x="674369" y="578357"/>
              <a:ext cx="10793095" cy="553720"/>
            </a:xfrm>
            <a:custGeom>
              <a:avLst/>
              <a:gdLst/>
              <a:ahLst/>
              <a:cxnLst/>
              <a:rect l="l" t="t" r="r" b="b"/>
              <a:pathLst>
                <a:path w="10793095" h="553719">
                  <a:moveTo>
                    <a:pt x="10700766" y="0"/>
                  </a:moveTo>
                  <a:lnTo>
                    <a:pt x="92201" y="0"/>
                  </a:lnTo>
                  <a:lnTo>
                    <a:pt x="56315" y="7244"/>
                  </a:lnTo>
                  <a:lnTo>
                    <a:pt x="27008" y="27003"/>
                  </a:lnTo>
                  <a:lnTo>
                    <a:pt x="7246" y="56310"/>
                  </a:lnTo>
                  <a:lnTo>
                    <a:pt x="0" y="92201"/>
                  </a:lnTo>
                  <a:lnTo>
                    <a:pt x="0" y="461009"/>
                  </a:lnTo>
                  <a:lnTo>
                    <a:pt x="7246" y="496901"/>
                  </a:lnTo>
                  <a:lnTo>
                    <a:pt x="27008" y="526208"/>
                  </a:lnTo>
                  <a:lnTo>
                    <a:pt x="56315" y="545967"/>
                  </a:lnTo>
                  <a:lnTo>
                    <a:pt x="92201" y="553212"/>
                  </a:lnTo>
                  <a:lnTo>
                    <a:pt x="10700766" y="553212"/>
                  </a:lnTo>
                  <a:lnTo>
                    <a:pt x="10736657" y="545967"/>
                  </a:lnTo>
                  <a:lnTo>
                    <a:pt x="10765964" y="526208"/>
                  </a:lnTo>
                  <a:lnTo>
                    <a:pt x="10785723" y="496901"/>
                  </a:lnTo>
                  <a:lnTo>
                    <a:pt x="10792968" y="461009"/>
                  </a:lnTo>
                  <a:lnTo>
                    <a:pt x="10792968" y="92201"/>
                  </a:lnTo>
                  <a:lnTo>
                    <a:pt x="10785723" y="56310"/>
                  </a:lnTo>
                  <a:lnTo>
                    <a:pt x="10765964" y="27003"/>
                  </a:lnTo>
                  <a:lnTo>
                    <a:pt x="10736657" y="7244"/>
                  </a:lnTo>
                  <a:lnTo>
                    <a:pt x="10700766" y="0"/>
                  </a:lnTo>
                  <a:close/>
                </a:path>
              </a:pathLst>
            </a:custGeom>
            <a:solidFill>
              <a:srgbClr val="B31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74369" y="578357"/>
              <a:ext cx="10793095" cy="553720"/>
            </a:xfrm>
            <a:custGeom>
              <a:avLst/>
              <a:gdLst/>
              <a:ahLst/>
              <a:cxnLst/>
              <a:rect l="l" t="t" r="r" b="b"/>
              <a:pathLst>
                <a:path w="10793095" h="553719">
                  <a:moveTo>
                    <a:pt x="0" y="92201"/>
                  </a:moveTo>
                  <a:lnTo>
                    <a:pt x="7246" y="56310"/>
                  </a:lnTo>
                  <a:lnTo>
                    <a:pt x="27008" y="27003"/>
                  </a:lnTo>
                  <a:lnTo>
                    <a:pt x="56315" y="7244"/>
                  </a:lnTo>
                  <a:lnTo>
                    <a:pt x="92201" y="0"/>
                  </a:lnTo>
                  <a:lnTo>
                    <a:pt x="10700766" y="0"/>
                  </a:lnTo>
                  <a:lnTo>
                    <a:pt x="10736657" y="7244"/>
                  </a:lnTo>
                  <a:lnTo>
                    <a:pt x="10765964" y="27003"/>
                  </a:lnTo>
                  <a:lnTo>
                    <a:pt x="10785723" y="56310"/>
                  </a:lnTo>
                  <a:lnTo>
                    <a:pt x="10792968" y="92201"/>
                  </a:lnTo>
                  <a:lnTo>
                    <a:pt x="10792968" y="461009"/>
                  </a:lnTo>
                  <a:lnTo>
                    <a:pt x="10785723" y="496901"/>
                  </a:lnTo>
                  <a:lnTo>
                    <a:pt x="10765964" y="526208"/>
                  </a:lnTo>
                  <a:lnTo>
                    <a:pt x="10736657" y="545967"/>
                  </a:lnTo>
                  <a:lnTo>
                    <a:pt x="10700766" y="553212"/>
                  </a:lnTo>
                  <a:lnTo>
                    <a:pt x="92201" y="553212"/>
                  </a:lnTo>
                  <a:lnTo>
                    <a:pt x="56315" y="545967"/>
                  </a:lnTo>
                  <a:lnTo>
                    <a:pt x="27008" y="526208"/>
                  </a:lnTo>
                  <a:lnTo>
                    <a:pt x="7246" y="496901"/>
                  </a:lnTo>
                  <a:lnTo>
                    <a:pt x="0" y="461009"/>
                  </a:lnTo>
                  <a:lnTo>
                    <a:pt x="0" y="92201"/>
                  </a:lnTo>
                  <a:close/>
                </a:path>
              </a:pathLst>
            </a:custGeom>
            <a:ln w="19812">
              <a:solidFill>
                <a:srgbClr val="8309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26083" y="562736"/>
            <a:ext cx="102838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60" dirty="0">
                <a:latin typeface="Verdana"/>
                <a:cs typeface="Verdana"/>
              </a:rPr>
              <a:t>ОБНАРУЖЕНИЕ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-50" dirty="0">
                <a:latin typeface="Verdana"/>
                <a:cs typeface="Verdana"/>
              </a:rPr>
              <a:t>ПОДОЗРИТЕЛЬНОГО</a:t>
            </a:r>
            <a:r>
              <a:rPr sz="1800" spc="-85" dirty="0">
                <a:latin typeface="Verdana"/>
                <a:cs typeface="Verdana"/>
              </a:rPr>
              <a:t> ПРЕДМЕТА,</a:t>
            </a:r>
            <a:r>
              <a:rPr sz="1800" spc="-145" dirty="0">
                <a:latin typeface="Verdana"/>
                <a:cs typeface="Verdana"/>
              </a:rPr>
              <a:t> </a:t>
            </a:r>
            <a:r>
              <a:rPr sz="1800" spc="-80" dirty="0">
                <a:latin typeface="Verdana"/>
                <a:cs typeface="Verdana"/>
              </a:rPr>
              <a:t>КОТОРЫЙ</a:t>
            </a:r>
            <a:r>
              <a:rPr sz="1800" spc="-120" dirty="0">
                <a:latin typeface="Verdana"/>
                <a:cs typeface="Verdana"/>
              </a:rPr>
              <a:t> </a:t>
            </a:r>
            <a:r>
              <a:rPr sz="1800" spc="-65" dirty="0">
                <a:latin typeface="Verdana"/>
                <a:cs typeface="Verdana"/>
              </a:rPr>
              <a:t>МОЖЕТ</a:t>
            </a:r>
            <a:r>
              <a:rPr sz="1800" spc="-140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ОКАЗАТЬСЯ</a:t>
            </a:r>
            <a:r>
              <a:rPr sz="1800" spc="-165" dirty="0">
                <a:latin typeface="Verdana"/>
                <a:cs typeface="Verdana"/>
              </a:rPr>
              <a:t> </a:t>
            </a:r>
            <a:r>
              <a:rPr sz="1800" spc="-125" dirty="0">
                <a:latin typeface="Verdana"/>
                <a:cs typeface="Verdana"/>
              </a:rPr>
              <a:t>ВЗРЫВНЫМ</a:t>
            </a:r>
            <a:endParaRPr sz="1800">
              <a:latin typeface="Verdana"/>
              <a:cs typeface="Verdana"/>
            </a:endParaRPr>
          </a:p>
          <a:p>
            <a:pPr marL="7620" algn="ctr">
              <a:lnSpc>
                <a:spcPct val="100000"/>
              </a:lnSpc>
            </a:pPr>
            <a:r>
              <a:rPr sz="1800" spc="-35" dirty="0">
                <a:latin typeface="Verdana"/>
                <a:cs typeface="Verdana"/>
              </a:rPr>
              <a:t>УСТРОЙСТВОМ: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52652" y="1159891"/>
            <a:ext cx="7320280" cy="56959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85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16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20" dirty="0">
                <a:solidFill>
                  <a:srgbClr val="FFFFFF"/>
                </a:solidFill>
                <a:latin typeface="Verdana"/>
                <a:cs typeface="Verdana"/>
              </a:rPr>
              <a:t>последнее</a:t>
            </a:r>
            <a:r>
              <a:rPr sz="16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время</a:t>
            </a:r>
            <a:r>
              <a:rPr sz="16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часто</a:t>
            </a:r>
            <a:r>
              <a:rPr sz="16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Verdana"/>
                <a:cs typeface="Verdana"/>
              </a:rPr>
              <a:t>отмечаются</a:t>
            </a:r>
            <a:r>
              <a:rPr sz="16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Verdana"/>
                <a:cs typeface="Verdana"/>
              </a:rPr>
              <a:t>случаи</a:t>
            </a:r>
            <a:r>
              <a:rPr sz="16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Verdana"/>
                <a:cs typeface="Verdana"/>
              </a:rPr>
              <a:t>обнаружения</a:t>
            </a:r>
            <a:endParaRPr sz="1600">
              <a:latin typeface="Verdana"/>
              <a:cs typeface="Verdana"/>
            </a:endParaRPr>
          </a:p>
          <a:p>
            <a:pPr marL="12700" marR="453390">
              <a:lnSpc>
                <a:spcPct val="100000"/>
              </a:lnSpc>
            </a:pPr>
            <a:r>
              <a:rPr sz="1600" spc="35" dirty="0">
                <a:solidFill>
                  <a:srgbClr val="FFFFFF"/>
                </a:solidFill>
                <a:latin typeface="Verdana"/>
                <a:cs typeface="Verdana"/>
              </a:rPr>
              <a:t>гражданами</a:t>
            </a:r>
            <a:r>
              <a:rPr sz="16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65" dirty="0">
                <a:solidFill>
                  <a:srgbClr val="FFFFFF"/>
                </a:solidFill>
                <a:latin typeface="Verdana"/>
                <a:cs typeface="Verdana"/>
              </a:rPr>
              <a:t>подозрительных</a:t>
            </a:r>
            <a:r>
              <a:rPr sz="16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Verdana"/>
                <a:cs typeface="Verdana"/>
              </a:rPr>
              <a:t>предметов,</a:t>
            </a:r>
            <a:r>
              <a:rPr sz="16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Verdana"/>
                <a:cs typeface="Verdana"/>
              </a:rPr>
              <a:t>которые</a:t>
            </a:r>
            <a:r>
              <a:rPr sz="16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Verdana"/>
                <a:cs typeface="Verdana"/>
              </a:rPr>
              <a:t>могут</a:t>
            </a:r>
            <a:r>
              <a:rPr sz="16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45" dirty="0">
                <a:solidFill>
                  <a:srgbClr val="FFFFFF"/>
                </a:solidFill>
                <a:latin typeface="Verdana"/>
                <a:cs typeface="Verdana"/>
              </a:rPr>
              <a:t>оказаться </a:t>
            </a:r>
            <a:r>
              <a:rPr sz="1600" spc="-5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85" dirty="0">
                <a:solidFill>
                  <a:srgbClr val="FFFFFF"/>
                </a:solidFill>
                <a:latin typeface="Verdana"/>
                <a:cs typeface="Verdana"/>
              </a:rPr>
              <a:t>взрывными</a:t>
            </a:r>
            <a:r>
              <a:rPr sz="160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устройствами.</a:t>
            </a:r>
            <a:r>
              <a:rPr sz="16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Verdana"/>
                <a:cs typeface="Verdana"/>
              </a:rPr>
              <a:t>Подобные</a:t>
            </a:r>
            <a:r>
              <a:rPr sz="16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5" dirty="0">
                <a:solidFill>
                  <a:srgbClr val="FFFFFF"/>
                </a:solidFill>
                <a:latin typeface="Verdana"/>
                <a:cs typeface="Verdana"/>
              </a:rPr>
              <a:t>предметы</a:t>
            </a:r>
            <a:r>
              <a:rPr sz="16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Verdana"/>
                <a:cs typeface="Verdana"/>
              </a:rPr>
              <a:t>обнаруживают</a:t>
            </a:r>
            <a:r>
              <a:rPr sz="16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endParaRPr sz="1600">
              <a:latin typeface="Verdana"/>
              <a:cs typeface="Verdana"/>
            </a:endParaRPr>
          </a:p>
          <a:p>
            <a:pPr marL="12700" marR="687070">
              <a:lnSpc>
                <a:spcPct val="100000"/>
              </a:lnSpc>
            </a:pP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транспорте,</a:t>
            </a:r>
            <a:r>
              <a:rPr sz="16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30" dirty="0">
                <a:solidFill>
                  <a:srgbClr val="FFFFFF"/>
                </a:solidFill>
                <a:latin typeface="Verdana"/>
                <a:cs typeface="Verdana"/>
              </a:rPr>
              <a:t>на</a:t>
            </a:r>
            <a:r>
              <a:rPr sz="16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85" dirty="0">
                <a:solidFill>
                  <a:srgbClr val="FFFFFF"/>
                </a:solidFill>
                <a:latin typeface="Verdana"/>
                <a:cs typeface="Verdana"/>
              </a:rPr>
              <a:t>лестничных</a:t>
            </a:r>
            <a:r>
              <a:rPr sz="16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Verdana"/>
                <a:cs typeface="Verdana"/>
              </a:rPr>
              <a:t>площадках,</a:t>
            </a:r>
            <a:r>
              <a:rPr sz="160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около</a:t>
            </a:r>
            <a:r>
              <a:rPr sz="16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дверей</a:t>
            </a:r>
            <a:r>
              <a:rPr sz="16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55" dirty="0">
                <a:solidFill>
                  <a:srgbClr val="FFFFFF"/>
                </a:solidFill>
                <a:latin typeface="Verdana"/>
                <a:cs typeface="Verdana"/>
              </a:rPr>
              <a:t>квартир,</a:t>
            </a:r>
            <a:r>
              <a:rPr sz="160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Verdana"/>
                <a:cs typeface="Verdana"/>
              </a:rPr>
              <a:t>в </a:t>
            </a:r>
            <a:r>
              <a:rPr sz="1600" spc="-5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65" dirty="0">
                <a:solidFill>
                  <a:srgbClr val="FFFFFF"/>
                </a:solidFill>
                <a:latin typeface="Verdana"/>
                <a:cs typeface="Verdana"/>
              </a:rPr>
              <a:t>учреждениях</a:t>
            </a:r>
            <a:r>
              <a:rPr sz="16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45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6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Verdana"/>
                <a:cs typeface="Verdana"/>
              </a:rPr>
              <a:t>общественных</a:t>
            </a:r>
            <a:r>
              <a:rPr sz="16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20" dirty="0">
                <a:solidFill>
                  <a:srgbClr val="FFFFFF"/>
                </a:solidFill>
                <a:latin typeface="Verdana"/>
                <a:cs typeface="Verdana"/>
              </a:rPr>
              <a:t>местах.</a:t>
            </a:r>
            <a:r>
              <a:rPr sz="16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60" dirty="0">
                <a:solidFill>
                  <a:srgbClr val="FFFFFF"/>
                </a:solidFill>
                <a:latin typeface="Verdana"/>
                <a:cs typeface="Verdana"/>
              </a:rPr>
              <a:t>Как</a:t>
            </a:r>
            <a:r>
              <a:rPr sz="16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40" dirty="0">
                <a:solidFill>
                  <a:srgbClr val="FFFFFF"/>
                </a:solidFill>
                <a:latin typeface="Verdana"/>
                <a:cs typeface="Verdana"/>
              </a:rPr>
              <a:t>вести</a:t>
            </a:r>
            <a:r>
              <a:rPr sz="16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20" dirty="0">
                <a:solidFill>
                  <a:srgbClr val="FFFFFF"/>
                </a:solidFill>
                <a:latin typeface="Verdana"/>
                <a:cs typeface="Verdana"/>
              </a:rPr>
              <a:t>себя</a:t>
            </a:r>
            <a:r>
              <a:rPr sz="16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при</a:t>
            </a:r>
            <a:r>
              <a:rPr sz="16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120" dirty="0">
                <a:solidFill>
                  <a:srgbClr val="FFFFFF"/>
                </a:solidFill>
                <a:latin typeface="Verdana"/>
                <a:cs typeface="Verdana"/>
              </a:rPr>
              <a:t>их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600" spc="10" dirty="0">
                <a:solidFill>
                  <a:srgbClr val="FFFFFF"/>
                </a:solidFill>
                <a:latin typeface="Verdana"/>
                <a:cs typeface="Verdana"/>
              </a:rPr>
              <a:t>обнаружении?</a:t>
            </a:r>
            <a:r>
              <a:rPr sz="16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Verdana"/>
                <a:cs typeface="Verdana"/>
              </a:rPr>
              <a:t>Какие</a:t>
            </a:r>
            <a:r>
              <a:rPr sz="16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70" dirty="0">
                <a:solidFill>
                  <a:srgbClr val="FFFFFF"/>
                </a:solidFill>
                <a:latin typeface="Verdana"/>
                <a:cs typeface="Verdana"/>
              </a:rPr>
              <a:t>действия</a:t>
            </a:r>
            <a:r>
              <a:rPr sz="16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45" dirty="0">
                <a:solidFill>
                  <a:srgbClr val="FFFFFF"/>
                </a:solidFill>
                <a:latin typeface="Verdana"/>
                <a:cs typeface="Verdana"/>
              </a:rPr>
              <a:t>предпринять?</a:t>
            </a:r>
            <a:endParaRPr sz="1600">
              <a:latin typeface="Verdana"/>
              <a:cs typeface="Verdana"/>
            </a:endParaRPr>
          </a:p>
          <a:p>
            <a:pPr marL="12700" marR="612140">
              <a:lnSpc>
                <a:spcPct val="100000"/>
              </a:lnSpc>
            </a:pPr>
            <a:r>
              <a:rPr sz="1600" spc="-40" dirty="0">
                <a:solidFill>
                  <a:srgbClr val="FFFFFF"/>
                </a:solidFill>
                <a:latin typeface="Verdana"/>
                <a:cs typeface="Verdana"/>
              </a:rPr>
              <a:t>Есл</a:t>
            </a:r>
            <a:r>
              <a:rPr sz="1600" spc="-35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6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55" dirty="0">
                <a:solidFill>
                  <a:srgbClr val="FFFFFF"/>
                </a:solidFill>
                <a:latin typeface="Verdana"/>
                <a:cs typeface="Verdana"/>
              </a:rPr>
              <a:t>обна</a:t>
            </a:r>
            <a:r>
              <a:rPr sz="1600" spc="-5" dirty="0">
                <a:solidFill>
                  <a:srgbClr val="FFFFFF"/>
                </a:solidFill>
                <a:latin typeface="Verdana"/>
                <a:cs typeface="Verdana"/>
              </a:rPr>
              <a:t>р</a:t>
            </a:r>
            <a:r>
              <a:rPr sz="1600" spc="10" dirty="0">
                <a:solidFill>
                  <a:srgbClr val="FFFFFF"/>
                </a:solidFill>
                <a:latin typeface="Verdana"/>
                <a:cs typeface="Verdana"/>
              </a:rPr>
              <a:t>у</a:t>
            </a:r>
            <a:r>
              <a:rPr sz="1600" spc="15" dirty="0">
                <a:solidFill>
                  <a:srgbClr val="FFFFFF"/>
                </a:solidFill>
                <a:latin typeface="Verdana"/>
                <a:cs typeface="Verdana"/>
              </a:rPr>
              <a:t>ж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1600" spc="-65" dirty="0">
                <a:solidFill>
                  <a:srgbClr val="FFFFFF"/>
                </a:solidFill>
                <a:latin typeface="Verdana"/>
                <a:cs typeface="Verdana"/>
              </a:rPr>
              <a:t>нн</a:t>
            </a:r>
            <a:r>
              <a:rPr sz="1600" spc="-125" dirty="0">
                <a:solidFill>
                  <a:srgbClr val="FFFFFF"/>
                </a:solidFill>
                <a:latin typeface="Verdana"/>
                <a:cs typeface="Verdana"/>
              </a:rPr>
              <a:t>ый</a:t>
            </a:r>
            <a:r>
              <a:rPr sz="16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65" dirty="0">
                <a:solidFill>
                  <a:srgbClr val="FFFFFF"/>
                </a:solidFill>
                <a:latin typeface="Verdana"/>
                <a:cs typeface="Verdana"/>
              </a:rPr>
              <a:t>п</a:t>
            </a:r>
            <a:r>
              <a:rPr sz="1600" spc="40" dirty="0">
                <a:solidFill>
                  <a:srgbClr val="FFFFFF"/>
                </a:solidFill>
                <a:latin typeface="Verdana"/>
                <a:cs typeface="Verdana"/>
              </a:rPr>
              <a:t>ре</a:t>
            </a:r>
            <a:r>
              <a:rPr sz="1600" spc="35" dirty="0">
                <a:solidFill>
                  <a:srgbClr val="FFFFFF"/>
                </a:solidFill>
                <a:latin typeface="Verdana"/>
                <a:cs typeface="Verdana"/>
              </a:rPr>
              <a:t>д</a:t>
            </a:r>
            <a:r>
              <a:rPr sz="1600" spc="60" dirty="0">
                <a:solidFill>
                  <a:srgbClr val="FFFFFF"/>
                </a:solidFill>
                <a:latin typeface="Verdana"/>
                <a:cs typeface="Verdana"/>
              </a:rPr>
              <a:t>мет</a:t>
            </a:r>
            <a:r>
              <a:rPr sz="16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65" dirty="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sz="1600" spc="80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16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20" dirty="0">
                <a:solidFill>
                  <a:srgbClr val="FFFFFF"/>
                </a:solidFill>
                <a:latin typeface="Verdana"/>
                <a:cs typeface="Verdana"/>
              </a:rPr>
              <a:t>д</a:t>
            </a:r>
            <a:r>
              <a:rPr sz="1600" spc="15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1600" spc="-35" dirty="0">
                <a:solidFill>
                  <a:srgbClr val="FFFFFF"/>
                </a:solidFill>
                <a:latin typeface="Verdana"/>
                <a:cs typeface="Verdana"/>
              </a:rPr>
              <a:t>лже</a:t>
            </a:r>
            <a:r>
              <a:rPr sz="1600" spc="-65" dirty="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sz="1600" spc="-145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sz="16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65" dirty="0">
                <a:solidFill>
                  <a:srgbClr val="FFFFFF"/>
                </a:solidFill>
                <a:latin typeface="Verdana"/>
                <a:cs typeface="Verdana"/>
              </a:rPr>
              <a:t>п</a:t>
            </a:r>
            <a:r>
              <a:rPr sz="1600" spc="70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16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50" dirty="0">
                <a:solidFill>
                  <a:srgbClr val="FFFFFF"/>
                </a:solidFill>
                <a:latin typeface="Verdana"/>
                <a:cs typeface="Verdana"/>
              </a:rPr>
              <a:t>вашему</a:t>
            </a:r>
            <a:r>
              <a:rPr sz="16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114" dirty="0">
                <a:solidFill>
                  <a:srgbClr val="FFFFFF"/>
                </a:solidFill>
                <a:latin typeface="Verdana"/>
                <a:cs typeface="Verdana"/>
              </a:rPr>
              <a:t>м</a:t>
            </a:r>
            <a:r>
              <a:rPr sz="1600" spc="110" dirty="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sz="1600" spc="75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1600" spc="-65" dirty="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sz="1600" spc="-60" dirty="0">
                <a:solidFill>
                  <a:srgbClr val="FFFFFF"/>
                </a:solidFill>
                <a:latin typeface="Verdana"/>
                <a:cs typeface="Verdana"/>
              </a:rPr>
              <a:t>ию,  находиться</a:t>
            </a:r>
            <a:r>
              <a:rPr sz="16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16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75" dirty="0">
                <a:solidFill>
                  <a:srgbClr val="FFFFFF"/>
                </a:solidFill>
                <a:latin typeface="Verdana"/>
                <a:cs typeface="Verdana"/>
              </a:rPr>
              <a:t>этом</a:t>
            </a:r>
            <a:r>
              <a:rPr sz="16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50" dirty="0">
                <a:solidFill>
                  <a:srgbClr val="FFFFFF"/>
                </a:solidFill>
                <a:latin typeface="Verdana"/>
                <a:cs typeface="Verdana"/>
              </a:rPr>
              <a:t>месте,</a:t>
            </a:r>
            <a:r>
              <a:rPr sz="16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5" dirty="0">
                <a:solidFill>
                  <a:srgbClr val="FFFFFF"/>
                </a:solidFill>
                <a:latin typeface="Verdana"/>
                <a:cs typeface="Verdana"/>
              </a:rPr>
              <a:t>не</a:t>
            </a:r>
            <a:r>
              <a:rPr sz="16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55" dirty="0">
                <a:solidFill>
                  <a:srgbClr val="FFFFFF"/>
                </a:solidFill>
                <a:latin typeface="Verdana"/>
                <a:cs typeface="Verdana"/>
              </a:rPr>
              <a:t>оставляйте</a:t>
            </a:r>
            <a:r>
              <a:rPr sz="16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40" dirty="0">
                <a:solidFill>
                  <a:srgbClr val="FFFFFF"/>
                </a:solidFill>
                <a:latin typeface="Verdana"/>
                <a:cs typeface="Verdana"/>
              </a:rPr>
              <a:t>этот</a:t>
            </a:r>
            <a:r>
              <a:rPr sz="16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45" dirty="0">
                <a:solidFill>
                  <a:srgbClr val="FFFFFF"/>
                </a:solidFill>
                <a:latin typeface="Verdana"/>
                <a:cs typeface="Verdana"/>
              </a:rPr>
              <a:t>факт</a:t>
            </a:r>
            <a:r>
              <a:rPr sz="16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Verdana"/>
                <a:cs typeface="Verdana"/>
              </a:rPr>
              <a:t>без</a:t>
            </a:r>
            <a:r>
              <a:rPr sz="16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45" dirty="0">
                <a:solidFill>
                  <a:srgbClr val="FFFFFF"/>
                </a:solidFill>
                <a:latin typeface="Verdana"/>
                <a:cs typeface="Verdana"/>
              </a:rPr>
              <a:t>внимания.</a:t>
            </a:r>
            <a:endParaRPr sz="16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550">
              <a:latin typeface="Verdana"/>
              <a:cs typeface="Verdana"/>
            </a:endParaRPr>
          </a:p>
          <a:p>
            <a:pPr marL="12700" marR="220979">
              <a:lnSpc>
                <a:spcPct val="100000"/>
              </a:lnSpc>
              <a:spcBef>
                <a:spcPts val="5"/>
              </a:spcBef>
            </a:pPr>
            <a:r>
              <a:rPr sz="1600" spc="-40" dirty="0">
                <a:solidFill>
                  <a:srgbClr val="FFFFFF"/>
                </a:solidFill>
                <a:latin typeface="Verdana"/>
                <a:cs typeface="Verdana"/>
              </a:rPr>
              <a:t>Если </a:t>
            </a:r>
            <a:r>
              <a:rPr sz="1600" spc="-204" dirty="0">
                <a:solidFill>
                  <a:srgbClr val="FFFFFF"/>
                </a:solidFill>
                <a:latin typeface="Verdana"/>
                <a:cs typeface="Verdana"/>
              </a:rPr>
              <a:t>вы </a:t>
            </a:r>
            <a:r>
              <a:rPr sz="1600" spc="-5" dirty="0">
                <a:solidFill>
                  <a:srgbClr val="FFFFFF"/>
                </a:solidFill>
                <a:latin typeface="Verdana"/>
                <a:cs typeface="Verdana"/>
              </a:rPr>
              <a:t>обнаружили </a:t>
            </a:r>
            <a:r>
              <a:rPr sz="1600" spc="-65" dirty="0">
                <a:solidFill>
                  <a:srgbClr val="FFFFFF"/>
                </a:solidFill>
                <a:latin typeface="Verdana"/>
                <a:cs typeface="Verdana"/>
              </a:rPr>
              <a:t>забытую </a:t>
            </a:r>
            <a:r>
              <a:rPr sz="1600" spc="-70" dirty="0">
                <a:solidFill>
                  <a:srgbClr val="FFFFFF"/>
                </a:solidFill>
                <a:latin typeface="Verdana"/>
                <a:cs typeface="Verdana"/>
              </a:rPr>
              <a:t>или </a:t>
            </a:r>
            <a:r>
              <a:rPr sz="1600" spc="-15" dirty="0">
                <a:solidFill>
                  <a:srgbClr val="FFFFFF"/>
                </a:solidFill>
                <a:latin typeface="Verdana"/>
                <a:cs typeface="Verdana"/>
              </a:rPr>
              <a:t>бесхозную </a:t>
            </a:r>
            <a:r>
              <a:rPr sz="1600" spc="-30" dirty="0">
                <a:solidFill>
                  <a:srgbClr val="FFFFFF"/>
                </a:solidFill>
                <a:latin typeface="Verdana"/>
                <a:cs typeface="Verdana"/>
              </a:rPr>
              <a:t>вещь </a:t>
            </a:r>
            <a:r>
              <a:rPr sz="1600" spc="-204" dirty="0">
                <a:solidFill>
                  <a:srgbClr val="FFFFFF"/>
                </a:solidFill>
                <a:latin typeface="Verdana"/>
                <a:cs typeface="Verdana"/>
              </a:rPr>
              <a:t>в </a:t>
            </a:r>
            <a:r>
              <a:rPr sz="1600" spc="40" dirty="0">
                <a:solidFill>
                  <a:srgbClr val="FFFFFF"/>
                </a:solidFill>
                <a:latin typeface="Verdana"/>
                <a:cs typeface="Verdana"/>
              </a:rPr>
              <a:t>общественном </a:t>
            </a:r>
            <a:r>
              <a:rPr sz="1600" spc="-5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транспорте, </a:t>
            </a:r>
            <a:r>
              <a:rPr sz="1600" spc="25" dirty="0">
                <a:solidFill>
                  <a:srgbClr val="FFFFFF"/>
                </a:solidFill>
                <a:latin typeface="Verdana"/>
                <a:cs typeface="Verdana"/>
              </a:rPr>
              <a:t>опросите </a:t>
            </a:r>
            <a:r>
              <a:rPr sz="1600" spc="-45" dirty="0">
                <a:solidFill>
                  <a:srgbClr val="FFFFFF"/>
                </a:solidFill>
                <a:latin typeface="Verdana"/>
                <a:cs typeface="Verdana"/>
              </a:rPr>
              <a:t>людей, находящихся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рядом. </a:t>
            </a:r>
            <a:r>
              <a:rPr sz="1600" spc="15" dirty="0">
                <a:solidFill>
                  <a:srgbClr val="FFFFFF"/>
                </a:solidFill>
                <a:latin typeface="Verdana"/>
                <a:cs typeface="Verdana"/>
              </a:rPr>
              <a:t>Постарайтесь </a:t>
            </a:r>
            <a:r>
              <a:rPr sz="1600" spc="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65" dirty="0">
                <a:solidFill>
                  <a:srgbClr val="FFFFFF"/>
                </a:solidFill>
                <a:latin typeface="Verdana"/>
                <a:cs typeface="Verdana"/>
              </a:rPr>
              <a:t>установить,</a:t>
            </a:r>
            <a:r>
              <a:rPr sz="16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220" dirty="0">
                <a:solidFill>
                  <a:srgbClr val="FFFFFF"/>
                </a:solidFill>
                <a:latin typeface="Verdana"/>
                <a:cs typeface="Verdana"/>
              </a:rPr>
              <a:t>чья</a:t>
            </a:r>
            <a:r>
              <a:rPr sz="16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45" dirty="0">
                <a:solidFill>
                  <a:srgbClr val="FFFFFF"/>
                </a:solidFill>
                <a:latin typeface="Verdana"/>
                <a:cs typeface="Verdana"/>
              </a:rPr>
              <a:t>она</a:t>
            </a:r>
            <a:r>
              <a:rPr sz="16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45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6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85" dirty="0">
                <a:solidFill>
                  <a:srgbClr val="FFFFFF"/>
                </a:solidFill>
                <a:latin typeface="Verdana"/>
                <a:cs typeface="Verdana"/>
              </a:rPr>
              <a:t>кто</a:t>
            </a:r>
            <a:r>
              <a:rPr sz="16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80" dirty="0">
                <a:solidFill>
                  <a:srgbClr val="FFFFFF"/>
                </a:solidFill>
                <a:latin typeface="Verdana"/>
                <a:cs typeface="Verdana"/>
              </a:rPr>
              <a:t>ее</a:t>
            </a:r>
            <a:r>
              <a:rPr sz="16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60" dirty="0">
                <a:solidFill>
                  <a:srgbClr val="FFFFFF"/>
                </a:solidFill>
                <a:latin typeface="Verdana"/>
                <a:cs typeface="Verdana"/>
              </a:rPr>
              <a:t>мог</a:t>
            </a:r>
            <a:r>
              <a:rPr sz="16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60" dirty="0">
                <a:solidFill>
                  <a:srgbClr val="FFFFFF"/>
                </a:solidFill>
                <a:latin typeface="Verdana"/>
                <a:cs typeface="Verdana"/>
              </a:rPr>
              <a:t>оставить.</a:t>
            </a:r>
            <a:r>
              <a:rPr sz="16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40" dirty="0">
                <a:solidFill>
                  <a:srgbClr val="FFFFFF"/>
                </a:solidFill>
                <a:latin typeface="Verdana"/>
                <a:cs typeface="Verdana"/>
              </a:rPr>
              <a:t>Если</a:t>
            </a:r>
            <a:r>
              <a:rPr sz="16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110" dirty="0">
                <a:solidFill>
                  <a:srgbClr val="FFFFFF"/>
                </a:solidFill>
                <a:latin typeface="Verdana"/>
                <a:cs typeface="Verdana"/>
              </a:rPr>
              <a:t>хозяин</a:t>
            </a:r>
            <a:r>
              <a:rPr sz="16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10" dirty="0">
                <a:solidFill>
                  <a:srgbClr val="FFFFFF"/>
                </a:solidFill>
                <a:latin typeface="Verdana"/>
                <a:cs typeface="Verdana"/>
              </a:rPr>
              <a:t>не</a:t>
            </a:r>
            <a:r>
              <a:rPr sz="16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40" dirty="0">
                <a:solidFill>
                  <a:srgbClr val="FFFFFF"/>
                </a:solidFill>
                <a:latin typeface="Verdana"/>
                <a:cs typeface="Verdana"/>
              </a:rPr>
              <a:t>установлен, </a:t>
            </a:r>
            <a:r>
              <a:rPr sz="1600" spc="-5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25" dirty="0">
                <a:solidFill>
                  <a:srgbClr val="FFFFFF"/>
                </a:solidFill>
                <a:latin typeface="Verdana"/>
                <a:cs typeface="Verdana"/>
              </a:rPr>
              <a:t>немедленно</a:t>
            </a:r>
            <a:r>
              <a:rPr sz="16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55" dirty="0">
                <a:solidFill>
                  <a:srgbClr val="FFFFFF"/>
                </a:solidFill>
                <a:latin typeface="Verdana"/>
                <a:cs typeface="Verdana"/>
              </a:rPr>
              <a:t>сообщите</a:t>
            </a:r>
            <a:r>
              <a:rPr sz="16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70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16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Verdana"/>
                <a:cs typeface="Verdana"/>
              </a:rPr>
              <a:t>находке</a:t>
            </a:r>
            <a:r>
              <a:rPr sz="16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60" dirty="0">
                <a:solidFill>
                  <a:srgbClr val="FFFFFF"/>
                </a:solidFill>
                <a:latin typeface="Verdana"/>
                <a:cs typeface="Verdana"/>
              </a:rPr>
              <a:t>водителю</a:t>
            </a:r>
            <a:r>
              <a:rPr sz="16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Verdana"/>
                <a:cs typeface="Verdana"/>
              </a:rPr>
              <a:t>(машинисту).</a:t>
            </a:r>
            <a:endParaRPr sz="16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550">
              <a:latin typeface="Verdana"/>
              <a:cs typeface="Verdana"/>
            </a:endParaRPr>
          </a:p>
          <a:p>
            <a:pPr marL="12700" marR="107950">
              <a:lnSpc>
                <a:spcPct val="100000"/>
              </a:lnSpc>
            </a:pPr>
            <a:r>
              <a:rPr sz="1600" spc="-40" dirty="0">
                <a:solidFill>
                  <a:srgbClr val="FFFFFF"/>
                </a:solidFill>
                <a:latin typeface="Verdana"/>
                <a:cs typeface="Verdana"/>
              </a:rPr>
              <a:t>Если </a:t>
            </a:r>
            <a:r>
              <a:rPr sz="1600" spc="-204" dirty="0">
                <a:solidFill>
                  <a:srgbClr val="FFFFFF"/>
                </a:solidFill>
                <a:latin typeface="Verdana"/>
                <a:cs typeface="Verdana"/>
              </a:rPr>
              <a:t>вы </a:t>
            </a:r>
            <a:r>
              <a:rPr sz="1600" spc="-5" dirty="0">
                <a:solidFill>
                  <a:srgbClr val="FFFFFF"/>
                </a:solidFill>
                <a:latin typeface="Verdana"/>
                <a:cs typeface="Verdana"/>
              </a:rPr>
              <a:t>обнаружили </a:t>
            </a:r>
            <a:r>
              <a:rPr sz="1600" spc="-60" dirty="0">
                <a:solidFill>
                  <a:srgbClr val="FFFFFF"/>
                </a:solidFill>
                <a:latin typeface="Verdana"/>
                <a:cs typeface="Verdana"/>
              </a:rPr>
              <a:t>неизвестный </a:t>
            </a:r>
            <a:r>
              <a:rPr sz="1600" spc="35" dirty="0">
                <a:solidFill>
                  <a:srgbClr val="FFFFFF"/>
                </a:solidFill>
                <a:latin typeface="Verdana"/>
                <a:cs typeface="Verdana"/>
              </a:rPr>
              <a:t>предмет </a:t>
            </a:r>
            <a:r>
              <a:rPr sz="1600" spc="-204" dirty="0">
                <a:solidFill>
                  <a:srgbClr val="FFFFFF"/>
                </a:solidFill>
                <a:latin typeface="Verdana"/>
                <a:cs typeface="Verdana"/>
              </a:rPr>
              <a:t>в </a:t>
            </a:r>
            <a:r>
              <a:rPr sz="1600" spc="-40" dirty="0">
                <a:solidFill>
                  <a:srgbClr val="FFFFFF"/>
                </a:solidFill>
                <a:latin typeface="Verdana"/>
                <a:cs typeface="Verdana"/>
              </a:rPr>
              <a:t>подъезде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своего </a:t>
            </a:r>
            <a:r>
              <a:rPr sz="1600" spc="60" dirty="0">
                <a:solidFill>
                  <a:srgbClr val="FFFFFF"/>
                </a:solidFill>
                <a:latin typeface="Verdana"/>
                <a:cs typeface="Verdana"/>
              </a:rPr>
              <a:t>дома, </a:t>
            </a:r>
            <a:r>
              <a:rPr sz="1600" spc="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25" dirty="0">
                <a:solidFill>
                  <a:srgbClr val="FFFFFF"/>
                </a:solidFill>
                <a:latin typeface="Verdana"/>
                <a:cs typeface="Verdana"/>
              </a:rPr>
              <a:t>опросите</a:t>
            </a:r>
            <a:r>
              <a:rPr sz="16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45" dirty="0">
                <a:solidFill>
                  <a:srgbClr val="FFFFFF"/>
                </a:solidFill>
                <a:latin typeface="Verdana"/>
                <a:cs typeface="Verdana"/>
              </a:rPr>
              <a:t>соседей,</a:t>
            </a:r>
            <a:r>
              <a:rPr sz="16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Verdana"/>
                <a:cs typeface="Verdana"/>
              </a:rPr>
              <a:t>возможно,</a:t>
            </a:r>
            <a:r>
              <a:rPr sz="16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он</a:t>
            </a:r>
            <a:r>
              <a:rPr sz="16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Verdana"/>
                <a:cs typeface="Verdana"/>
              </a:rPr>
              <a:t>принадлежит</a:t>
            </a:r>
            <a:r>
              <a:rPr sz="16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30" dirty="0">
                <a:solidFill>
                  <a:srgbClr val="FFFFFF"/>
                </a:solidFill>
                <a:latin typeface="Verdana"/>
                <a:cs typeface="Verdana"/>
              </a:rPr>
              <a:t>им.</a:t>
            </a:r>
            <a:r>
              <a:rPr sz="16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40" dirty="0">
                <a:solidFill>
                  <a:srgbClr val="FFFFFF"/>
                </a:solidFill>
                <a:latin typeface="Verdana"/>
                <a:cs typeface="Verdana"/>
              </a:rPr>
              <a:t>Если</a:t>
            </a:r>
            <a:r>
              <a:rPr sz="16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Verdana"/>
                <a:cs typeface="Verdana"/>
              </a:rPr>
              <a:t>владелец</a:t>
            </a:r>
            <a:r>
              <a:rPr sz="16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5" dirty="0">
                <a:solidFill>
                  <a:srgbClr val="FFFFFF"/>
                </a:solidFill>
                <a:latin typeface="Verdana"/>
                <a:cs typeface="Verdana"/>
              </a:rPr>
              <a:t>не </a:t>
            </a:r>
            <a:r>
              <a:rPr sz="1600" spc="-5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40" dirty="0">
                <a:solidFill>
                  <a:srgbClr val="FFFFFF"/>
                </a:solidFill>
                <a:latin typeface="Verdana"/>
                <a:cs typeface="Verdana"/>
              </a:rPr>
              <a:t>установлен,</a:t>
            </a:r>
            <a:r>
              <a:rPr sz="16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20" dirty="0">
                <a:solidFill>
                  <a:srgbClr val="FFFFFF"/>
                </a:solidFill>
                <a:latin typeface="Verdana"/>
                <a:cs typeface="Verdana"/>
              </a:rPr>
              <a:t>немедленно</a:t>
            </a:r>
            <a:r>
              <a:rPr sz="160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50" dirty="0">
                <a:solidFill>
                  <a:srgbClr val="FFFFFF"/>
                </a:solidFill>
                <a:latin typeface="Verdana"/>
                <a:cs typeface="Verdana"/>
              </a:rPr>
              <a:t>сообщите</a:t>
            </a:r>
            <a:r>
              <a:rPr sz="16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75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16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Verdana"/>
                <a:cs typeface="Verdana"/>
              </a:rPr>
              <a:t>находке</a:t>
            </a:r>
            <a:r>
              <a:rPr sz="16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16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25" dirty="0">
                <a:solidFill>
                  <a:srgbClr val="FFFFFF"/>
                </a:solidFill>
                <a:latin typeface="Verdana"/>
                <a:cs typeface="Verdana"/>
              </a:rPr>
              <a:t>ваше</a:t>
            </a:r>
            <a:r>
              <a:rPr sz="16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Verdana"/>
                <a:cs typeface="Verdana"/>
              </a:rPr>
              <a:t>отделение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-50" dirty="0">
                <a:solidFill>
                  <a:srgbClr val="FFFFFF"/>
                </a:solidFill>
                <a:latin typeface="Verdana"/>
                <a:cs typeface="Verdana"/>
              </a:rPr>
              <a:t>полиции.</a:t>
            </a:r>
            <a:endParaRPr sz="16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55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</a:pPr>
            <a:r>
              <a:rPr sz="1600" spc="-40" dirty="0">
                <a:solidFill>
                  <a:srgbClr val="FFFFFF"/>
                </a:solidFill>
                <a:latin typeface="Verdana"/>
                <a:cs typeface="Verdana"/>
              </a:rPr>
              <a:t>Если</a:t>
            </a:r>
            <a:r>
              <a:rPr sz="16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Verdana"/>
                <a:cs typeface="Verdana"/>
              </a:rPr>
              <a:t>вы</a:t>
            </a:r>
            <a:r>
              <a:rPr sz="16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Verdana"/>
                <a:cs typeface="Verdana"/>
              </a:rPr>
              <a:t>обнаружили</a:t>
            </a:r>
            <a:r>
              <a:rPr sz="16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60" dirty="0">
                <a:solidFill>
                  <a:srgbClr val="FFFFFF"/>
                </a:solidFill>
                <a:latin typeface="Verdana"/>
                <a:cs typeface="Verdana"/>
              </a:rPr>
              <a:t>неизвестный</a:t>
            </a:r>
            <a:r>
              <a:rPr sz="16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35" dirty="0">
                <a:solidFill>
                  <a:srgbClr val="FFFFFF"/>
                </a:solidFill>
                <a:latin typeface="Verdana"/>
                <a:cs typeface="Verdana"/>
              </a:rPr>
              <a:t>предмет</a:t>
            </a:r>
            <a:r>
              <a:rPr sz="16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16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45" dirty="0">
                <a:solidFill>
                  <a:srgbClr val="FFFFFF"/>
                </a:solidFill>
                <a:latin typeface="Verdana"/>
                <a:cs typeface="Verdana"/>
              </a:rPr>
              <a:t>учреждении,</a:t>
            </a:r>
            <a:r>
              <a:rPr sz="16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25" dirty="0">
                <a:solidFill>
                  <a:srgbClr val="FFFFFF"/>
                </a:solidFill>
                <a:latin typeface="Verdana"/>
                <a:cs typeface="Verdana"/>
              </a:rPr>
              <a:t>немедленно </a:t>
            </a:r>
            <a:r>
              <a:rPr sz="1600" spc="-5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55" dirty="0">
                <a:solidFill>
                  <a:srgbClr val="FFFFFF"/>
                </a:solidFill>
                <a:latin typeface="Verdana"/>
                <a:cs typeface="Verdana"/>
              </a:rPr>
              <a:t>сообщите</a:t>
            </a:r>
            <a:r>
              <a:rPr sz="16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70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16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Verdana"/>
                <a:cs typeface="Verdana"/>
              </a:rPr>
              <a:t>находке</a:t>
            </a:r>
            <a:r>
              <a:rPr sz="160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25" dirty="0">
                <a:solidFill>
                  <a:srgbClr val="FFFFFF"/>
                </a:solidFill>
                <a:latin typeface="Verdana"/>
                <a:cs typeface="Verdana"/>
              </a:rPr>
              <a:t>администрации</a:t>
            </a:r>
            <a:r>
              <a:rPr sz="16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70" dirty="0">
                <a:solidFill>
                  <a:srgbClr val="FFFFFF"/>
                </a:solidFill>
                <a:latin typeface="Verdana"/>
                <a:cs typeface="Verdana"/>
              </a:rPr>
              <a:t>или</a:t>
            </a:r>
            <a:r>
              <a:rPr sz="16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Verdana"/>
                <a:cs typeface="Verdana"/>
              </a:rPr>
              <a:t>охране.</a:t>
            </a:r>
            <a:endParaRPr sz="16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7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800" spc="85" dirty="0">
                <a:latin typeface="Verdana"/>
                <a:cs typeface="Verdana"/>
              </a:rPr>
              <a:t>м.</a:t>
            </a:r>
            <a:endParaRPr sz="1800">
              <a:latin typeface="Verdana"/>
              <a:cs typeface="Verdana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18119" y="0"/>
            <a:ext cx="4373879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0183" y="876300"/>
            <a:ext cx="7287895" cy="5572125"/>
          </a:xfrm>
          <a:custGeom>
            <a:avLst/>
            <a:gdLst/>
            <a:ahLst/>
            <a:cxnLst/>
            <a:rect l="l" t="t" r="r" b="b"/>
            <a:pathLst>
              <a:path w="7287895" h="5572125">
                <a:moveTo>
                  <a:pt x="7287768" y="0"/>
                </a:moveTo>
                <a:lnTo>
                  <a:pt x="0" y="0"/>
                </a:lnTo>
                <a:lnTo>
                  <a:pt x="0" y="5571744"/>
                </a:lnTo>
                <a:lnTo>
                  <a:pt x="7287768" y="5571744"/>
                </a:lnTo>
                <a:lnTo>
                  <a:pt x="7287768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8619" y="905383"/>
            <a:ext cx="38677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25" dirty="0">
                <a:solidFill>
                  <a:srgbClr val="000000"/>
                </a:solidFill>
                <a:latin typeface="Verdana"/>
                <a:cs typeface="Verdana"/>
              </a:rPr>
              <a:t>В</a:t>
            </a:r>
            <a:r>
              <a:rPr sz="1800" b="1" spc="-195" dirty="0">
                <a:solidFill>
                  <a:srgbClr val="000000"/>
                </a:solidFill>
                <a:latin typeface="Verdana"/>
                <a:cs typeface="Verdana"/>
              </a:rPr>
              <a:t>о</a:t>
            </a:r>
            <a:r>
              <a:rPr sz="1800" b="1" spc="-114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800" b="1" spc="-110" dirty="0">
                <a:solidFill>
                  <a:srgbClr val="000000"/>
                </a:solidFill>
                <a:latin typeface="Verdana"/>
                <a:cs typeface="Verdana"/>
              </a:rPr>
              <a:t>всех</a:t>
            </a:r>
            <a:r>
              <a:rPr sz="1800" b="1" spc="-114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800" b="1" spc="-130" dirty="0">
                <a:solidFill>
                  <a:srgbClr val="000000"/>
                </a:solidFill>
                <a:latin typeface="Verdana"/>
                <a:cs typeface="Verdana"/>
              </a:rPr>
              <a:t>переч</a:t>
            </a:r>
            <a:r>
              <a:rPr sz="1800" b="1" spc="-185" dirty="0">
                <a:solidFill>
                  <a:srgbClr val="000000"/>
                </a:solidFill>
                <a:latin typeface="Verdana"/>
                <a:cs typeface="Verdana"/>
              </a:rPr>
              <a:t>исленны</a:t>
            </a:r>
            <a:r>
              <a:rPr sz="1800" b="1" spc="-165" dirty="0">
                <a:solidFill>
                  <a:srgbClr val="000000"/>
                </a:solidFill>
                <a:latin typeface="Verdana"/>
                <a:cs typeface="Verdana"/>
              </a:rPr>
              <a:t>х</a:t>
            </a:r>
            <a:r>
              <a:rPr sz="1800" b="1" spc="-13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800" b="1" spc="-170" dirty="0">
                <a:solidFill>
                  <a:srgbClr val="000000"/>
                </a:solidFill>
                <a:latin typeface="Verdana"/>
                <a:cs typeface="Verdana"/>
              </a:rPr>
              <a:t>случаях: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8619" y="1454277"/>
            <a:ext cx="7108190" cy="4902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763905">
              <a:lnSpc>
                <a:spcPct val="100000"/>
              </a:lnSpc>
              <a:spcBef>
                <a:spcPts val="95"/>
              </a:spcBef>
            </a:pPr>
            <a:r>
              <a:rPr sz="1600" spc="-204" dirty="0">
                <a:latin typeface="Verdana"/>
                <a:cs typeface="Verdana"/>
              </a:rPr>
              <a:t>-</a:t>
            </a:r>
            <a:r>
              <a:rPr sz="1600" spc="-65" dirty="0">
                <a:latin typeface="Verdana"/>
                <a:cs typeface="Verdana"/>
              </a:rPr>
              <a:t>н</a:t>
            </a:r>
            <a:r>
              <a:rPr sz="1600" spc="80" dirty="0">
                <a:latin typeface="Verdana"/>
                <a:cs typeface="Verdana"/>
              </a:rPr>
              <a:t>е</a:t>
            </a:r>
            <a:r>
              <a:rPr sz="1600" spc="-110" dirty="0">
                <a:latin typeface="Verdana"/>
                <a:cs typeface="Verdana"/>
              </a:rPr>
              <a:t> </a:t>
            </a:r>
            <a:r>
              <a:rPr sz="1600" spc="-20" dirty="0">
                <a:latin typeface="Verdana"/>
                <a:cs typeface="Verdana"/>
              </a:rPr>
              <a:t>трогай</a:t>
            </a:r>
            <a:r>
              <a:rPr sz="1600" spc="-80" dirty="0">
                <a:latin typeface="Verdana"/>
                <a:cs typeface="Verdana"/>
              </a:rPr>
              <a:t>те,</a:t>
            </a:r>
            <a:r>
              <a:rPr sz="1600" spc="-135" dirty="0">
                <a:latin typeface="Verdana"/>
                <a:cs typeface="Verdana"/>
              </a:rPr>
              <a:t> </a:t>
            </a:r>
            <a:r>
              <a:rPr sz="1600" spc="-60" dirty="0">
                <a:latin typeface="Verdana"/>
                <a:cs typeface="Verdana"/>
              </a:rPr>
              <a:t>н</a:t>
            </a:r>
            <a:r>
              <a:rPr sz="1600" spc="80" dirty="0">
                <a:latin typeface="Verdana"/>
                <a:cs typeface="Verdana"/>
              </a:rPr>
              <a:t>е</a:t>
            </a:r>
            <a:r>
              <a:rPr sz="1600" spc="-125" dirty="0">
                <a:latin typeface="Verdana"/>
                <a:cs typeface="Verdana"/>
              </a:rPr>
              <a:t> </a:t>
            </a:r>
            <a:r>
              <a:rPr sz="1600" spc="-60" dirty="0">
                <a:latin typeface="Verdana"/>
                <a:cs typeface="Verdana"/>
              </a:rPr>
              <a:t>п</a:t>
            </a:r>
            <a:r>
              <a:rPr sz="1600" spc="75" dirty="0">
                <a:latin typeface="Verdana"/>
                <a:cs typeface="Verdana"/>
              </a:rPr>
              <a:t>е</a:t>
            </a:r>
            <a:r>
              <a:rPr sz="1600" spc="40" dirty="0">
                <a:latin typeface="Verdana"/>
                <a:cs typeface="Verdana"/>
              </a:rPr>
              <a:t>ре</a:t>
            </a:r>
            <a:r>
              <a:rPr sz="1600" spc="35" dirty="0">
                <a:latin typeface="Verdana"/>
                <a:cs typeface="Verdana"/>
              </a:rPr>
              <a:t>д</a:t>
            </a:r>
            <a:r>
              <a:rPr sz="1600" spc="-75" dirty="0">
                <a:latin typeface="Verdana"/>
                <a:cs typeface="Verdana"/>
              </a:rPr>
              <a:t>вигайте,</a:t>
            </a:r>
            <a:r>
              <a:rPr sz="1600" spc="-114" dirty="0">
                <a:latin typeface="Verdana"/>
                <a:cs typeface="Verdana"/>
              </a:rPr>
              <a:t> </a:t>
            </a:r>
            <a:r>
              <a:rPr sz="1600" spc="-65" dirty="0">
                <a:latin typeface="Verdana"/>
                <a:cs typeface="Verdana"/>
              </a:rPr>
              <a:t>н</a:t>
            </a:r>
            <a:r>
              <a:rPr sz="1600" spc="80" dirty="0">
                <a:latin typeface="Verdana"/>
                <a:cs typeface="Verdana"/>
              </a:rPr>
              <a:t>е</a:t>
            </a:r>
            <a:r>
              <a:rPr sz="1600" spc="-114" dirty="0">
                <a:latin typeface="Verdana"/>
                <a:cs typeface="Verdana"/>
              </a:rPr>
              <a:t> </a:t>
            </a:r>
            <a:r>
              <a:rPr sz="1600" spc="-50" dirty="0">
                <a:latin typeface="Verdana"/>
                <a:cs typeface="Verdana"/>
              </a:rPr>
              <a:t>вскрывайте</a:t>
            </a:r>
            <a:r>
              <a:rPr sz="1600" spc="-114" dirty="0">
                <a:latin typeface="Verdana"/>
                <a:cs typeface="Verdana"/>
              </a:rPr>
              <a:t> </a:t>
            </a:r>
            <a:r>
              <a:rPr sz="1600" spc="55" dirty="0">
                <a:latin typeface="Verdana"/>
                <a:cs typeface="Verdana"/>
              </a:rPr>
              <a:t>обна</a:t>
            </a:r>
            <a:r>
              <a:rPr sz="1600" spc="-5" dirty="0">
                <a:latin typeface="Verdana"/>
                <a:cs typeface="Verdana"/>
              </a:rPr>
              <a:t>р</a:t>
            </a:r>
            <a:r>
              <a:rPr sz="1600" spc="10" dirty="0">
                <a:latin typeface="Verdana"/>
                <a:cs typeface="Verdana"/>
              </a:rPr>
              <a:t>у</a:t>
            </a:r>
            <a:r>
              <a:rPr sz="1600" spc="15" dirty="0">
                <a:latin typeface="Verdana"/>
                <a:cs typeface="Verdana"/>
              </a:rPr>
              <a:t>ж</a:t>
            </a:r>
            <a:r>
              <a:rPr sz="1600" dirty="0">
                <a:latin typeface="Verdana"/>
                <a:cs typeface="Verdana"/>
              </a:rPr>
              <a:t>е</a:t>
            </a:r>
            <a:r>
              <a:rPr sz="1600" spc="-65" dirty="0">
                <a:latin typeface="Verdana"/>
                <a:cs typeface="Verdana"/>
              </a:rPr>
              <a:t>нн</a:t>
            </a:r>
            <a:r>
              <a:rPr sz="1600" spc="-90" dirty="0">
                <a:latin typeface="Verdana"/>
                <a:cs typeface="Verdana"/>
              </a:rPr>
              <a:t>ый  </a:t>
            </a:r>
            <a:r>
              <a:rPr sz="1600" spc="-5" dirty="0">
                <a:latin typeface="Verdana"/>
                <a:cs typeface="Verdana"/>
              </a:rPr>
              <a:t>предмет;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Verdana"/>
                <a:cs typeface="Verdana"/>
              </a:rPr>
              <a:t>-зафиксируйте</a:t>
            </a:r>
            <a:r>
              <a:rPr sz="1600" spc="-114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время</a:t>
            </a:r>
            <a:r>
              <a:rPr sz="1600" spc="-125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обнаружения</a:t>
            </a:r>
            <a:r>
              <a:rPr sz="1600" spc="-125" dirty="0">
                <a:latin typeface="Verdana"/>
                <a:cs typeface="Verdana"/>
              </a:rPr>
              <a:t> </a:t>
            </a:r>
            <a:r>
              <a:rPr sz="1600" spc="10" dirty="0">
                <a:latin typeface="Verdana"/>
                <a:cs typeface="Verdana"/>
              </a:rPr>
              <a:t>предмета;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latin typeface="Verdana"/>
                <a:cs typeface="Verdana"/>
              </a:rPr>
              <a:t>-постарайтесь</a:t>
            </a:r>
            <a:r>
              <a:rPr sz="1600" spc="-105" dirty="0">
                <a:latin typeface="Verdana"/>
                <a:cs typeface="Verdana"/>
              </a:rPr>
              <a:t> </a:t>
            </a:r>
            <a:r>
              <a:rPr sz="1600" spc="-20" dirty="0">
                <a:latin typeface="Verdana"/>
                <a:cs typeface="Verdana"/>
              </a:rPr>
              <a:t>сделать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spc="15" dirty="0">
                <a:latin typeface="Verdana"/>
                <a:cs typeface="Verdana"/>
              </a:rPr>
              <a:t>все</a:t>
            </a:r>
            <a:r>
              <a:rPr sz="1600" spc="-11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возможное,</a:t>
            </a:r>
            <a:r>
              <a:rPr sz="1600" spc="-100" dirty="0">
                <a:latin typeface="Verdana"/>
                <a:cs typeface="Verdana"/>
              </a:rPr>
              <a:t> </a:t>
            </a:r>
            <a:r>
              <a:rPr sz="1600" spc="-95" dirty="0">
                <a:latin typeface="Verdana"/>
                <a:cs typeface="Verdana"/>
              </a:rPr>
              <a:t>чтобы </a:t>
            </a:r>
            <a:r>
              <a:rPr sz="1600" spc="-55" dirty="0">
                <a:latin typeface="Verdana"/>
                <a:cs typeface="Verdana"/>
              </a:rPr>
              <a:t>люди</a:t>
            </a:r>
            <a:r>
              <a:rPr sz="1600" spc="-125" dirty="0">
                <a:latin typeface="Verdana"/>
                <a:cs typeface="Verdana"/>
              </a:rPr>
              <a:t> </a:t>
            </a:r>
            <a:r>
              <a:rPr sz="1600" spc="-15" dirty="0">
                <a:latin typeface="Verdana"/>
                <a:cs typeface="Verdana"/>
              </a:rPr>
              <a:t>отошли</a:t>
            </a:r>
            <a:r>
              <a:rPr sz="1600" spc="-105" dirty="0">
                <a:latin typeface="Verdana"/>
                <a:cs typeface="Verdana"/>
              </a:rPr>
              <a:t> </a:t>
            </a:r>
            <a:r>
              <a:rPr sz="1600" spc="-55" dirty="0">
                <a:latin typeface="Verdana"/>
                <a:cs typeface="Verdana"/>
              </a:rPr>
              <a:t>как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600" spc="95" dirty="0">
                <a:latin typeface="Verdana"/>
                <a:cs typeface="Verdana"/>
              </a:rPr>
              <a:t>мо</a:t>
            </a:r>
            <a:r>
              <a:rPr sz="1600" spc="110" dirty="0">
                <a:latin typeface="Verdana"/>
                <a:cs typeface="Verdana"/>
              </a:rPr>
              <a:t>ж</a:t>
            </a:r>
            <a:r>
              <a:rPr sz="1600" dirty="0">
                <a:latin typeface="Verdana"/>
                <a:cs typeface="Verdana"/>
              </a:rPr>
              <a:t>н</a:t>
            </a:r>
            <a:r>
              <a:rPr sz="1600" spc="5" dirty="0">
                <a:latin typeface="Verdana"/>
                <a:cs typeface="Verdana"/>
              </a:rPr>
              <a:t>о</a:t>
            </a:r>
            <a:r>
              <a:rPr sz="1600" spc="-110" dirty="0">
                <a:latin typeface="Verdana"/>
                <a:cs typeface="Verdana"/>
              </a:rPr>
              <a:t> </a:t>
            </a:r>
            <a:r>
              <a:rPr sz="1600" spc="-40" dirty="0">
                <a:latin typeface="Verdana"/>
                <a:cs typeface="Verdana"/>
              </a:rPr>
              <a:t>д</a:t>
            </a:r>
            <a:r>
              <a:rPr sz="1600" spc="-55" dirty="0">
                <a:latin typeface="Verdana"/>
                <a:cs typeface="Verdana"/>
              </a:rPr>
              <a:t>ал</a:t>
            </a:r>
            <a:r>
              <a:rPr sz="1600" spc="-45" dirty="0">
                <a:latin typeface="Verdana"/>
                <a:cs typeface="Verdana"/>
              </a:rPr>
              <a:t>ь</a:t>
            </a:r>
            <a:r>
              <a:rPr sz="1600" spc="95" dirty="0">
                <a:latin typeface="Verdana"/>
                <a:cs typeface="Verdana"/>
              </a:rPr>
              <a:t>ше</a:t>
            </a:r>
            <a:r>
              <a:rPr sz="1600" spc="-130" dirty="0">
                <a:latin typeface="Verdana"/>
                <a:cs typeface="Verdana"/>
              </a:rPr>
              <a:t> </a:t>
            </a:r>
            <a:r>
              <a:rPr sz="1600" spc="-55" dirty="0">
                <a:latin typeface="Verdana"/>
                <a:cs typeface="Verdana"/>
              </a:rPr>
              <a:t>от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spc="-20" dirty="0">
                <a:latin typeface="Verdana"/>
                <a:cs typeface="Verdana"/>
              </a:rPr>
              <a:t>наход</a:t>
            </a:r>
            <a:r>
              <a:rPr sz="1600" spc="-160" dirty="0">
                <a:latin typeface="Verdana"/>
                <a:cs typeface="Verdana"/>
              </a:rPr>
              <a:t>ки;</a:t>
            </a:r>
            <a:endParaRPr sz="1600">
              <a:latin typeface="Verdana"/>
              <a:cs typeface="Verdana"/>
            </a:endParaRPr>
          </a:p>
          <a:p>
            <a:pPr marL="12700" marR="130810">
              <a:lnSpc>
                <a:spcPct val="100000"/>
              </a:lnSpc>
            </a:pPr>
            <a:r>
              <a:rPr sz="1600" spc="-50" dirty="0">
                <a:latin typeface="Verdana"/>
                <a:cs typeface="Verdana"/>
              </a:rPr>
              <a:t>обязательно </a:t>
            </a:r>
            <a:r>
              <a:rPr sz="1600" spc="-25" dirty="0">
                <a:latin typeface="Verdana"/>
                <a:cs typeface="Verdana"/>
              </a:rPr>
              <a:t>дождитесь </a:t>
            </a:r>
            <a:r>
              <a:rPr sz="1600" spc="-80" dirty="0">
                <a:latin typeface="Verdana"/>
                <a:cs typeface="Verdana"/>
              </a:rPr>
              <a:t>прибытия </a:t>
            </a:r>
            <a:r>
              <a:rPr sz="1600" spc="-20" dirty="0">
                <a:latin typeface="Verdana"/>
                <a:cs typeface="Verdana"/>
              </a:rPr>
              <a:t>оперативно-следственной </a:t>
            </a:r>
            <a:r>
              <a:rPr sz="1600" spc="-85" dirty="0">
                <a:latin typeface="Verdana"/>
                <a:cs typeface="Verdana"/>
              </a:rPr>
              <a:t>группы </a:t>
            </a:r>
            <a:r>
              <a:rPr sz="1600" spc="-550" dirty="0">
                <a:latin typeface="Verdana"/>
                <a:cs typeface="Verdana"/>
              </a:rPr>
              <a:t> </a:t>
            </a:r>
            <a:r>
              <a:rPr sz="1600" spc="-30" dirty="0">
                <a:latin typeface="Verdana"/>
                <a:cs typeface="Verdana"/>
              </a:rPr>
              <a:t>(помните,</a:t>
            </a:r>
            <a:r>
              <a:rPr sz="1600" spc="-85" dirty="0">
                <a:latin typeface="Verdana"/>
                <a:cs typeface="Verdana"/>
              </a:rPr>
              <a:t> </a:t>
            </a:r>
            <a:r>
              <a:rPr sz="1600" spc="-120" dirty="0">
                <a:latin typeface="Verdana"/>
                <a:cs typeface="Verdana"/>
              </a:rPr>
              <a:t>что</a:t>
            </a:r>
            <a:r>
              <a:rPr sz="1600" spc="-110" dirty="0">
                <a:latin typeface="Verdana"/>
                <a:cs typeface="Verdana"/>
              </a:rPr>
              <a:t> </a:t>
            </a:r>
            <a:r>
              <a:rPr sz="1600" spc="-204" dirty="0">
                <a:latin typeface="Verdana"/>
                <a:cs typeface="Verdana"/>
              </a:rPr>
              <a:t>вы</a:t>
            </a:r>
            <a:r>
              <a:rPr sz="1600" spc="-125" dirty="0">
                <a:latin typeface="Verdana"/>
                <a:cs typeface="Verdana"/>
              </a:rPr>
              <a:t> </a:t>
            </a:r>
            <a:r>
              <a:rPr sz="1600" spc="-95" dirty="0">
                <a:latin typeface="Verdana"/>
                <a:cs typeface="Verdana"/>
              </a:rPr>
              <a:t>являетесь </a:t>
            </a:r>
            <a:r>
              <a:rPr sz="1600" spc="-65" dirty="0">
                <a:latin typeface="Verdana"/>
                <a:cs typeface="Verdana"/>
              </a:rPr>
              <a:t>очень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spc="-20" dirty="0">
                <a:latin typeface="Verdana"/>
                <a:cs typeface="Verdana"/>
              </a:rPr>
              <a:t>важным</a:t>
            </a:r>
            <a:r>
              <a:rPr sz="1600" spc="-95" dirty="0">
                <a:latin typeface="Verdana"/>
                <a:cs typeface="Verdana"/>
              </a:rPr>
              <a:t> </a:t>
            </a:r>
            <a:r>
              <a:rPr sz="1600" spc="-30" dirty="0">
                <a:latin typeface="Verdana"/>
                <a:cs typeface="Verdana"/>
              </a:rPr>
              <a:t>очевидцем).</a:t>
            </a:r>
            <a:endParaRPr sz="1600">
              <a:latin typeface="Verdana"/>
              <a:cs typeface="Verdana"/>
            </a:endParaRPr>
          </a:p>
          <a:p>
            <a:pPr marL="12700" marR="345440">
              <a:lnSpc>
                <a:spcPts val="1910"/>
              </a:lnSpc>
              <a:spcBef>
                <a:spcPts val="85"/>
              </a:spcBef>
            </a:pPr>
            <a:r>
              <a:rPr sz="1600" b="1" spc="-265" dirty="0">
                <a:latin typeface="Verdana"/>
                <a:cs typeface="Verdana"/>
              </a:rPr>
              <a:t>П</a:t>
            </a:r>
            <a:r>
              <a:rPr sz="1600" b="1" spc="-105" dirty="0">
                <a:latin typeface="Verdana"/>
                <a:cs typeface="Verdana"/>
              </a:rPr>
              <a:t>омнит</a:t>
            </a:r>
            <a:r>
              <a:rPr sz="1600" b="1" spc="-95" dirty="0">
                <a:latin typeface="Verdana"/>
                <a:cs typeface="Verdana"/>
              </a:rPr>
              <a:t>е</a:t>
            </a:r>
            <a:r>
              <a:rPr sz="1600" spc="-285" dirty="0">
                <a:latin typeface="Verdana"/>
                <a:cs typeface="Verdana"/>
              </a:rPr>
              <a:t>:</a:t>
            </a:r>
            <a:r>
              <a:rPr sz="1600" spc="-95" dirty="0">
                <a:latin typeface="Verdana"/>
                <a:cs typeface="Verdana"/>
              </a:rPr>
              <a:t> </a:t>
            </a:r>
            <a:r>
              <a:rPr sz="1600" spc="-30" dirty="0">
                <a:latin typeface="Verdana"/>
                <a:cs typeface="Verdana"/>
              </a:rPr>
              <a:t>внешн</a:t>
            </a:r>
            <a:r>
              <a:rPr sz="1600" spc="-50" dirty="0">
                <a:latin typeface="Verdana"/>
                <a:cs typeface="Verdana"/>
              </a:rPr>
              <a:t>и</a:t>
            </a:r>
            <a:r>
              <a:rPr sz="1600" spc="-45" dirty="0">
                <a:latin typeface="Verdana"/>
                <a:cs typeface="Verdana"/>
              </a:rPr>
              <a:t>й</a:t>
            </a:r>
            <a:r>
              <a:rPr sz="1600" spc="-110" dirty="0">
                <a:latin typeface="Verdana"/>
                <a:cs typeface="Verdana"/>
              </a:rPr>
              <a:t> </a:t>
            </a:r>
            <a:r>
              <a:rPr sz="1600" spc="-95" dirty="0">
                <a:latin typeface="Verdana"/>
                <a:cs typeface="Verdana"/>
              </a:rPr>
              <a:t>вид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spc="-65" dirty="0">
                <a:latin typeface="Verdana"/>
                <a:cs typeface="Verdana"/>
              </a:rPr>
              <a:t>п</a:t>
            </a:r>
            <a:r>
              <a:rPr sz="1600" spc="40" dirty="0">
                <a:latin typeface="Verdana"/>
                <a:cs typeface="Verdana"/>
              </a:rPr>
              <a:t>ре</a:t>
            </a:r>
            <a:r>
              <a:rPr sz="1600" spc="35" dirty="0">
                <a:latin typeface="Verdana"/>
                <a:cs typeface="Verdana"/>
              </a:rPr>
              <a:t>д</a:t>
            </a:r>
            <a:r>
              <a:rPr sz="1600" spc="75" dirty="0">
                <a:latin typeface="Verdana"/>
                <a:cs typeface="Verdana"/>
              </a:rPr>
              <a:t>мета</a:t>
            </a:r>
            <a:r>
              <a:rPr sz="1600" spc="-110" dirty="0">
                <a:latin typeface="Verdana"/>
                <a:cs typeface="Verdana"/>
              </a:rPr>
              <a:t> </a:t>
            </a:r>
            <a:r>
              <a:rPr sz="1600" spc="100" dirty="0">
                <a:latin typeface="Verdana"/>
                <a:cs typeface="Verdana"/>
              </a:rPr>
              <a:t>мож</a:t>
            </a:r>
            <a:r>
              <a:rPr sz="1600" spc="75" dirty="0">
                <a:latin typeface="Verdana"/>
                <a:cs typeface="Verdana"/>
              </a:rPr>
              <a:t>е</a:t>
            </a:r>
            <a:r>
              <a:rPr sz="1600" spc="-185" dirty="0">
                <a:latin typeface="Verdana"/>
                <a:cs typeface="Verdana"/>
              </a:rPr>
              <a:t>т</a:t>
            </a:r>
            <a:r>
              <a:rPr sz="1600" spc="-110" dirty="0">
                <a:latin typeface="Verdana"/>
                <a:cs typeface="Verdana"/>
              </a:rPr>
              <a:t> </a:t>
            </a:r>
            <a:r>
              <a:rPr sz="1600" spc="40" dirty="0">
                <a:latin typeface="Verdana"/>
                <a:cs typeface="Verdana"/>
              </a:rPr>
              <a:t>скр</a:t>
            </a:r>
            <a:r>
              <a:rPr sz="1600" spc="-235" dirty="0">
                <a:latin typeface="Verdana"/>
                <a:cs typeface="Verdana"/>
              </a:rPr>
              <a:t>ы</a:t>
            </a:r>
            <a:r>
              <a:rPr sz="1600" spc="-185" dirty="0">
                <a:latin typeface="Verdana"/>
                <a:cs typeface="Verdana"/>
              </a:rPr>
              <a:t>в</a:t>
            </a:r>
            <a:r>
              <a:rPr sz="1600" spc="-80" dirty="0">
                <a:latin typeface="Verdana"/>
                <a:cs typeface="Verdana"/>
              </a:rPr>
              <a:t>ат</a:t>
            </a:r>
            <a:r>
              <a:rPr sz="1600" spc="-75" dirty="0">
                <a:latin typeface="Verdana"/>
                <a:cs typeface="Verdana"/>
              </a:rPr>
              <a:t>ь</a:t>
            </a:r>
            <a:r>
              <a:rPr sz="1600" spc="-130" dirty="0">
                <a:latin typeface="Verdana"/>
                <a:cs typeface="Verdana"/>
              </a:rPr>
              <a:t> </a:t>
            </a:r>
            <a:r>
              <a:rPr sz="1600" spc="75" dirty="0">
                <a:latin typeface="Verdana"/>
                <a:cs typeface="Verdana"/>
              </a:rPr>
              <a:t>е</a:t>
            </a:r>
            <a:r>
              <a:rPr sz="1600" spc="-55" dirty="0">
                <a:latin typeface="Verdana"/>
                <a:cs typeface="Verdana"/>
              </a:rPr>
              <a:t>го</a:t>
            </a:r>
            <a:r>
              <a:rPr sz="1600" spc="-110" dirty="0">
                <a:latin typeface="Verdana"/>
                <a:cs typeface="Verdana"/>
              </a:rPr>
              <a:t> </a:t>
            </a:r>
            <a:r>
              <a:rPr sz="1600" spc="-65" dirty="0">
                <a:latin typeface="Verdana"/>
                <a:cs typeface="Verdana"/>
              </a:rPr>
              <a:t>н</a:t>
            </a:r>
            <a:r>
              <a:rPr sz="1600" spc="25" dirty="0">
                <a:latin typeface="Verdana"/>
                <a:cs typeface="Verdana"/>
              </a:rPr>
              <a:t>астоящ</a:t>
            </a:r>
            <a:r>
              <a:rPr sz="1600" spc="15" dirty="0">
                <a:latin typeface="Verdana"/>
                <a:cs typeface="Verdana"/>
              </a:rPr>
              <a:t>е</a:t>
            </a:r>
            <a:r>
              <a:rPr sz="1600" spc="60" dirty="0">
                <a:latin typeface="Verdana"/>
                <a:cs typeface="Verdana"/>
              </a:rPr>
              <a:t>е  </a:t>
            </a:r>
            <a:r>
              <a:rPr sz="1600" spc="-35" dirty="0">
                <a:latin typeface="Verdana"/>
                <a:cs typeface="Verdana"/>
              </a:rPr>
              <a:t>назначение.</a:t>
            </a:r>
            <a:r>
              <a:rPr sz="1600" spc="-110" dirty="0">
                <a:latin typeface="Verdana"/>
                <a:cs typeface="Verdana"/>
              </a:rPr>
              <a:t> </a:t>
            </a:r>
            <a:r>
              <a:rPr sz="1600" spc="-185" dirty="0">
                <a:latin typeface="Verdana"/>
                <a:cs typeface="Verdana"/>
              </a:rPr>
              <a:t>В</a:t>
            </a:r>
            <a:r>
              <a:rPr sz="1600" spc="-125" dirty="0">
                <a:latin typeface="Verdana"/>
                <a:cs typeface="Verdana"/>
              </a:rPr>
              <a:t> </a:t>
            </a:r>
            <a:r>
              <a:rPr sz="1600" spc="-40" dirty="0">
                <a:latin typeface="Verdana"/>
                <a:cs typeface="Verdana"/>
              </a:rPr>
              <a:t>качестве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spc="30" dirty="0">
                <a:latin typeface="Verdana"/>
                <a:cs typeface="Verdana"/>
              </a:rPr>
              <a:t>камуфляжа</a:t>
            </a:r>
            <a:r>
              <a:rPr sz="1600" spc="-110" dirty="0">
                <a:latin typeface="Verdana"/>
                <a:cs typeface="Verdana"/>
              </a:rPr>
              <a:t> </a:t>
            </a:r>
            <a:r>
              <a:rPr sz="1600" spc="-135" dirty="0">
                <a:latin typeface="Verdana"/>
                <a:cs typeface="Verdana"/>
              </a:rPr>
              <a:t>для</a:t>
            </a:r>
            <a:r>
              <a:rPr sz="1600" spc="-125" dirty="0">
                <a:latin typeface="Verdana"/>
                <a:cs typeface="Verdana"/>
              </a:rPr>
              <a:t> </a:t>
            </a:r>
            <a:r>
              <a:rPr sz="1600" spc="-145" dirty="0">
                <a:latin typeface="Verdana"/>
                <a:cs typeface="Verdana"/>
              </a:rPr>
              <a:t>взрывных</a:t>
            </a:r>
            <a:r>
              <a:rPr sz="1600" spc="-110" dirty="0">
                <a:latin typeface="Verdana"/>
                <a:cs typeface="Verdana"/>
              </a:rPr>
              <a:t> </a:t>
            </a:r>
            <a:r>
              <a:rPr sz="1600" spc="-20" dirty="0">
                <a:latin typeface="Verdana"/>
                <a:cs typeface="Verdana"/>
              </a:rPr>
              <a:t>устройств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ts val="1855"/>
              </a:lnSpc>
            </a:pPr>
            <a:r>
              <a:rPr sz="1600" spc="-55" dirty="0">
                <a:latin typeface="Verdana"/>
                <a:cs typeface="Verdana"/>
              </a:rPr>
              <a:t>используются</a:t>
            </a:r>
            <a:r>
              <a:rPr sz="1600" spc="-100" dirty="0">
                <a:latin typeface="Verdana"/>
                <a:cs typeface="Verdana"/>
              </a:rPr>
              <a:t> </a:t>
            </a:r>
            <a:r>
              <a:rPr sz="1600" spc="95" dirty="0">
                <a:latin typeface="Verdana"/>
                <a:cs typeface="Verdana"/>
              </a:rPr>
              <a:t>самые</a:t>
            </a:r>
            <a:r>
              <a:rPr sz="1600" spc="-114" dirty="0">
                <a:latin typeface="Verdana"/>
                <a:cs typeface="Verdana"/>
              </a:rPr>
              <a:t> </a:t>
            </a:r>
            <a:r>
              <a:rPr sz="1600" spc="-70" dirty="0">
                <a:latin typeface="Verdana"/>
                <a:cs typeface="Verdana"/>
              </a:rPr>
              <a:t>обычные</a:t>
            </a:r>
            <a:r>
              <a:rPr sz="1600" spc="-85" dirty="0">
                <a:latin typeface="Verdana"/>
                <a:cs typeface="Verdana"/>
              </a:rPr>
              <a:t> </a:t>
            </a:r>
            <a:r>
              <a:rPr sz="1600" spc="-80" dirty="0">
                <a:latin typeface="Verdana"/>
                <a:cs typeface="Verdana"/>
              </a:rPr>
              <a:t>бытовые</a:t>
            </a:r>
            <a:r>
              <a:rPr sz="1600" spc="-95" dirty="0">
                <a:latin typeface="Verdana"/>
                <a:cs typeface="Verdana"/>
              </a:rPr>
              <a:t> </a:t>
            </a:r>
            <a:r>
              <a:rPr sz="1600" spc="-30" dirty="0">
                <a:latin typeface="Verdana"/>
                <a:cs typeface="Verdana"/>
              </a:rPr>
              <a:t>предметы:</a:t>
            </a:r>
            <a:r>
              <a:rPr sz="1600" spc="-110" dirty="0">
                <a:latin typeface="Verdana"/>
                <a:cs typeface="Verdana"/>
              </a:rPr>
              <a:t> </a:t>
            </a:r>
            <a:r>
              <a:rPr sz="1600" spc="5" dirty="0">
                <a:latin typeface="Verdana"/>
                <a:cs typeface="Verdana"/>
              </a:rPr>
              <a:t>сумки,</a:t>
            </a:r>
            <a:r>
              <a:rPr sz="1600" spc="-114" dirty="0">
                <a:latin typeface="Verdana"/>
                <a:cs typeface="Verdana"/>
              </a:rPr>
              <a:t> </a:t>
            </a:r>
            <a:r>
              <a:rPr sz="1600" spc="-80" dirty="0">
                <a:latin typeface="Verdana"/>
                <a:cs typeface="Verdana"/>
              </a:rPr>
              <a:t>пакеты,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600" spc="-20" dirty="0">
                <a:latin typeface="Verdana"/>
                <a:cs typeface="Verdana"/>
              </a:rPr>
              <a:t>коробки,</a:t>
            </a:r>
            <a:r>
              <a:rPr sz="1600" spc="-125" dirty="0">
                <a:latin typeface="Verdana"/>
                <a:cs typeface="Verdana"/>
              </a:rPr>
              <a:t> </a:t>
            </a:r>
            <a:r>
              <a:rPr sz="1600" spc="-60" dirty="0">
                <a:latin typeface="Verdana"/>
                <a:cs typeface="Verdana"/>
              </a:rPr>
              <a:t>игр</a:t>
            </a:r>
            <a:r>
              <a:rPr sz="1600" spc="-50" dirty="0">
                <a:latin typeface="Verdana"/>
                <a:cs typeface="Verdana"/>
              </a:rPr>
              <a:t>у</a:t>
            </a:r>
            <a:r>
              <a:rPr sz="1600" spc="-25" dirty="0">
                <a:latin typeface="Verdana"/>
                <a:cs typeface="Verdana"/>
              </a:rPr>
              <a:t>шки</a:t>
            </a:r>
            <a:r>
              <a:rPr sz="1600" spc="-130" dirty="0">
                <a:latin typeface="Verdana"/>
                <a:cs typeface="Verdana"/>
              </a:rPr>
              <a:t> </a:t>
            </a:r>
            <a:r>
              <a:rPr sz="1600" spc="-40" dirty="0">
                <a:latin typeface="Verdana"/>
                <a:cs typeface="Verdana"/>
              </a:rPr>
              <a:t>и</a:t>
            </a:r>
            <a:r>
              <a:rPr sz="1600" spc="-125" dirty="0">
                <a:latin typeface="Verdana"/>
                <a:cs typeface="Verdana"/>
              </a:rPr>
              <a:t> </a:t>
            </a:r>
            <a:r>
              <a:rPr sz="1600" spc="-190" dirty="0">
                <a:latin typeface="Verdana"/>
                <a:cs typeface="Verdana"/>
              </a:rPr>
              <a:t>т</a:t>
            </a:r>
            <a:r>
              <a:rPr sz="1600" spc="-150" dirty="0">
                <a:latin typeface="Verdana"/>
                <a:cs typeface="Verdana"/>
              </a:rPr>
              <a:t>.</a:t>
            </a:r>
            <a:r>
              <a:rPr sz="1600" spc="-110" dirty="0">
                <a:latin typeface="Verdana"/>
                <a:cs typeface="Verdana"/>
              </a:rPr>
              <a:t>п.</a:t>
            </a:r>
            <a:endParaRPr sz="16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650">
              <a:latin typeface="Verdana"/>
              <a:cs typeface="Verdana"/>
            </a:endParaRPr>
          </a:p>
          <a:p>
            <a:pPr marL="12700" marR="5080">
              <a:lnSpc>
                <a:spcPts val="1910"/>
              </a:lnSpc>
            </a:pPr>
            <a:r>
              <a:rPr sz="1600" b="1" spc="-155" dirty="0">
                <a:latin typeface="Verdana"/>
                <a:cs typeface="Verdana"/>
              </a:rPr>
              <a:t>Родители!</a:t>
            </a:r>
            <a:r>
              <a:rPr sz="1600" b="1" spc="-40" dirty="0">
                <a:latin typeface="Verdana"/>
                <a:cs typeface="Verdana"/>
              </a:rPr>
              <a:t> </a:t>
            </a:r>
            <a:r>
              <a:rPr sz="1600" spc="-195" dirty="0">
                <a:latin typeface="Verdana"/>
                <a:cs typeface="Verdana"/>
              </a:rPr>
              <a:t>Вы</a:t>
            </a:r>
            <a:r>
              <a:rPr sz="1600" spc="-95" dirty="0">
                <a:latin typeface="Verdana"/>
                <a:cs typeface="Verdana"/>
              </a:rPr>
              <a:t> </a:t>
            </a:r>
            <a:r>
              <a:rPr sz="1600" spc="-45" dirty="0">
                <a:latin typeface="Verdana"/>
                <a:cs typeface="Verdana"/>
              </a:rPr>
              <a:t>отвечаете</a:t>
            </a:r>
            <a:r>
              <a:rPr sz="1600" spc="-95" dirty="0">
                <a:latin typeface="Verdana"/>
                <a:cs typeface="Verdana"/>
              </a:rPr>
              <a:t> </a:t>
            </a:r>
            <a:r>
              <a:rPr sz="1600" spc="-20" dirty="0">
                <a:latin typeface="Verdana"/>
                <a:cs typeface="Verdana"/>
              </a:rPr>
              <a:t>за</a:t>
            </a:r>
            <a:r>
              <a:rPr sz="1600" spc="-125" dirty="0">
                <a:latin typeface="Verdana"/>
                <a:cs typeface="Verdana"/>
              </a:rPr>
              <a:t> </a:t>
            </a:r>
            <a:r>
              <a:rPr sz="1600" spc="-100" dirty="0">
                <a:latin typeface="Verdana"/>
                <a:cs typeface="Verdana"/>
              </a:rPr>
              <a:t>жизнь</a:t>
            </a:r>
            <a:r>
              <a:rPr sz="1600" spc="-114" dirty="0">
                <a:latin typeface="Verdana"/>
                <a:cs typeface="Verdana"/>
              </a:rPr>
              <a:t> </a:t>
            </a:r>
            <a:r>
              <a:rPr sz="1600" spc="-45" dirty="0">
                <a:latin typeface="Verdana"/>
                <a:cs typeface="Verdana"/>
              </a:rPr>
              <a:t>и</a:t>
            </a:r>
            <a:r>
              <a:rPr sz="1600" spc="-114" dirty="0">
                <a:latin typeface="Verdana"/>
                <a:cs typeface="Verdana"/>
              </a:rPr>
              <a:t> </a:t>
            </a:r>
            <a:r>
              <a:rPr sz="1600" spc="-35" dirty="0">
                <a:latin typeface="Verdana"/>
                <a:cs typeface="Verdana"/>
              </a:rPr>
              <a:t>здоровье</a:t>
            </a:r>
            <a:r>
              <a:rPr sz="1600" spc="-105" dirty="0">
                <a:latin typeface="Verdana"/>
                <a:cs typeface="Verdana"/>
              </a:rPr>
              <a:t> </a:t>
            </a:r>
            <a:r>
              <a:rPr sz="1600" spc="-40" dirty="0">
                <a:latin typeface="Verdana"/>
                <a:cs typeface="Verdana"/>
              </a:rPr>
              <a:t>ваших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spc="-40" dirty="0">
                <a:latin typeface="Verdana"/>
                <a:cs typeface="Verdana"/>
              </a:rPr>
              <a:t>детей.</a:t>
            </a:r>
            <a:r>
              <a:rPr sz="1600" spc="-114" dirty="0">
                <a:latin typeface="Verdana"/>
                <a:cs typeface="Verdana"/>
              </a:rPr>
              <a:t> </a:t>
            </a:r>
            <a:r>
              <a:rPr sz="1600" spc="-60" dirty="0">
                <a:latin typeface="Verdana"/>
                <a:cs typeface="Verdana"/>
              </a:rPr>
              <a:t>Разъясните </a:t>
            </a:r>
            <a:r>
              <a:rPr sz="1600" spc="-545" dirty="0">
                <a:latin typeface="Verdana"/>
                <a:cs typeface="Verdana"/>
              </a:rPr>
              <a:t> </a:t>
            </a:r>
            <a:r>
              <a:rPr sz="1600" spc="-40" dirty="0">
                <a:latin typeface="Verdana"/>
                <a:cs typeface="Verdana"/>
              </a:rPr>
              <a:t>детям,</a:t>
            </a:r>
            <a:r>
              <a:rPr sz="1600" spc="-110" dirty="0">
                <a:latin typeface="Verdana"/>
                <a:cs typeface="Verdana"/>
              </a:rPr>
              <a:t> </a:t>
            </a:r>
            <a:r>
              <a:rPr sz="1600" spc="-120" dirty="0">
                <a:latin typeface="Verdana"/>
                <a:cs typeface="Verdana"/>
              </a:rPr>
              <a:t>что </a:t>
            </a:r>
            <a:r>
              <a:rPr sz="1600" dirty="0">
                <a:latin typeface="Verdana"/>
                <a:cs typeface="Verdana"/>
              </a:rPr>
              <a:t>любой</a:t>
            </a:r>
            <a:r>
              <a:rPr sz="1600" spc="-114" dirty="0">
                <a:latin typeface="Verdana"/>
                <a:cs typeface="Verdana"/>
              </a:rPr>
              <a:t> </a:t>
            </a:r>
            <a:r>
              <a:rPr sz="1600" spc="10" dirty="0">
                <a:latin typeface="Verdana"/>
                <a:cs typeface="Verdana"/>
              </a:rPr>
              <a:t>предмет,</a:t>
            </a:r>
            <a:r>
              <a:rPr sz="1600" spc="-110" dirty="0">
                <a:latin typeface="Verdana"/>
                <a:cs typeface="Verdana"/>
              </a:rPr>
              <a:t> </a:t>
            </a:r>
            <a:r>
              <a:rPr sz="1600" spc="-40" dirty="0">
                <a:latin typeface="Verdana"/>
                <a:cs typeface="Verdana"/>
              </a:rPr>
              <a:t>найденный</a:t>
            </a:r>
            <a:r>
              <a:rPr sz="1600" spc="-100" dirty="0">
                <a:latin typeface="Verdana"/>
                <a:cs typeface="Verdana"/>
              </a:rPr>
              <a:t> </a:t>
            </a:r>
            <a:r>
              <a:rPr sz="1600" spc="30" dirty="0">
                <a:latin typeface="Verdana"/>
                <a:cs typeface="Verdana"/>
              </a:rPr>
              <a:t>на</a:t>
            </a:r>
            <a:r>
              <a:rPr sz="1600" spc="-125" dirty="0">
                <a:latin typeface="Verdana"/>
                <a:cs typeface="Verdana"/>
              </a:rPr>
              <a:t> </a:t>
            </a:r>
            <a:r>
              <a:rPr sz="1600" spc="-35" dirty="0">
                <a:latin typeface="Verdana"/>
                <a:cs typeface="Verdana"/>
              </a:rPr>
              <a:t>улице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spc="-65" dirty="0">
                <a:latin typeface="Verdana"/>
                <a:cs typeface="Verdana"/>
              </a:rPr>
              <a:t>или</a:t>
            </a:r>
            <a:r>
              <a:rPr sz="1600" spc="-125" dirty="0">
                <a:latin typeface="Verdana"/>
                <a:cs typeface="Verdana"/>
              </a:rPr>
              <a:t> </a:t>
            </a:r>
            <a:r>
              <a:rPr sz="1600" spc="-204" dirty="0">
                <a:latin typeface="Verdana"/>
                <a:cs typeface="Verdana"/>
              </a:rPr>
              <a:t>в</a:t>
            </a:r>
            <a:r>
              <a:rPr sz="1600" spc="-114" dirty="0">
                <a:latin typeface="Verdana"/>
                <a:cs typeface="Verdana"/>
              </a:rPr>
              <a:t> </a:t>
            </a:r>
            <a:r>
              <a:rPr sz="1600" spc="-50" dirty="0">
                <a:latin typeface="Verdana"/>
                <a:cs typeface="Verdana"/>
              </a:rPr>
              <a:t>подъезде,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ts val="1855"/>
              </a:lnSpc>
            </a:pPr>
            <a:r>
              <a:rPr sz="1600" spc="100" dirty="0">
                <a:latin typeface="Verdana"/>
                <a:cs typeface="Verdana"/>
              </a:rPr>
              <a:t>мож</a:t>
            </a:r>
            <a:r>
              <a:rPr sz="1600" spc="75" dirty="0">
                <a:latin typeface="Verdana"/>
                <a:cs typeface="Verdana"/>
              </a:rPr>
              <a:t>е</a:t>
            </a:r>
            <a:r>
              <a:rPr sz="1600" spc="-185" dirty="0">
                <a:latin typeface="Verdana"/>
                <a:cs typeface="Verdana"/>
              </a:rPr>
              <a:t>т</a:t>
            </a:r>
            <a:r>
              <a:rPr sz="1600" spc="-110" dirty="0">
                <a:latin typeface="Verdana"/>
                <a:cs typeface="Verdana"/>
              </a:rPr>
              <a:t> </a:t>
            </a:r>
            <a:r>
              <a:rPr sz="1600" spc="-65" dirty="0">
                <a:latin typeface="Verdana"/>
                <a:cs typeface="Verdana"/>
              </a:rPr>
              <a:t>п</a:t>
            </a:r>
            <a:r>
              <a:rPr sz="1600" spc="40" dirty="0">
                <a:latin typeface="Verdana"/>
                <a:cs typeface="Verdana"/>
              </a:rPr>
              <a:t>ре</a:t>
            </a:r>
            <a:r>
              <a:rPr sz="1600" spc="35" dirty="0">
                <a:latin typeface="Verdana"/>
                <a:cs typeface="Verdana"/>
              </a:rPr>
              <a:t>д</a:t>
            </a:r>
            <a:r>
              <a:rPr sz="1600" spc="-100" dirty="0">
                <a:latin typeface="Verdana"/>
                <a:cs typeface="Verdana"/>
              </a:rPr>
              <a:t>ставлять</a:t>
            </a:r>
            <a:r>
              <a:rPr sz="1600" spc="-105" dirty="0">
                <a:latin typeface="Verdana"/>
                <a:cs typeface="Verdana"/>
              </a:rPr>
              <a:t> </a:t>
            </a:r>
            <a:r>
              <a:rPr sz="1600" spc="45" dirty="0">
                <a:latin typeface="Verdana"/>
                <a:cs typeface="Verdana"/>
              </a:rPr>
              <a:t>оп</a:t>
            </a:r>
            <a:r>
              <a:rPr sz="1600" spc="50" dirty="0">
                <a:latin typeface="Verdana"/>
                <a:cs typeface="Verdana"/>
              </a:rPr>
              <a:t>а</a:t>
            </a:r>
            <a:r>
              <a:rPr sz="1600" spc="55" dirty="0">
                <a:latin typeface="Verdana"/>
                <a:cs typeface="Verdana"/>
              </a:rPr>
              <a:t>сн</a:t>
            </a:r>
            <a:r>
              <a:rPr sz="1600" spc="-50" dirty="0">
                <a:latin typeface="Verdana"/>
                <a:cs typeface="Verdana"/>
              </a:rPr>
              <a:t>ость.</a:t>
            </a:r>
            <a:endParaRPr sz="16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650">
              <a:latin typeface="Verdana"/>
              <a:cs typeface="Verdana"/>
            </a:endParaRPr>
          </a:p>
          <a:p>
            <a:pPr marL="12700" marR="622300">
              <a:lnSpc>
                <a:spcPts val="1910"/>
              </a:lnSpc>
              <a:spcBef>
                <a:spcPts val="5"/>
              </a:spcBef>
            </a:pPr>
            <a:r>
              <a:rPr sz="1600" b="1" spc="-155" dirty="0">
                <a:latin typeface="Verdana"/>
                <a:cs typeface="Verdana"/>
              </a:rPr>
              <a:t>Не</a:t>
            </a:r>
            <a:r>
              <a:rPr sz="1600" b="1" spc="-85" dirty="0">
                <a:latin typeface="Verdana"/>
                <a:cs typeface="Verdana"/>
              </a:rPr>
              <a:t> </a:t>
            </a:r>
            <a:r>
              <a:rPr sz="1600" b="1" spc="-114" dirty="0">
                <a:latin typeface="Verdana"/>
                <a:cs typeface="Verdana"/>
              </a:rPr>
              <a:t>предпринимайте</a:t>
            </a:r>
            <a:r>
              <a:rPr sz="1600" b="1" spc="-60" dirty="0">
                <a:latin typeface="Verdana"/>
                <a:cs typeface="Verdana"/>
              </a:rPr>
              <a:t> </a:t>
            </a:r>
            <a:r>
              <a:rPr sz="1600" b="1" spc="-90" dirty="0">
                <a:latin typeface="Verdana"/>
                <a:cs typeface="Verdana"/>
              </a:rPr>
              <a:t>самостоятельно</a:t>
            </a:r>
            <a:r>
              <a:rPr sz="1600" b="1" spc="-25" dirty="0">
                <a:latin typeface="Verdana"/>
                <a:cs typeface="Verdana"/>
              </a:rPr>
              <a:t> </a:t>
            </a:r>
            <a:r>
              <a:rPr sz="1600" spc="-75" dirty="0">
                <a:latin typeface="Verdana"/>
                <a:cs typeface="Verdana"/>
              </a:rPr>
              <a:t>никаких</a:t>
            </a:r>
            <a:r>
              <a:rPr sz="1600" spc="-130" dirty="0">
                <a:latin typeface="Verdana"/>
                <a:cs typeface="Verdana"/>
              </a:rPr>
              <a:t> </a:t>
            </a:r>
            <a:r>
              <a:rPr sz="1600" spc="-40" dirty="0">
                <a:latin typeface="Verdana"/>
                <a:cs typeface="Verdana"/>
              </a:rPr>
              <a:t>действий</a:t>
            </a:r>
            <a:r>
              <a:rPr sz="1600" spc="-100" dirty="0">
                <a:latin typeface="Verdana"/>
                <a:cs typeface="Verdana"/>
              </a:rPr>
              <a:t> </a:t>
            </a:r>
            <a:r>
              <a:rPr sz="1600" spc="175" dirty="0">
                <a:latin typeface="Verdana"/>
                <a:cs typeface="Verdana"/>
              </a:rPr>
              <a:t>с </a:t>
            </a:r>
            <a:r>
              <a:rPr sz="1600" spc="180" dirty="0">
                <a:latin typeface="Verdana"/>
                <a:cs typeface="Verdana"/>
              </a:rPr>
              <a:t> </a:t>
            </a:r>
            <a:r>
              <a:rPr sz="1600" spc="10" dirty="0">
                <a:latin typeface="Verdana"/>
                <a:cs typeface="Verdana"/>
              </a:rPr>
              <a:t>находками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spc="-70" dirty="0">
                <a:latin typeface="Verdana"/>
                <a:cs typeface="Verdana"/>
              </a:rPr>
              <a:t>или</a:t>
            </a:r>
            <a:r>
              <a:rPr sz="1600" spc="-114" dirty="0">
                <a:latin typeface="Verdana"/>
                <a:cs typeface="Verdana"/>
              </a:rPr>
              <a:t> </a:t>
            </a:r>
            <a:r>
              <a:rPr sz="1600" spc="-30" dirty="0">
                <a:latin typeface="Verdana"/>
                <a:cs typeface="Verdana"/>
              </a:rPr>
              <a:t>подозрительными</a:t>
            </a:r>
            <a:r>
              <a:rPr sz="1600" spc="-80" dirty="0">
                <a:latin typeface="Verdana"/>
                <a:cs typeface="Verdana"/>
              </a:rPr>
              <a:t> </a:t>
            </a:r>
            <a:r>
              <a:rPr sz="1600" spc="40" dirty="0">
                <a:latin typeface="Verdana"/>
                <a:cs typeface="Verdana"/>
              </a:rPr>
              <a:t>предметами,</a:t>
            </a:r>
            <a:r>
              <a:rPr sz="1600" spc="-105" dirty="0">
                <a:latin typeface="Verdana"/>
                <a:cs typeface="Verdana"/>
              </a:rPr>
              <a:t> </a:t>
            </a:r>
            <a:r>
              <a:rPr sz="1600" spc="-30" dirty="0">
                <a:latin typeface="Verdana"/>
                <a:cs typeface="Verdana"/>
              </a:rPr>
              <a:t>которые</a:t>
            </a:r>
            <a:r>
              <a:rPr sz="1600" spc="-114" dirty="0">
                <a:latin typeface="Verdana"/>
                <a:cs typeface="Verdana"/>
              </a:rPr>
              <a:t> </a:t>
            </a:r>
            <a:r>
              <a:rPr sz="1600" spc="-20" dirty="0">
                <a:latin typeface="Verdana"/>
                <a:cs typeface="Verdana"/>
              </a:rPr>
              <a:t>могут</a:t>
            </a:r>
            <a:endParaRPr sz="1600">
              <a:latin typeface="Verdana"/>
              <a:cs typeface="Verdana"/>
            </a:endParaRPr>
          </a:p>
          <a:p>
            <a:pPr marL="12700" marR="13970">
              <a:lnSpc>
                <a:spcPts val="1920"/>
              </a:lnSpc>
            </a:pPr>
            <a:r>
              <a:rPr sz="1600" spc="-45" dirty="0">
                <a:latin typeface="Verdana"/>
                <a:cs typeface="Verdana"/>
              </a:rPr>
              <a:t>оказаться</a:t>
            </a:r>
            <a:r>
              <a:rPr sz="1600" spc="-130" dirty="0">
                <a:latin typeface="Verdana"/>
                <a:cs typeface="Verdana"/>
              </a:rPr>
              <a:t> </a:t>
            </a:r>
            <a:r>
              <a:rPr sz="1600" spc="-85" dirty="0">
                <a:latin typeface="Verdana"/>
                <a:cs typeface="Verdana"/>
              </a:rPr>
              <a:t>взрывными</a:t>
            </a:r>
            <a:r>
              <a:rPr sz="1600" spc="-8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устройствами,</a:t>
            </a:r>
            <a:r>
              <a:rPr sz="1600" spc="-85" dirty="0">
                <a:latin typeface="Verdana"/>
                <a:cs typeface="Verdana"/>
              </a:rPr>
              <a:t> </a:t>
            </a:r>
            <a:r>
              <a:rPr sz="1600" spc="10" dirty="0">
                <a:latin typeface="Verdana"/>
                <a:cs typeface="Verdana"/>
              </a:rPr>
              <a:t>это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spc="40" dirty="0">
                <a:latin typeface="Verdana"/>
                <a:cs typeface="Verdana"/>
              </a:rPr>
              <a:t>может</a:t>
            </a:r>
            <a:r>
              <a:rPr sz="1600" spc="-105" dirty="0">
                <a:latin typeface="Verdana"/>
                <a:cs typeface="Verdana"/>
              </a:rPr>
              <a:t> </a:t>
            </a:r>
            <a:r>
              <a:rPr sz="1600" spc="-30" dirty="0">
                <a:latin typeface="Verdana"/>
                <a:cs typeface="Verdana"/>
              </a:rPr>
              <a:t>привести</a:t>
            </a:r>
            <a:r>
              <a:rPr sz="1600" spc="-100" dirty="0">
                <a:latin typeface="Verdana"/>
                <a:cs typeface="Verdana"/>
              </a:rPr>
              <a:t> </a:t>
            </a:r>
            <a:r>
              <a:rPr sz="1600" spc="-150" dirty="0">
                <a:latin typeface="Verdana"/>
                <a:cs typeface="Verdana"/>
              </a:rPr>
              <a:t>к</a:t>
            </a:r>
            <a:r>
              <a:rPr sz="1600" spc="-125" dirty="0">
                <a:latin typeface="Verdana"/>
                <a:cs typeface="Verdana"/>
              </a:rPr>
              <a:t> </a:t>
            </a:r>
            <a:r>
              <a:rPr sz="1600" spc="-114" dirty="0">
                <a:latin typeface="Verdana"/>
                <a:cs typeface="Verdana"/>
              </a:rPr>
              <a:t>их</a:t>
            </a:r>
            <a:r>
              <a:rPr sz="1600" spc="-125" dirty="0">
                <a:latin typeface="Verdana"/>
                <a:cs typeface="Verdana"/>
              </a:rPr>
              <a:t> </a:t>
            </a:r>
            <a:r>
              <a:rPr sz="1600" spc="-135" dirty="0">
                <a:latin typeface="Verdana"/>
                <a:cs typeface="Verdana"/>
              </a:rPr>
              <a:t>взрыву, </a:t>
            </a:r>
            <a:r>
              <a:rPr sz="1600" spc="-545" dirty="0">
                <a:latin typeface="Verdana"/>
                <a:cs typeface="Verdana"/>
              </a:rPr>
              <a:t> </a:t>
            </a:r>
            <a:r>
              <a:rPr sz="1600" spc="110" dirty="0">
                <a:latin typeface="Verdana"/>
                <a:cs typeface="Verdana"/>
              </a:rPr>
              <a:t>мн</a:t>
            </a:r>
            <a:r>
              <a:rPr sz="1600" spc="-30" dirty="0">
                <a:latin typeface="Verdana"/>
                <a:cs typeface="Verdana"/>
              </a:rPr>
              <a:t>огочисленн</a:t>
            </a:r>
            <a:r>
              <a:rPr sz="1600" spc="40" dirty="0">
                <a:latin typeface="Verdana"/>
                <a:cs typeface="Verdana"/>
              </a:rPr>
              <a:t>ым</a:t>
            </a:r>
            <a:r>
              <a:rPr sz="1600" spc="-65" dirty="0">
                <a:latin typeface="Verdana"/>
                <a:cs typeface="Verdana"/>
              </a:rPr>
              <a:t> </a:t>
            </a:r>
            <a:r>
              <a:rPr sz="1600" spc="15" dirty="0">
                <a:latin typeface="Verdana"/>
                <a:cs typeface="Verdana"/>
              </a:rPr>
              <a:t>ж</a:t>
            </a:r>
            <a:r>
              <a:rPr sz="1600" dirty="0">
                <a:latin typeface="Verdana"/>
                <a:cs typeface="Verdana"/>
              </a:rPr>
              <a:t>е</a:t>
            </a:r>
            <a:r>
              <a:rPr sz="1600" spc="15" dirty="0">
                <a:latin typeface="Verdana"/>
                <a:cs typeface="Verdana"/>
              </a:rPr>
              <a:t>ртва</a:t>
            </a:r>
            <a:r>
              <a:rPr sz="1600" spc="25" dirty="0">
                <a:latin typeface="Verdana"/>
                <a:cs typeface="Verdana"/>
              </a:rPr>
              <a:t>м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spc="-45" dirty="0">
                <a:latin typeface="Verdana"/>
                <a:cs typeface="Verdana"/>
              </a:rPr>
              <a:t>и</a:t>
            </a:r>
            <a:r>
              <a:rPr sz="1600" spc="-125" dirty="0">
                <a:latin typeface="Verdana"/>
                <a:cs typeface="Verdana"/>
              </a:rPr>
              <a:t> </a:t>
            </a:r>
            <a:r>
              <a:rPr sz="1600" spc="90" dirty="0">
                <a:latin typeface="Verdana"/>
                <a:cs typeface="Verdana"/>
              </a:rPr>
              <a:t>р</a:t>
            </a:r>
            <a:r>
              <a:rPr sz="1600" spc="-15" dirty="0">
                <a:latin typeface="Verdana"/>
                <a:cs typeface="Verdana"/>
              </a:rPr>
              <a:t>азр</a:t>
            </a:r>
            <a:r>
              <a:rPr sz="1600" spc="-5" dirty="0">
                <a:latin typeface="Verdana"/>
                <a:cs typeface="Verdana"/>
              </a:rPr>
              <a:t>у</a:t>
            </a:r>
            <a:r>
              <a:rPr sz="1600" spc="-35" dirty="0">
                <a:latin typeface="Verdana"/>
                <a:cs typeface="Verdana"/>
              </a:rPr>
              <a:t>шения</a:t>
            </a:r>
            <a:endParaRPr sz="1600">
              <a:latin typeface="Verdana"/>
              <a:cs typeface="Verdan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97952" y="1455419"/>
            <a:ext cx="3759707" cy="4314444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44068" y="544068"/>
            <a:ext cx="10980420" cy="934719"/>
            <a:chOff x="544068" y="544068"/>
            <a:chExt cx="10980420" cy="934719"/>
          </a:xfrm>
        </p:grpSpPr>
        <p:sp>
          <p:nvSpPr>
            <p:cNvPr id="3" name="object 3"/>
            <p:cNvSpPr/>
            <p:nvPr/>
          </p:nvSpPr>
          <p:spPr>
            <a:xfrm>
              <a:off x="553974" y="553974"/>
              <a:ext cx="10960735" cy="914400"/>
            </a:xfrm>
            <a:custGeom>
              <a:avLst/>
              <a:gdLst/>
              <a:ahLst/>
              <a:cxnLst/>
              <a:rect l="l" t="t" r="r" b="b"/>
              <a:pathLst>
                <a:path w="10960735" h="914400">
                  <a:moveTo>
                    <a:pt x="10808208" y="0"/>
                  </a:moveTo>
                  <a:lnTo>
                    <a:pt x="152400" y="0"/>
                  </a:lnTo>
                  <a:lnTo>
                    <a:pt x="104231" y="7766"/>
                  </a:lnTo>
                  <a:lnTo>
                    <a:pt x="62396" y="29394"/>
                  </a:lnTo>
                  <a:lnTo>
                    <a:pt x="29405" y="62380"/>
                  </a:lnTo>
                  <a:lnTo>
                    <a:pt x="7769" y="104217"/>
                  </a:lnTo>
                  <a:lnTo>
                    <a:pt x="0" y="152400"/>
                  </a:lnTo>
                  <a:lnTo>
                    <a:pt x="0" y="762000"/>
                  </a:lnTo>
                  <a:lnTo>
                    <a:pt x="7769" y="810182"/>
                  </a:lnTo>
                  <a:lnTo>
                    <a:pt x="29405" y="852019"/>
                  </a:lnTo>
                  <a:lnTo>
                    <a:pt x="62396" y="885005"/>
                  </a:lnTo>
                  <a:lnTo>
                    <a:pt x="104231" y="906633"/>
                  </a:lnTo>
                  <a:lnTo>
                    <a:pt x="152400" y="914400"/>
                  </a:lnTo>
                  <a:lnTo>
                    <a:pt x="10808208" y="914400"/>
                  </a:lnTo>
                  <a:lnTo>
                    <a:pt x="10856390" y="906633"/>
                  </a:lnTo>
                  <a:lnTo>
                    <a:pt x="10898227" y="885005"/>
                  </a:lnTo>
                  <a:lnTo>
                    <a:pt x="10931213" y="852019"/>
                  </a:lnTo>
                  <a:lnTo>
                    <a:pt x="10952841" y="810182"/>
                  </a:lnTo>
                  <a:lnTo>
                    <a:pt x="10960608" y="762000"/>
                  </a:lnTo>
                  <a:lnTo>
                    <a:pt x="10960608" y="152400"/>
                  </a:lnTo>
                  <a:lnTo>
                    <a:pt x="10952841" y="104217"/>
                  </a:lnTo>
                  <a:lnTo>
                    <a:pt x="10931213" y="62380"/>
                  </a:lnTo>
                  <a:lnTo>
                    <a:pt x="10898227" y="29394"/>
                  </a:lnTo>
                  <a:lnTo>
                    <a:pt x="10856390" y="7766"/>
                  </a:lnTo>
                  <a:lnTo>
                    <a:pt x="10808208" y="0"/>
                  </a:lnTo>
                  <a:close/>
                </a:path>
              </a:pathLst>
            </a:custGeom>
            <a:solidFill>
              <a:srgbClr val="B31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53974" y="553974"/>
              <a:ext cx="10960735" cy="914400"/>
            </a:xfrm>
            <a:custGeom>
              <a:avLst/>
              <a:gdLst/>
              <a:ahLst/>
              <a:cxnLst/>
              <a:rect l="l" t="t" r="r" b="b"/>
              <a:pathLst>
                <a:path w="10960735" h="914400">
                  <a:moveTo>
                    <a:pt x="0" y="152400"/>
                  </a:moveTo>
                  <a:lnTo>
                    <a:pt x="7769" y="104217"/>
                  </a:lnTo>
                  <a:lnTo>
                    <a:pt x="29405" y="62380"/>
                  </a:lnTo>
                  <a:lnTo>
                    <a:pt x="62396" y="29394"/>
                  </a:lnTo>
                  <a:lnTo>
                    <a:pt x="104231" y="7766"/>
                  </a:lnTo>
                  <a:lnTo>
                    <a:pt x="152400" y="0"/>
                  </a:lnTo>
                  <a:lnTo>
                    <a:pt x="10808208" y="0"/>
                  </a:lnTo>
                  <a:lnTo>
                    <a:pt x="10856390" y="7766"/>
                  </a:lnTo>
                  <a:lnTo>
                    <a:pt x="10898227" y="29394"/>
                  </a:lnTo>
                  <a:lnTo>
                    <a:pt x="10931213" y="62380"/>
                  </a:lnTo>
                  <a:lnTo>
                    <a:pt x="10952841" y="104217"/>
                  </a:lnTo>
                  <a:lnTo>
                    <a:pt x="10960608" y="152400"/>
                  </a:lnTo>
                  <a:lnTo>
                    <a:pt x="10960608" y="762000"/>
                  </a:lnTo>
                  <a:lnTo>
                    <a:pt x="10952841" y="810182"/>
                  </a:lnTo>
                  <a:lnTo>
                    <a:pt x="10931213" y="852019"/>
                  </a:lnTo>
                  <a:lnTo>
                    <a:pt x="10898227" y="885005"/>
                  </a:lnTo>
                  <a:lnTo>
                    <a:pt x="10856390" y="906633"/>
                  </a:lnTo>
                  <a:lnTo>
                    <a:pt x="10808208" y="914400"/>
                  </a:lnTo>
                  <a:lnTo>
                    <a:pt x="152400" y="914400"/>
                  </a:lnTo>
                  <a:lnTo>
                    <a:pt x="104231" y="906633"/>
                  </a:lnTo>
                  <a:lnTo>
                    <a:pt x="62396" y="885005"/>
                  </a:lnTo>
                  <a:lnTo>
                    <a:pt x="29405" y="852019"/>
                  </a:lnTo>
                  <a:lnTo>
                    <a:pt x="7769" y="810182"/>
                  </a:lnTo>
                  <a:lnTo>
                    <a:pt x="0" y="762000"/>
                  </a:lnTo>
                  <a:lnTo>
                    <a:pt x="0" y="152400"/>
                  </a:lnTo>
                  <a:close/>
                </a:path>
              </a:pathLst>
            </a:custGeom>
            <a:ln w="19812">
              <a:solidFill>
                <a:srgbClr val="8309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442461" y="855090"/>
            <a:ext cx="51822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ПОЛУЧЕНИЕ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ИНФОРМАЦИИ</a:t>
            </a:r>
            <a:r>
              <a:rPr sz="1800" b="1" spc="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ОБ </a:t>
            </a:r>
            <a:r>
              <a:rPr sz="1800" b="1" spc="-25" dirty="0">
                <a:latin typeface="Arial"/>
                <a:cs typeface="Arial"/>
              </a:rPr>
              <a:t>ЭВАКУАЦИИ: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53212" y="1551432"/>
            <a:ext cx="10960735" cy="4678680"/>
          </a:xfrm>
          <a:custGeom>
            <a:avLst/>
            <a:gdLst/>
            <a:ahLst/>
            <a:cxnLst/>
            <a:rect l="l" t="t" r="r" b="b"/>
            <a:pathLst>
              <a:path w="10960735" h="4678680">
                <a:moveTo>
                  <a:pt x="10960608" y="0"/>
                </a:moveTo>
                <a:lnTo>
                  <a:pt x="0" y="0"/>
                </a:lnTo>
                <a:lnTo>
                  <a:pt x="0" y="4678680"/>
                </a:lnTo>
                <a:lnTo>
                  <a:pt x="10960608" y="4678680"/>
                </a:lnTo>
                <a:lnTo>
                  <a:pt x="10960608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32256" y="1578940"/>
            <a:ext cx="10805795" cy="4569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Microsoft Sans Serif"/>
                <a:cs typeface="Microsoft Sans Serif"/>
              </a:rPr>
              <a:t>Сообщение</a:t>
            </a:r>
            <a:r>
              <a:rPr sz="1800" spc="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об</a:t>
            </a:r>
            <a:r>
              <a:rPr sz="1800" spc="7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эвакуации</a:t>
            </a:r>
            <a:r>
              <a:rPr sz="1800" spc="85" dirty="0">
                <a:latin typeface="Microsoft Sans Serif"/>
                <a:cs typeface="Microsoft Sans Serif"/>
              </a:rPr>
              <a:t> </a:t>
            </a:r>
            <a:r>
              <a:rPr sz="1800" spc="-50" dirty="0">
                <a:latin typeface="Microsoft Sans Serif"/>
                <a:cs typeface="Microsoft Sans Serif"/>
              </a:rPr>
              <a:t>может</a:t>
            </a:r>
            <a:r>
              <a:rPr sz="1800" spc="8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поступить</a:t>
            </a:r>
            <a:r>
              <a:rPr sz="1800" spc="7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не</a:t>
            </a:r>
            <a:r>
              <a:rPr sz="1800" spc="7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только</a:t>
            </a:r>
            <a:r>
              <a:rPr sz="1800" spc="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в</a:t>
            </a:r>
            <a:r>
              <a:rPr sz="1800" spc="8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случае</a:t>
            </a:r>
            <a:r>
              <a:rPr sz="1800" spc="8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обнаружения</a:t>
            </a:r>
            <a:r>
              <a:rPr sz="1800" spc="7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взрывного</a:t>
            </a:r>
            <a:r>
              <a:rPr sz="1800" spc="9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устройства</a:t>
            </a:r>
            <a:r>
              <a:rPr sz="1800" spc="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и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15" dirty="0">
                <a:latin typeface="Microsoft Sans Serif"/>
                <a:cs typeface="Microsoft Sans Serif"/>
              </a:rPr>
              <a:t>ликвидации</a:t>
            </a:r>
            <a:r>
              <a:rPr sz="1800" spc="-5" dirty="0">
                <a:latin typeface="Microsoft Sans Serif"/>
                <a:cs typeface="Microsoft Sans Serif"/>
              </a:rPr>
              <a:t> последствий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террористического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акта,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но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и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при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пожаре,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стихийном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бедствии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и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60" dirty="0">
                <a:latin typeface="Microsoft Sans Serif"/>
                <a:cs typeface="Microsoft Sans Serif"/>
              </a:rPr>
              <a:t>т.п.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0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  <a:tabLst>
                <a:tab pos="1087120" algn="l"/>
                <a:tab pos="2452370" algn="l"/>
                <a:tab pos="2850515" algn="l"/>
                <a:tab pos="4729480" algn="l"/>
                <a:tab pos="5749925" algn="l"/>
                <a:tab pos="6308725" algn="l"/>
                <a:tab pos="8729345" algn="l"/>
                <a:tab pos="9736455" algn="l"/>
                <a:tab pos="10035540" algn="l"/>
              </a:tabLst>
            </a:pPr>
            <a:r>
              <a:rPr sz="1800" spc="-5" dirty="0">
                <a:latin typeface="Microsoft Sans Serif"/>
                <a:cs typeface="Microsoft Sans Serif"/>
              </a:rPr>
              <a:t>П</a:t>
            </a:r>
            <a:r>
              <a:rPr sz="1800" spc="-45" dirty="0">
                <a:latin typeface="Microsoft Sans Serif"/>
                <a:cs typeface="Microsoft Sans Serif"/>
              </a:rPr>
              <a:t>о</a:t>
            </a:r>
            <a:r>
              <a:rPr sz="1800" spc="35" dirty="0">
                <a:latin typeface="Microsoft Sans Serif"/>
                <a:cs typeface="Microsoft Sans Serif"/>
              </a:rPr>
              <a:t>л</a:t>
            </a:r>
            <a:r>
              <a:rPr sz="1800" spc="-25" dirty="0">
                <a:latin typeface="Microsoft Sans Serif"/>
                <a:cs typeface="Microsoft Sans Serif"/>
              </a:rPr>
              <a:t>у</a:t>
            </a:r>
            <a:r>
              <a:rPr sz="1800" spc="-10" dirty="0">
                <a:latin typeface="Microsoft Sans Serif"/>
                <a:cs typeface="Microsoft Sans Serif"/>
              </a:rPr>
              <a:t>чив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20" dirty="0">
                <a:latin typeface="Microsoft Sans Serif"/>
                <a:cs typeface="Microsoft Sans Serif"/>
              </a:rPr>
              <a:t>с</a:t>
            </a:r>
            <a:r>
              <a:rPr sz="1800" spc="-5" dirty="0">
                <a:latin typeface="Microsoft Sans Serif"/>
                <a:cs typeface="Microsoft Sans Serif"/>
              </a:rPr>
              <a:t>о</a:t>
            </a:r>
            <a:r>
              <a:rPr sz="1800" spc="-10" dirty="0">
                <a:latin typeface="Microsoft Sans Serif"/>
                <a:cs typeface="Microsoft Sans Serif"/>
              </a:rPr>
              <a:t>о</a:t>
            </a:r>
            <a:r>
              <a:rPr sz="1800" dirty="0">
                <a:latin typeface="Microsoft Sans Serif"/>
                <a:cs typeface="Microsoft Sans Serif"/>
              </a:rPr>
              <a:t>б</a:t>
            </a:r>
            <a:r>
              <a:rPr sz="1800" spc="-30" dirty="0">
                <a:latin typeface="Microsoft Sans Serif"/>
                <a:cs typeface="Microsoft Sans Serif"/>
              </a:rPr>
              <a:t>щ</a:t>
            </a:r>
            <a:r>
              <a:rPr sz="1800" spc="-10" dirty="0">
                <a:latin typeface="Microsoft Sans Serif"/>
                <a:cs typeface="Microsoft Sans Serif"/>
              </a:rPr>
              <a:t>ени</a:t>
            </a:r>
            <a:r>
              <a:rPr sz="1800" spc="-5" dirty="0">
                <a:latin typeface="Microsoft Sans Serif"/>
                <a:cs typeface="Microsoft Sans Serif"/>
              </a:rPr>
              <a:t>е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45" dirty="0">
                <a:latin typeface="Microsoft Sans Serif"/>
                <a:cs typeface="Microsoft Sans Serif"/>
              </a:rPr>
              <a:t>о</a:t>
            </a:r>
            <a:r>
              <a:rPr sz="1800" dirty="0">
                <a:latin typeface="Microsoft Sans Serif"/>
                <a:cs typeface="Microsoft Sans Serif"/>
              </a:rPr>
              <a:t>т	</a:t>
            </a:r>
            <a:r>
              <a:rPr sz="1800" spc="-15" dirty="0">
                <a:latin typeface="Microsoft Sans Serif"/>
                <a:cs typeface="Microsoft Sans Serif"/>
              </a:rPr>
              <a:t>п</a:t>
            </a:r>
            <a:r>
              <a:rPr sz="1800" spc="-25" dirty="0">
                <a:latin typeface="Microsoft Sans Serif"/>
                <a:cs typeface="Microsoft Sans Serif"/>
              </a:rPr>
              <a:t>р</a:t>
            </a:r>
            <a:r>
              <a:rPr sz="1800" spc="-45" dirty="0">
                <a:latin typeface="Microsoft Sans Serif"/>
                <a:cs typeface="Microsoft Sans Serif"/>
              </a:rPr>
              <a:t>е</a:t>
            </a:r>
            <a:r>
              <a:rPr sz="1800" dirty="0">
                <a:latin typeface="Microsoft Sans Serif"/>
                <a:cs typeface="Microsoft Sans Serif"/>
              </a:rPr>
              <a:t>дс</a:t>
            </a:r>
            <a:r>
              <a:rPr sz="1800" spc="-20" dirty="0">
                <a:latin typeface="Microsoft Sans Serif"/>
                <a:cs typeface="Microsoft Sans Serif"/>
              </a:rPr>
              <a:t>т</a:t>
            </a:r>
            <a:r>
              <a:rPr sz="1800" spc="-5" dirty="0">
                <a:latin typeface="Microsoft Sans Serif"/>
                <a:cs typeface="Microsoft Sans Serif"/>
              </a:rPr>
              <a:t>ави</a:t>
            </a:r>
            <a:r>
              <a:rPr sz="1800" spc="-25" dirty="0">
                <a:latin typeface="Microsoft Sans Serif"/>
                <a:cs typeface="Microsoft Sans Serif"/>
              </a:rPr>
              <a:t>т</a:t>
            </a:r>
            <a:r>
              <a:rPr sz="1800" spc="-70" dirty="0">
                <a:latin typeface="Microsoft Sans Serif"/>
                <a:cs typeface="Microsoft Sans Serif"/>
              </a:rPr>
              <a:t>е</a:t>
            </a:r>
            <a:r>
              <a:rPr sz="1800" spc="20" dirty="0">
                <a:latin typeface="Microsoft Sans Serif"/>
                <a:cs typeface="Microsoft Sans Serif"/>
              </a:rPr>
              <a:t>л</a:t>
            </a:r>
            <a:r>
              <a:rPr sz="1800" spc="-10" dirty="0">
                <a:latin typeface="Microsoft Sans Serif"/>
                <a:cs typeface="Microsoft Sans Serif"/>
              </a:rPr>
              <a:t>е</a:t>
            </a:r>
            <a:r>
              <a:rPr sz="1800" spc="-5" dirty="0">
                <a:latin typeface="Microsoft Sans Serif"/>
                <a:cs typeface="Microsoft Sans Serif"/>
              </a:rPr>
              <a:t>й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35" dirty="0">
                <a:latin typeface="Microsoft Sans Serif"/>
                <a:cs typeface="Microsoft Sans Serif"/>
              </a:rPr>
              <a:t>в</a:t>
            </a:r>
            <a:r>
              <a:rPr sz="1800" spc="20" dirty="0">
                <a:latin typeface="Microsoft Sans Serif"/>
                <a:cs typeface="Microsoft Sans Serif"/>
              </a:rPr>
              <a:t>л</a:t>
            </a:r>
            <a:r>
              <a:rPr sz="1800" spc="-5" dirty="0">
                <a:latin typeface="Microsoft Sans Serif"/>
                <a:cs typeface="Microsoft Sans Serif"/>
              </a:rPr>
              <a:t>ас</a:t>
            </a:r>
            <a:r>
              <a:rPr sz="1800" spc="-30" dirty="0">
                <a:latin typeface="Microsoft Sans Serif"/>
                <a:cs typeface="Microsoft Sans Serif"/>
              </a:rPr>
              <a:t>т</a:t>
            </a:r>
            <a:r>
              <a:rPr sz="1800" spc="-10" dirty="0">
                <a:latin typeface="Microsoft Sans Serif"/>
                <a:cs typeface="Microsoft Sans Serif"/>
              </a:rPr>
              <a:t>е</a:t>
            </a:r>
            <a:r>
              <a:rPr sz="1800" spc="-5" dirty="0">
                <a:latin typeface="Microsoft Sans Serif"/>
                <a:cs typeface="Microsoft Sans Serif"/>
              </a:rPr>
              <a:t>й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20" dirty="0">
                <a:latin typeface="Microsoft Sans Serif"/>
                <a:cs typeface="Microsoft Sans Serif"/>
              </a:rPr>
              <a:t>и</a:t>
            </a:r>
            <a:r>
              <a:rPr sz="1800" spc="20" dirty="0">
                <a:latin typeface="Microsoft Sans Serif"/>
                <a:cs typeface="Microsoft Sans Serif"/>
              </a:rPr>
              <a:t>л</a:t>
            </a:r>
            <a:r>
              <a:rPr sz="1800" spc="-5" dirty="0">
                <a:latin typeface="Microsoft Sans Serif"/>
                <a:cs typeface="Microsoft Sans Serif"/>
              </a:rPr>
              <a:t>и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15" dirty="0">
                <a:latin typeface="Microsoft Sans Serif"/>
                <a:cs typeface="Microsoft Sans Serif"/>
              </a:rPr>
              <a:t>п</a:t>
            </a:r>
            <a:r>
              <a:rPr sz="1800" spc="-25" dirty="0">
                <a:latin typeface="Microsoft Sans Serif"/>
                <a:cs typeface="Microsoft Sans Serif"/>
              </a:rPr>
              <a:t>р</a:t>
            </a:r>
            <a:r>
              <a:rPr sz="1800" spc="-5" dirty="0">
                <a:latin typeface="Microsoft Sans Serif"/>
                <a:cs typeface="Microsoft Sans Serif"/>
              </a:rPr>
              <a:t>а</a:t>
            </a:r>
            <a:r>
              <a:rPr sz="1800" spc="-30" dirty="0">
                <a:latin typeface="Microsoft Sans Serif"/>
                <a:cs typeface="Microsoft Sans Serif"/>
              </a:rPr>
              <a:t>в</a:t>
            </a:r>
            <a:r>
              <a:rPr sz="1800" spc="5" dirty="0">
                <a:latin typeface="Microsoft Sans Serif"/>
                <a:cs typeface="Microsoft Sans Serif"/>
              </a:rPr>
              <a:t>о</a:t>
            </a:r>
            <a:r>
              <a:rPr sz="1800" spc="-20" dirty="0">
                <a:latin typeface="Microsoft Sans Serif"/>
                <a:cs typeface="Microsoft Sans Serif"/>
              </a:rPr>
              <a:t>о</a:t>
            </a:r>
            <a:r>
              <a:rPr sz="1800" spc="-15" dirty="0">
                <a:latin typeface="Microsoft Sans Serif"/>
                <a:cs typeface="Microsoft Sans Serif"/>
              </a:rPr>
              <a:t>х</a:t>
            </a:r>
            <a:r>
              <a:rPr sz="1800" spc="-10" dirty="0">
                <a:latin typeface="Microsoft Sans Serif"/>
                <a:cs typeface="Microsoft Sans Serif"/>
              </a:rPr>
              <a:t>ран</a:t>
            </a:r>
            <a:r>
              <a:rPr sz="1800" dirty="0">
                <a:latin typeface="Microsoft Sans Serif"/>
                <a:cs typeface="Microsoft Sans Serif"/>
              </a:rPr>
              <a:t>и</a:t>
            </a:r>
            <a:r>
              <a:rPr sz="1800" spc="-20" dirty="0">
                <a:latin typeface="Microsoft Sans Serif"/>
                <a:cs typeface="Microsoft Sans Serif"/>
              </a:rPr>
              <a:t>т</a:t>
            </a:r>
            <a:r>
              <a:rPr sz="1800" spc="-70" dirty="0">
                <a:latin typeface="Microsoft Sans Serif"/>
                <a:cs typeface="Microsoft Sans Serif"/>
              </a:rPr>
              <a:t>е</a:t>
            </a:r>
            <a:r>
              <a:rPr sz="1800" spc="20" dirty="0">
                <a:latin typeface="Microsoft Sans Serif"/>
                <a:cs typeface="Microsoft Sans Serif"/>
              </a:rPr>
              <a:t>л</a:t>
            </a:r>
            <a:r>
              <a:rPr sz="1800" spc="-5" dirty="0">
                <a:latin typeface="Microsoft Sans Serif"/>
                <a:cs typeface="Microsoft Sans Serif"/>
              </a:rPr>
              <a:t>ьных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20" dirty="0">
                <a:latin typeface="Microsoft Sans Serif"/>
                <a:cs typeface="Microsoft Sans Serif"/>
              </a:rPr>
              <a:t>ор</a:t>
            </a:r>
            <a:r>
              <a:rPr sz="1800" spc="-45" dirty="0">
                <a:latin typeface="Microsoft Sans Serif"/>
                <a:cs typeface="Microsoft Sans Serif"/>
              </a:rPr>
              <a:t>г</a:t>
            </a:r>
            <a:r>
              <a:rPr sz="1800" spc="-10" dirty="0">
                <a:latin typeface="Microsoft Sans Serif"/>
                <a:cs typeface="Microsoft Sans Serif"/>
              </a:rPr>
              <a:t>ан</a:t>
            </a:r>
            <a:r>
              <a:rPr sz="1800" spc="-15" dirty="0">
                <a:latin typeface="Microsoft Sans Serif"/>
                <a:cs typeface="Microsoft Sans Serif"/>
              </a:rPr>
              <a:t>о</a:t>
            </a:r>
            <a:r>
              <a:rPr sz="1800" dirty="0">
                <a:latin typeface="Microsoft Sans Serif"/>
                <a:cs typeface="Microsoft Sans Serif"/>
              </a:rPr>
              <a:t>в	о	</a:t>
            </a:r>
            <a:r>
              <a:rPr sz="1800" spc="-10" dirty="0">
                <a:latin typeface="Microsoft Sans Serif"/>
                <a:cs typeface="Microsoft Sans Serif"/>
              </a:rPr>
              <a:t>н</a:t>
            </a:r>
            <a:r>
              <a:rPr sz="1800" spc="-45" dirty="0">
                <a:latin typeface="Microsoft Sans Serif"/>
                <a:cs typeface="Microsoft Sans Serif"/>
              </a:rPr>
              <a:t>а</a:t>
            </a:r>
            <a:r>
              <a:rPr sz="1800" dirty="0">
                <a:latin typeface="Microsoft Sans Serif"/>
                <a:cs typeface="Microsoft Sans Serif"/>
              </a:rPr>
              <a:t>ча</a:t>
            </a:r>
            <a:r>
              <a:rPr sz="1800" spc="10" dirty="0">
                <a:latin typeface="Microsoft Sans Serif"/>
                <a:cs typeface="Microsoft Sans Serif"/>
              </a:rPr>
              <a:t>л</a:t>
            </a:r>
            <a:r>
              <a:rPr sz="1800" dirty="0">
                <a:latin typeface="Microsoft Sans Serif"/>
                <a:cs typeface="Microsoft Sans Serif"/>
              </a:rPr>
              <a:t>е  </a:t>
            </a:r>
            <a:r>
              <a:rPr sz="1800" spc="-20" dirty="0">
                <a:latin typeface="Microsoft Sans Serif"/>
                <a:cs typeface="Microsoft Sans Serif"/>
              </a:rPr>
              <a:t>эвакуации,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соблюдайте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спокойствие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и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четко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выполняйте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их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команды.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Microsoft Sans Serif"/>
                <a:cs typeface="Microsoft Sans Serif"/>
              </a:rPr>
              <a:t>Если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вы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находитесь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в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квартире,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выполните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следующие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действия: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spc="-30" dirty="0">
                <a:latin typeface="Microsoft Sans Serif"/>
                <a:cs typeface="Microsoft Sans Serif"/>
              </a:rPr>
              <a:t>возьмите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личные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документы,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деньги,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ценности;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spc="-20" dirty="0">
                <a:latin typeface="Microsoft Sans Serif"/>
                <a:cs typeface="Microsoft Sans Serif"/>
              </a:rPr>
              <a:t>отключите </a:t>
            </a:r>
            <a:r>
              <a:rPr sz="1800" spc="-15" dirty="0">
                <a:latin typeface="Microsoft Sans Serif"/>
                <a:cs typeface="Microsoft Sans Serif"/>
              </a:rPr>
              <a:t>электричество,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воду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и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45" dirty="0">
                <a:latin typeface="Microsoft Sans Serif"/>
                <a:cs typeface="Microsoft Sans Serif"/>
              </a:rPr>
              <a:t>газ;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spc="-30" dirty="0">
                <a:latin typeface="Microsoft Sans Serif"/>
                <a:cs typeface="Microsoft Sans Serif"/>
              </a:rPr>
              <a:t>окажите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помощь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в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эвакуации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пожилых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и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тяжело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больных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людей;</a:t>
            </a:r>
            <a:endParaRPr sz="1800">
              <a:latin typeface="Microsoft Sans Serif"/>
              <a:cs typeface="Microsoft Sans Serif"/>
            </a:endParaRPr>
          </a:p>
          <a:p>
            <a:pPr marL="12700" marR="8255">
              <a:lnSpc>
                <a:spcPct val="100000"/>
              </a:lnSpc>
              <a:tabLst>
                <a:tab pos="1556385" algn="l"/>
                <a:tab pos="2711450" algn="l"/>
                <a:tab pos="3827779" algn="l"/>
                <a:tab pos="4667250" algn="l"/>
                <a:tab pos="5133340" algn="l"/>
                <a:tab pos="5964555" algn="l"/>
                <a:tab pos="6304280" algn="l"/>
                <a:tab pos="6859270" algn="l"/>
                <a:tab pos="7956550" algn="l"/>
                <a:tab pos="9107170" algn="l"/>
                <a:tab pos="9547860" algn="l"/>
              </a:tabLst>
            </a:pPr>
            <a:r>
              <a:rPr sz="1800" spc="-10" dirty="0">
                <a:latin typeface="Microsoft Sans Serif"/>
                <a:cs typeface="Microsoft Sans Serif"/>
              </a:rPr>
              <a:t>о</a:t>
            </a:r>
            <a:r>
              <a:rPr sz="1800" spc="-45" dirty="0">
                <a:latin typeface="Microsoft Sans Serif"/>
                <a:cs typeface="Microsoft Sans Serif"/>
              </a:rPr>
              <a:t>б</a:t>
            </a:r>
            <a:r>
              <a:rPr sz="1800" spc="-25" dirty="0">
                <a:latin typeface="Microsoft Sans Serif"/>
                <a:cs typeface="Microsoft Sans Serif"/>
              </a:rPr>
              <a:t>яз</a:t>
            </a:r>
            <a:r>
              <a:rPr sz="1800" spc="-75" dirty="0">
                <a:latin typeface="Microsoft Sans Serif"/>
                <a:cs typeface="Microsoft Sans Serif"/>
              </a:rPr>
              <a:t>а</a:t>
            </a:r>
            <a:r>
              <a:rPr sz="1800" spc="-20" dirty="0">
                <a:latin typeface="Microsoft Sans Serif"/>
                <a:cs typeface="Microsoft Sans Serif"/>
              </a:rPr>
              <a:t>т</a:t>
            </a:r>
            <a:r>
              <a:rPr sz="1800" spc="-70" dirty="0">
                <a:latin typeface="Microsoft Sans Serif"/>
                <a:cs typeface="Microsoft Sans Serif"/>
              </a:rPr>
              <a:t>е</a:t>
            </a:r>
            <a:r>
              <a:rPr sz="1800" spc="20" dirty="0">
                <a:latin typeface="Microsoft Sans Serif"/>
                <a:cs typeface="Microsoft Sans Serif"/>
              </a:rPr>
              <a:t>л</a:t>
            </a:r>
            <a:r>
              <a:rPr sz="1800" spc="-5" dirty="0">
                <a:latin typeface="Microsoft Sans Serif"/>
                <a:cs typeface="Microsoft Sans Serif"/>
              </a:rPr>
              <a:t>ьно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45" dirty="0">
                <a:latin typeface="Microsoft Sans Serif"/>
                <a:cs typeface="Microsoft Sans Serif"/>
              </a:rPr>
              <a:t>закр</a:t>
            </a:r>
            <a:r>
              <a:rPr sz="1800" spc="-50" dirty="0">
                <a:latin typeface="Microsoft Sans Serif"/>
                <a:cs typeface="Microsoft Sans Serif"/>
              </a:rPr>
              <a:t>о</a:t>
            </a:r>
            <a:r>
              <a:rPr sz="1800" spc="-5" dirty="0">
                <a:latin typeface="Microsoft Sans Serif"/>
                <a:cs typeface="Microsoft Sans Serif"/>
              </a:rPr>
              <a:t>й</a:t>
            </a:r>
            <a:r>
              <a:rPr sz="1800" spc="-25" dirty="0">
                <a:latin typeface="Microsoft Sans Serif"/>
                <a:cs typeface="Microsoft Sans Serif"/>
              </a:rPr>
              <a:t>т</a:t>
            </a:r>
            <a:r>
              <a:rPr sz="1800" dirty="0">
                <a:latin typeface="Microsoft Sans Serif"/>
                <a:cs typeface="Microsoft Sans Serif"/>
              </a:rPr>
              <a:t>е	</a:t>
            </a:r>
            <a:r>
              <a:rPr sz="1800" spc="10" dirty="0">
                <a:latin typeface="Microsoft Sans Serif"/>
                <a:cs typeface="Microsoft Sans Serif"/>
              </a:rPr>
              <a:t>в</a:t>
            </a:r>
            <a:r>
              <a:rPr sz="1800" spc="-40" dirty="0">
                <a:latin typeface="Microsoft Sans Serif"/>
                <a:cs typeface="Microsoft Sans Serif"/>
              </a:rPr>
              <a:t>х</a:t>
            </a:r>
            <a:r>
              <a:rPr sz="1800" spc="-30" dirty="0">
                <a:latin typeface="Microsoft Sans Serif"/>
                <a:cs typeface="Microsoft Sans Serif"/>
              </a:rPr>
              <a:t>о</a:t>
            </a:r>
            <a:r>
              <a:rPr sz="1800" dirty="0">
                <a:latin typeface="Microsoft Sans Serif"/>
                <a:cs typeface="Microsoft Sans Serif"/>
              </a:rPr>
              <a:t>дн</a:t>
            </a:r>
            <a:r>
              <a:rPr sz="1800" spc="-25" dirty="0">
                <a:latin typeface="Microsoft Sans Serif"/>
                <a:cs typeface="Microsoft Sans Serif"/>
              </a:rPr>
              <a:t>у</a:t>
            </a:r>
            <a:r>
              <a:rPr sz="1800" spc="10" dirty="0">
                <a:latin typeface="Microsoft Sans Serif"/>
                <a:cs typeface="Microsoft Sans Serif"/>
              </a:rPr>
              <a:t>ю</a:t>
            </a:r>
            <a:r>
              <a:rPr sz="1800" dirty="0">
                <a:latin typeface="Microsoft Sans Serif"/>
                <a:cs typeface="Microsoft Sans Serif"/>
              </a:rPr>
              <a:t>	д</a:t>
            </a:r>
            <a:r>
              <a:rPr sz="1800" spc="-25" dirty="0">
                <a:latin typeface="Microsoft Sans Serif"/>
                <a:cs typeface="Microsoft Sans Serif"/>
              </a:rPr>
              <a:t>в</a:t>
            </a:r>
            <a:r>
              <a:rPr sz="1800" spc="-5" dirty="0">
                <a:latin typeface="Microsoft Sans Serif"/>
                <a:cs typeface="Microsoft Sans Serif"/>
              </a:rPr>
              <a:t>е</a:t>
            </a:r>
            <a:r>
              <a:rPr sz="1800" spc="-10" dirty="0">
                <a:latin typeface="Microsoft Sans Serif"/>
                <a:cs typeface="Microsoft Sans Serif"/>
              </a:rPr>
              <a:t>р</a:t>
            </a:r>
            <a:r>
              <a:rPr sz="1800" spc="-5" dirty="0">
                <a:latin typeface="Microsoft Sans Serif"/>
                <a:cs typeface="Microsoft Sans Serif"/>
              </a:rPr>
              <a:t>ь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5" dirty="0">
                <a:latin typeface="Microsoft Sans Serif"/>
                <a:cs typeface="Microsoft Sans Serif"/>
              </a:rPr>
              <a:t>на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40" dirty="0">
                <a:latin typeface="Microsoft Sans Serif"/>
                <a:cs typeface="Microsoft Sans Serif"/>
              </a:rPr>
              <a:t>замо</a:t>
            </a:r>
            <a:r>
              <a:rPr sz="1800" spc="-114" dirty="0">
                <a:latin typeface="Microsoft Sans Serif"/>
                <a:cs typeface="Microsoft Sans Serif"/>
              </a:rPr>
              <a:t>к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470" dirty="0">
                <a:latin typeface="Microsoft Sans Serif"/>
                <a:cs typeface="Microsoft Sans Serif"/>
              </a:rPr>
              <a:t>–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20" dirty="0">
                <a:latin typeface="Microsoft Sans Serif"/>
                <a:cs typeface="Microsoft Sans Serif"/>
              </a:rPr>
              <a:t>эт</a:t>
            </a:r>
            <a:r>
              <a:rPr sz="1800" dirty="0">
                <a:latin typeface="Microsoft Sans Serif"/>
                <a:cs typeface="Microsoft Sans Serif"/>
              </a:rPr>
              <a:t>о	</a:t>
            </a:r>
            <a:r>
              <a:rPr sz="1800" spc="-25" dirty="0">
                <a:latin typeface="Microsoft Sans Serif"/>
                <a:cs typeface="Microsoft Sans Serif"/>
              </a:rPr>
              <a:t>за</a:t>
            </a:r>
            <a:r>
              <a:rPr sz="1800" spc="-45" dirty="0">
                <a:latin typeface="Microsoft Sans Serif"/>
                <a:cs typeface="Microsoft Sans Serif"/>
              </a:rPr>
              <a:t>щ</a:t>
            </a:r>
            <a:r>
              <a:rPr sz="1800" spc="-5" dirty="0">
                <a:latin typeface="Microsoft Sans Serif"/>
                <a:cs typeface="Microsoft Sans Serif"/>
              </a:rPr>
              <a:t>и</a:t>
            </a:r>
            <a:r>
              <a:rPr sz="1800" spc="-15" dirty="0">
                <a:latin typeface="Microsoft Sans Serif"/>
                <a:cs typeface="Microsoft Sans Serif"/>
              </a:rPr>
              <a:t>т</a:t>
            </a:r>
            <a:r>
              <a:rPr sz="1800" spc="-5" dirty="0">
                <a:latin typeface="Microsoft Sans Serif"/>
                <a:cs typeface="Microsoft Sans Serif"/>
              </a:rPr>
              <a:t>ит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55" dirty="0">
                <a:latin typeface="Microsoft Sans Serif"/>
                <a:cs typeface="Microsoft Sans Serif"/>
              </a:rPr>
              <a:t>к</a:t>
            </a:r>
            <a:r>
              <a:rPr sz="1800" spc="-80" dirty="0">
                <a:latin typeface="Microsoft Sans Serif"/>
                <a:cs typeface="Microsoft Sans Serif"/>
              </a:rPr>
              <a:t>в</a:t>
            </a:r>
            <a:r>
              <a:rPr sz="1800" spc="-5" dirty="0">
                <a:latin typeface="Microsoft Sans Serif"/>
                <a:cs typeface="Microsoft Sans Serif"/>
              </a:rPr>
              <a:t>а</a:t>
            </a:r>
            <a:r>
              <a:rPr sz="1800" spc="-50" dirty="0">
                <a:latin typeface="Microsoft Sans Serif"/>
                <a:cs typeface="Microsoft Sans Serif"/>
              </a:rPr>
              <a:t>р</a:t>
            </a:r>
            <a:r>
              <a:rPr sz="1800" spc="-5" dirty="0">
                <a:latin typeface="Microsoft Sans Serif"/>
                <a:cs typeface="Microsoft Sans Serif"/>
              </a:rPr>
              <a:t>ти</a:t>
            </a:r>
            <a:r>
              <a:rPr sz="1800" spc="-30" dirty="0">
                <a:latin typeface="Microsoft Sans Serif"/>
                <a:cs typeface="Microsoft Sans Serif"/>
              </a:rPr>
              <a:t>р</a:t>
            </a:r>
            <a:r>
              <a:rPr sz="1800" dirty="0">
                <a:latin typeface="Microsoft Sans Serif"/>
                <a:cs typeface="Microsoft Sans Serif"/>
              </a:rPr>
              <a:t>у	</a:t>
            </a:r>
            <a:r>
              <a:rPr sz="1800" spc="-45" dirty="0">
                <a:latin typeface="Microsoft Sans Serif"/>
                <a:cs typeface="Microsoft Sans Serif"/>
              </a:rPr>
              <a:t>о</a:t>
            </a:r>
            <a:r>
              <a:rPr sz="1800" dirty="0">
                <a:latin typeface="Microsoft Sans Serif"/>
                <a:cs typeface="Microsoft Sans Serif"/>
              </a:rPr>
              <a:t>т	</a:t>
            </a:r>
            <a:r>
              <a:rPr sz="1800" spc="-25" dirty="0">
                <a:latin typeface="Microsoft Sans Serif"/>
                <a:cs typeface="Microsoft Sans Serif"/>
              </a:rPr>
              <a:t>в</a:t>
            </a:r>
            <a:r>
              <a:rPr sz="1800" spc="-30" dirty="0">
                <a:latin typeface="Microsoft Sans Serif"/>
                <a:cs typeface="Microsoft Sans Serif"/>
              </a:rPr>
              <a:t>о</a:t>
            </a:r>
            <a:r>
              <a:rPr sz="1800" spc="-60" dirty="0">
                <a:latin typeface="Microsoft Sans Serif"/>
                <a:cs typeface="Microsoft Sans Serif"/>
              </a:rPr>
              <a:t>з</a:t>
            </a:r>
            <a:r>
              <a:rPr sz="1800" spc="-70" dirty="0">
                <a:latin typeface="Microsoft Sans Serif"/>
                <a:cs typeface="Microsoft Sans Serif"/>
              </a:rPr>
              <a:t>м</a:t>
            </a:r>
            <a:r>
              <a:rPr sz="1800" spc="-30" dirty="0">
                <a:latin typeface="Microsoft Sans Serif"/>
                <a:cs typeface="Microsoft Sans Serif"/>
              </a:rPr>
              <a:t>о</a:t>
            </a:r>
            <a:r>
              <a:rPr sz="1800" spc="-70" dirty="0">
                <a:latin typeface="Microsoft Sans Serif"/>
                <a:cs typeface="Microsoft Sans Serif"/>
              </a:rPr>
              <a:t>ж</a:t>
            </a:r>
            <a:r>
              <a:rPr sz="1800" spc="-20" dirty="0">
                <a:latin typeface="Microsoft Sans Serif"/>
                <a:cs typeface="Microsoft Sans Serif"/>
              </a:rPr>
              <a:t>но</a:t>
            </a:r>
            <a:r>
              <a:rPr sz="1800" spc="-55" dirty="0">
                <a:latin typeface="Microsoft Sans Serif"/>
                <a:cs typeface="Microsoft Sans Serif"/>
              </a:rPr>
              <a:t>г</a:t>
            </a:r>
            <a:r>
              <a:rPr sz="1800" dirty="0">
                <a:latin typeface="Microsoft Sans Serif"/>
                <a:cs typeface="Microsoft Sans Serif"/>
              </a:rPr>
              <a:t>о  </a:t>
            </a:r>
            <a:r>
              <a:rPr sz="1800" spc="-20" dirty="0">
                <a:latin typeface="Microsoft Sans Serif"/>
                <a:cs typeface="Microsoft Sans Serif"/>
              </a:rPr>
              <a:t>проникновения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мародеров.</a:t>
            </a:r>
            <a:endParaRPr sz="1800">
              <a:latin typeface="Microsoft Sans Serif"/>
              <a:cs typeface="Microsoft Sans Serif"/>
            </a:endParaRPr>
          </a:p>
          <a:p>
            <a:pPr marL="12700" marR="1858010">
              <a:lnSpc>
                <a:spcPct val="100000"/>
              </a:lnSpc>
              <a:spcBef>
                <a:spcPts val="10"/>
              </a:spcBef>
            </a:pPr>
            <a:r>
              <a:rPr sz="1600" spc="-15" dirty="0">
                <a:latin typeface="Verdana"/>
                <a:cs typeface="Verdana"/>
              </a:rPr>
              <a:t>Не </a:t>
            </a:r>
            <a:r>
              <a:rPr sz="1600" spc="-10" dirty="0">
                <a:latin typeface="Verdana"/>
                <a:cs typeface="Verdana"/>
              </a:rPr>
              <a:t>допускайте </a:t>
            </a:r>
            <a:r>
              <a:rPr sz="1600" spc="-55" dirty="0">
                <a:latin typeface="Verdana"/>
                <a:cs typeface="Verdana"/>
              </a:rPr>
              <a:t>паники, </a:t>
            </a:r>
            <a:r>
              <a:rPr sz="1600" spc="-20" dirty="0">
                <a:latin typeface="Verdana"/>
                <a:cs typeface="Verdana"/>
              </a:rPr>
              <a:t>истерики </a:t>
            </a:r>
            <a:r>
              <a:rPr sz="1600" spc="-45" dirty="0">
                <a:latin typeface="Verdana"/>
                <a:cs typeface="Verdana"/>
              </a:rPr>
              <a:t>и </a:t>
            </a:r>
            <a:r>
              <a:rPr sz="1600" spc="-5" dirty="0">
                <a:latin typeface="Verdana"/>
                <a:cs typeface="Verdana"/>
              </a:rPr>
              <a:t>спешки. </a:t>
            </a:r>
            <a:r>
              <a:rPr sz="1600" spc="55" dirty="0">
                <a:latin typeface="Verdana"/>
                <a:cs typeface="Verdana"/>
              </a:rPr>
              <a:t>Помещение </a:t>
            </a:r>
            <a:r>
              <a:rPr sz="1600" spc="-25" dirty="0">
                <a:latin typeface="Verdana"/>
                <a:cs typeface="Verdana"/>
              </a:rPr>
              <a:t>покидайте </a:t>
            </a:r>
            <a:r>
              <a:rPr sz="1600" spc="-30" dirty="0">
                <a:latin typeface="Verdana"/>
                <a:cs typeface="Verdana"/>
              </a:rPr>
              <a:t>организованно. </a:t>
            </a:r>
            <a:r>
              <a:rPr sz="1600" spc="-25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Возвращайтесь</a:t>
            </a:r>
            <a:r>
              <a:rPr sz="1600" spc="-90" dirty="0">
                <a:latin typeface="Verdana"/>
                <a:cs typeface="Verdana"/>
              </a:rPr>
              <a:t> </a:t>
            </a:r>
            <a:r>
              <a:rPr sz="1600" spc="-204" dirty="0">
                <a:latin typeface="Verdana"/>
                <a:cs typeface="Verdana"/>
              </a:rPr>
              <a:t>в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spc="-40" dirty="0">
                <a:latin typeface="Verdana"/>
                <a:cs typeface="Verdana"/>
              </a:rPr>
              <a:t>покинутое</a:t>
            </a:r>
            <a:r>
              <a:rPr sz="1600" spc="-105" dirty="0">
                <a:latin typeface="Verdana"/>
                <a:cs typeface="Verdana"/>
              </a:rPr>
              <a:t> </a:t>
            </a:r>
            <a:r>
              <a:rPr sz="1600" spc="65" dirty="0">
                <a:latin typeface="Verdana"/>
                <a:cs typeface="Verdana"/>
              </a:rPr>
              <a:t>помещение</a:t>
            </a:r>
            <a:r>
              <a:rPr sz="1600" spc="-80" dirty="0">
                <a:latin typeface="Verdana"/>
                <a:cs typeface="Verdana"/>
              </a:rPr>
              <a:t> </a:t>
            </a:r>
            <a:r>
              <a:rPr sz="1600" spc="-75" dirty="0">
                <a:latin typeface="Verdana"/>
                <a:cs typeface="Verdana"/>
              </a:rPr>
              <a:t>только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spc="30" dirty="0">
                <a:latin typeface="Verdana"/>
                <a:cs typeface="Verdana"/>
              </a:rPr>
              <a:t>после</a:t>
            </a:r>
            <a:r>
              <a:rPr sz="1600" spc="-105" dirty="0">
                <a:latin typeface="Verdana"/>
                <a:cs typeface="Verdana"/>
              </a:rPr>
              <a:t> </a:t>
            </a:r>
            <a:r>
              <a:rPr sz="1600" spc="5" dirty="0">
                <a:latin typeface="Verdana"/>
                <a:cs typeface="Verdana"/>
              </a:rPr>
              <a:t>разрешения</a:t>
            </a:r>
            <a:r>
              <a:rPr sz="1600" spc="-114" dirty="0">
                <a:latin typeface="Verdana"/>
                <a:cs typeface="Verdana"/>
              </a:rPr>
              <a:t> </a:t>
            </a:r>
            <a:r>
              <a:rPr sz="1600" spc="-85" dirty="0">
                <a:latin typeface="Verdana"/>
                <a:cs typeface="Verdana"/>
              </a:rPr>
              <a:t>ответственных</a:t>
            </a:r>
            <a:r>
              <a:rPr sz="1600" spc="-75" dirty="0">
                <a:latin typeface="Verdana"/>
                <a:cs typeface="Verdana"/>
              </a:rPr>
              <a:t> лиц.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600" spc="-15" dirty="0">
                <a:latin typeface="Verdana"/>
                <a:cs typeface="Verdana"/>
              </a:rPr>
              <a:t>Помните,</a:t>
            </a:r>
            <a:r>
              <a:rPr sz="1600" spc="90" dirty="0">
                <a:latin typeface="Verdana"/>
                <a:cs typeface="Verdana"/>
              </a:rPr>
              <a:t> </a:t>
            </a:r>
            <a:r>
              <a:rPr sz="1600" spc="-114" dirty="0">
                <a:latin typeface="Verdana"/>
                <a:cs typeface="Verdana"/>
              </a:rPr>
              <a:t>что</a:t>
            </a:r>
            <a:r>
              <a:rPr sz="1600" spc="110" dirty="0">
                <a:latin typeface="Verdana"/>
                <a:cs typeface="Verdana"/>
              </a:rPr>
              <a:t> </a:t>
            </a:r>
            <a:r>
              <a:rPr sz="1600" spc="-60" dirty="0">
                <a:latin typeface="Verdana"/>
                <a:cs typeface="Verdana"/>
              </a:rPr>
              <a:t>от</a:t>
            </a:r>
            <a:r>
              <a:rPr sz="1600" spc="100" dirty="0">
                <a:latin typeface="Verdana"/>
                <a:cs typeface="Verdana"/>
              </a:rPr>
              <a:t> </a:t>
            </a:r>
            <a:r>
              <a:rPr sz="1600" spc="10" dirty="0">
                <a:latin typeface="Verdana"/>
                <a:cs typeface="Verdana"/>
              </a:rPr>
              <a:t>согласованности</a:t>
            </a:r>
            <a:r>
              <a:rPr sz="1600" spc="105" dirty="0">
                <a:latin typeface="Verdana"/>
                <a:cs typeface="Verdana"/>
              </a:rPr>
              <a:t> </a:t>
            </a:r>
            <a:r>
              <a:rPr sz="1600" spc="-40" dirty="0">
                <a:latin typeface="Verdana"/>
                <a:cs typeface="Verdana"/>
              </a:rPr>
              <a:t>и</a:t>
            </a:r>
            <a:r>
              <a:rPr sz="1600" spc="95" dirty="0">
                <a:latin typeface="Verdana"/>
                <a:cs typeface="Verdana"/>
              </a:rPr>
              <a:t> </a:t>
            </a:r>
            <a:r>
              <a:rPr sz="1600" spc="-55" dirty="0">
                <a:latin typeface="Verdana"/>
                <a:cs typeface="Verdana"/>
              </a:rPr>
              <a:t>четкости</a:t>
            </a:r>
            <a:r>
              <a:rPr sz="1600" spc="105" dirty="0">
                <a:latin typeface="Verdana"/>
                <a:cs typeface="Verdana"/>
              </a:rPr>
              <a:t> </a:t>
            </a:r>
            <a:r>
              <a:rPr sz="1600" spc="-40" dirty="0">
                <a:latin typeface="Verdana"/>
                <a:cs typeface="Verdana"/>
              </a:rPr>
              <a:t>ваших</a:t>
            </a:r>
            <a:r>
              <a:rPr sz="1600" spc="100" dirty="0">
                <a:latin typeface="Verdana"/>
                <a:cs typeface="Verdana"/>
              </a:rPr>
              <a:t> </a:t>
            </a:r>
            <a:r>
              <a:rPr sz="1600" spc="-40" dirty="0">
                <a:latin typeface="Verdana"/>
                <a:cs typeface="Verdana"/>
              </a:rPr>
              <a:t>действий</a:t>
            </a:r>
            <a:r>
              <a:rPr sz="1600" spc="100" dirty="0">
                <a:latin typeface="Verdana"/>
                <a:cs typeface="Verdana"/>
              </a:rPr>
              <a:t> </a:t>
            </a:r>
            <a:r>
              <a:rPr sz="1600" spc="-30" dirty="0">
                <a:latin typeface="Verdana"/>
                <a:cs typeface="Verdana"/>
              </a:rPr>
              <a:t>будет</a:t>
            </a:r>
            <a:r>
              <a:rPr sz="1600" spc="100" dirty="0">
                <a:latin typeface="Verdana"/>
                <a:cs typeface="Verdana"/>
              </a:rPr>
              <a:t> </a:t>
            </a:r>
            <a:r>
              <a:rPr sz="1600" spc="-50" dirty="0">
                <a:latin typeface="Verdana"/>
                <a:cs typeface="Verdana"/>
              </a:rPr>
              <a:t>зависеть</a:t>
            </a:r>
            <a:r>
              <a:rPr sz="1600" spc="100" dirty="0">
                <a:latin typeface="Verdana"/>
                <a:cs typeface="Verdana"/>
              </a:rPr>
              <a:t> </a:t>
            </a:r>
            <a:r>
              <a:rPr sz="1600" spc="-100" dirty="0">
                <a:latin typeface="Verdana"/>
                <a:cs typeface="Verdana"/>
              </a:rPr>
              <a:t>жизнь</a:t>
            </a:r>
            <a:r>
              <a:rPr sz="1600" spc="105" dirty="0">
                <a:latin typeface="Verdana"/>
                <a:cs typeface="Verdana"/>
              </a:rPr>
              <a:t> </a:t>
            </a:r>
            <a:r>
              <a:rPr sz="1600" spc="-40" dirty="0">
                <a:latin typeface="Verdana"/>
                <a:cs typeface="Verdana"/>
              </a:rPr>
              <a:t>и</a:t>
            </a:r>
            <a:r>
              <a:rPr sz="1600" spc="100" dirty="0">
                <a:latin typeface="Verdana"/>
                <a:cs typeface="Verdana"/>
              </a:rPr>
              <a:t> </a:t>
            </a:r>
            <a:r>
              <a:rPr sz="1600" spc="-30" dirty="0">
                <a:latin typeface="Verdana"/>
                <a:cs typeface="Verdana"/>
              </a:rPr>
              <a:t>здоровье</a:t>
            </a:r>
            <a:r>
              <a:rPr sz="1600" spc="95" dirty="0">
                <a:latin typeface="Verdana"/>
                <a:cs typeface="Verdana"/>
              </a:rPr>
              <a:t> </a:t>
            </a:r>
            <a:r>
              <a:rPr sz="1600" spc="-15" dirty="0">
                <a:latin typeface="Verdana"/>
                <a:cs typeface="Verdana"/>
              </a:rPr>
              <a:t>многих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600" spc="-45" dirty="0">
                <a:latin typeface="Verdana"/>
                <a:cs typeface="Verdana"/>
              </a:rPr>
              <a:t>людей.</a:t>
            </a:r>
            <a:endParaRPr sz="1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68198" y="642873"/>
            <a:ext cx="10680700" cy="439420"/>
            <a:chOff x="568198" y="642873"/>
            <a:chExt cx="10680700" cy="439420"/>
          </a:xfrm>
        </p:grpSpPr>
        <p:sp>
          <p:nvSpPr>
            <p:cNvPr id="3" name="object 3"/>
            <p:cNvSpPr/>
            <p:nvPr/>
          </p:nvSpPr>
          <p:spPr>
            <a:xfrm>
              <a:off x="578358" y="653033"/>
              <a:ext cx="10660380" cy="419100"/>
            </a:xfrm>
            <a:custGeom>
              <a:avLst/>
              <a:gdLst/>
              <a:ahLst/>
              <a:cxnLst/>
              <a:rect l="l" t="t" r="r" b="b"/>
              <a:pathLst>
                <a:path w="10660380" h="419100">
                  <a:moveTo>
                    <a:pt x="10590530" y="0"/>
                  </a:moveTo>
                  <a:lnTo>
                    <a:pt x="69850" y="0"/>
                  </a:lnTo>
                  <a:lnTo>
                    <a:pt x="42658" y="5484"/>
                  </a:lnTo>
                  <a:lnTo>
                    <a:pt x="20456" y="20446"/>
                  </a:lnTo>
                  <a:lnTo>
                    <a:pt x="5488" y="42648"/>
                  </a:lnTo>
                  <a:lnTo>
                    <a:pt x="0" y="69850"/>
                  </a:lnTo>
                  <a:lnTo>
                    <a:pt x="0" y="349250"/>
                  </a:lnTo>
                  <a:lnTo>
                    <a:pt x="5488" y="376451"/>
                  </a:lnTo>
                  <a:lnTo>
                    <a:pt x="20456" y="398652"/>
                  </a:lnTo>
                  <a:lnTo>
                    <a:pt x="42658" y="413615"/>
                  </a:lnTo>
                  <a:lnTo>
                    <a:pt x="69850" y="419100"/>
                  </a:lnTo>
                  <a:lnTo>
                    <a:pt x="10590530" y="419100"/>
                  </a:lnTo>
                  <a:lnTo>
                    <a:pt x="10617731" y="413615"/>
                  </a:lnTo>
                  <a:lnTo>
                    <a:pt x="10639933" y="398652"/>
                  </a:lnTo>
                  <a:lnTo>
                    <a:pt x="10654895" y="376451"/>
                  </a:lnTo>
                  <a:lnTo>
                    <a:pt x="10660380" y="349250"/>
                  </a:lnTo>
                  <a:lnTo>
                    <a:pt x="10660380" y="69850"/>
                  </a:lnTo>
                  <a:lnTo>
                    <a:pt x="10654895" y="42648"/>
                  </a:lnTo>
                  <a:lnTo>
                    <a:pt x="10639933" y="20447"/>
                  </a:lnTo>
                  <a:lnTo>
                    <a:pt x="10617731" y="5484"/>
                  </a:lnTo>
                  <a:lnTo>
                    <a:pt x="10590530" y="0"/>
                  </a:lnTo>
                  <a:close/>
                </a:path>
              </a:pathLst>
            </a:custGeom>
            <a:solidFill>
              <a:srgbClr val="B31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78358" y="653033"/>
              <a:ext cx="10660380" cy="419100"/>
            </a:xfrm>
            <a:custGeom>
              <a:avLst/>
              <a:gdLst/>
              <a:ahLst/>
              <a:cxnLst/>
              <a:rect l="l" t="t" r="r" b="b"/>
              <a:pathLst>
                <a:path w="10660380" h="419100">
                  <a:moveTo>
                    <a:pt x="0" y="69850"/>
                  </a:moveTo>
                  <a:lnTo>
                    <a:pt x="5488" y="42648"/>
                  </a:lnTo>
                  <a:lnTo>
                    <a:pt x="20456" y="20446"/>
                  </a:lnTo>
                  <a:lnTo>
                    <a:pt x="42658" y="5484"/>
                  </a:lnTo>
                  <a:lnTo>
                    <a:pt x="69850" y="0"/>
                  </a:lnTo>
                  <a:lnTo>
                    <a:pt x="10590530" y="0"/>
                  </a:lnTo>
                  <a:lnTo>
                    <a:pt x="10617731" y="5484"/>
                  </a:lnTo>
                  <a:lnTo>
                    <a:pt x="10639933" y="20447"/>
                  </a:lnTo>
                  <a:lnTo>
                    <a:pt x="10654895" y="42648"/>
                  </a:lnTo>
                  <a:lnTo>
                    <a:pt x="10660380" y="69850"/>
                  </a:lnTo>
                  <a:lnTo>
                    <a:pt x="10660380" y="349250"/>
                  </a:lnTo>
                  <a:lnTo>
                    <a:pt x="10654895" y="376451"/>
                  </a:lnTo>
                  <a:lnTo>
                    <a:pt x="10639933" y="398652"/>
                  </a:lnTo>
                  <a:lnTo>
                    <a:pt x="10617731" y="413615"/>
                  </a:lnTo>
                  <a:lnTo>
                    <a:pt x="10590530" y="419100"/>
                  </a:lnTo>
                  <a:lnTo>
                    <a:pt x="69850" y="419100"/>
                  </a:lnTo>
                  <a:lnTo>
                    <a:pt x="42658" y="413615"/>
                  </a:lnTo>
                  <a:lnTo>
                    <a:pt x="20456" y="398652"/>
                  </a:lnTo>
                  <a:lnTo>
                    <a:pt x="5488" y="376451"/>
                  </a:lnTo>
                  <a:lnTo>
                    <a:pt x="0" y="349250"/>
                  </a:lnTo>
                  <a:lnTo>
                    <a:pt x="0" y="69850"/>
                  </a:lnTo>
                  <a:close/>
                </a:path>
              </a:pathLst>
            </a:custGeom>
            <a:ln w="19812">
              <a:solidFill>
                <a:srgbClr val="8309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90415" y="705739"/>
            <a:ext cx="26365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ПОВЕДЕНИЕ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В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ТОЛПЕ: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77595" y="1277111"/>
            <a:ext cx="7317105" cy="5047615"/>
          </a:xfrm>
          <a:custGeom>
            <a:avLst/>
            <a:gdLst/>
            <a:ahLst/>
            <a:cxnLst/>
            <a:rect l="l" t="t" r="r" b="b"/>
            <a:pathLst>
              <a:path w="7317105" h="5047615">
                <a:moveTo>
                  <a:pt x="7316724" y="0"/>
                </a:moveTo>
                <a:lnTo>
                  <a:pt x="0" y="0"/>
                </a:lnTo>
                <a:lnTo>
                  <a:pt x="0" y="5047488"/>
                </a:lnTo>
                <a:lnTo>
                  <a:pt x="7316724" y="5047488"/>
                </a:lnTo>
                <a:lnTo>
                  <a:pt x="7316724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56336" y="1306195"/>
            <a:ext cx="7162800" cy="49345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5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400" spc="-155" dirty="0">
                <a:solidFill>
                  <a:srgbClr val="FFFFFF"/>
                </a:solidFill>
                <a:latin typeface="Verdana"/>
                <a:cs typeface="Verdana"/>
              </a:rPr>
              <a:t>з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бе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г</a:t>
            </a:r>
            <a:r>
              <a:rPr sz="1400" spc="-5" dirty="0">
                <a:solidFill>
                  <a:srgbClr val="FFFFFF"/>
                </a:solidFill>
                <a:latin typeface="Verdana"/>
                <a:cs typeface="Verdana"/>
              </a:rPr>
              <a:t>айт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14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70" dirty="0">
                <a:solidFill>
                  <a:srgbClr val="FFFFFF"/>
                </a:solidFill>
                <a:latin typeface="Verdana"/>
                <a:cs typeface="Verdana"/>
              </a:rPr>
              <a:t>бо</a:t>
            </a:r>
            <a:r>
              <a:rPr sz="1400" spc="-95" dirty="0">
                <a:solidFill>
                  <a:srgbClr val="FFFFFF"/>
                </a:solidFill>
                <a:latin typeface="Verdana"/>
                <a:cs typeface="Verdana"/>
              </a:rPr>
              <a:t>л</a:t>
            </a:r>
            <a:r>
              <a:rPr sz="1400" spc="-20" dirty="0">
                <a:solidFill>
                  <a:srgbClr val="FFFFFF"/>
                </a:solidFill>
                <a:latin typeface="Verdana"/>
                <a:cs typeface="Verdana"/>
              </a:rPr>
              <a:t>ьш</a:t>
            </a:r>
            <a:r>
              <a:rPr sz="1400" spc="-105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400" spc="-90" dirty="0">
                <a:solidFill>
                  <a:srgbClr val="FFFFFF"/>
                </a:solidFill>
                <a:latin typeface="Verdana"/>
                <a:cs typeface="Verdana"/>
              </a:rPr>
              <a:t>х</a:t>
            </a:r>
            <a:r>
              <a:rPr sz="14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Verdana"/>
                <a:cs typeface="Verdana"/>
              </a:rPr>
              <a:t>с</a:t>
            </a:r>
            <a:r>
              <a:rPr sz="1400" spc="20" dirty="0">
                <a:solidFill>
                  <a:srgbClr val="FFFFFF"/>
                </a:solidFill>
                <a:latin typeface="Verdana"/>
                <a:cs typeface="Verdana"/>
              </a:rPr>
              <a:t>к</a:t>
            </a:r>
            <a:r>
              <a:rPr sz="1400" spc="65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1400" spc="-35" dirty="0">
                <a:solidFill>
                  <a:srgbClr val="FFFFFF"/>
                </a:solidFill>
                <a:latin typeface="Verdana"/>
                <a:cs typeface="Verdana"/>
              </a:rPr>
              <a:t>плений</a:t>
            </a:r>
            <a:r>
              <a:rPr sz="140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45" dirty="0">
                <a:solidFill>
                  <a:srgbClr val="FFFFFF"/>
                </a:solidFill>
                <a:latin typeface="Verdana"/>
                <a:cs typeface="Verdana"/>
              </a:rPr>
              <a:t>л</a:t>
            </a:r>
            <a:r>
              <a:rPr sz="1400" spc="-55" dirty="0">
                <a:solidFill>
                  <a:srgbClr val="FFFFFF"/>
                </a:solidFill>
                <a:latin typeface="Verdana"/>
                <a:cs typeface="Verdana"/>
              </a:rPr>
              <a:t>ю</a:t>
            </a:r>
            <a:r>
              <a:rPr sz="1400" spc="5" dirty="0">
                <a:solidFill>
                  <a:srgbClr val="FFFFFF"/>
                </a:solidFill>
                <a:latin typeface="Verdana"/>
                <a:cs typeface="Verdana"/>
              </a:rPr>
              <a:t>де</a:t>
            </a:r>
            <a:r>
              <a:rPr sz="1400" spc="10" dirty="0">
                <a:solidFill>
                  <a:srgbClr val="FFFFFF"/>
                </a:solidFill>
                <a:latin typeface="Verdana"/>
                <a:cs typeface="Verdana"/>
              </a:rPr>
              <a:t>й</a:t>
            </a:r>
            <a:r>
              <a:rPr sz="1400" spc="-125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tabLst>
                <a:tab pos="452755" algn="l"/>
                <a:tab pos="2235835" algn="l"/>
                <a:tab pos="2528570" algn="l"/>
                <a:tab pos="3283585" algn="l"/>
                <a:tab pos="3787775" algn="l"/>
                <a:tab pos="4228465" algn="l"/>
                <a:tab pos="4647565" algn="l"/>
                <a:tab pos="5650230" algn="l"/>
                <a:tab pos="6918325" algn="l"/>
              </a:tabLst>
            </a:pPr>
            <a:r>
              <a:rPr sz="1400" spc="-15" dirty="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sz="1400" spc="-5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sz="1400" spc="-5" dirty="0">
                <a:solidFill>
                  <a:srgbClr val="FFFFFF"/>
                </a:solidFill>
                <a:latin typeface="Verdana"/>
                <a:cs typeface="Verdana"/>
              </a:rPr>
              <a:t>пр</a:t>
            </a:r>
            <a:r>
              <a:rPr sz="1400" spc="-15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400" spc="150" dirty="0">
                <a:solidFill>
                  <a:srgbClr val="FFFFFF"/>
                </a:solidFill>
                <a:latin typeface="Verdana"/>
                <a:cs typeface="Verdana"/>
              </a:rPr>
              <a:t>с</a:t>
            </a:r>
            <a:r>
              <a:rPr sz="1400" spc="-30" dirty="0">
                <a:solidFill>
                  <a:srgbClr val="FFFFFF"/>
                </a:solidFill>
                <a:latin typeface="Verdana"/>
                <a:cs typeface="Verdana"/>
              </a:rPr>
              <a:t>оедин</a:t>
            </a:r>
            <a:r>
              <a:rPr sz="1400" spc="-50" dirty="0">
                <a:solidFill>
                  <a:srgbClr val="FFFFFF"/>
                </a:solidFill>
                <a:latin typeface="Verdana"/>
                <a:cs typeface="Verdana"/>
              </a:rPr>
              <a:t>я</a:t>
            </a:r>
            <a:r>
              <a:rPr sz="1400" spc="-25" dirty="0">
                <a:solidFill>
                  <a:srgbClr val="FFFFFF"/>
                </a:solidFill>
                <a:latin typeface="Verdana"/>
                <a:cs typeface="Verdana"/>
              </a:rPr>
              <a:t>йтес</a:t>
            </a:r>
            <a:r>
              <a:rPr sz="1400" spc="-20" dirty="0">
                <a:solidFill>
                  <a:srgbClr val="FFFFFF"/>
                </a:solidFill>
                <a:latin typeface="Verdana"/>
                <a:cs typeface="Verdana"/>
              </a:rPr>
              <a:t>ь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sz="1400" spc="-125" dirty="0">
                <a:solidFill>
                  <a:srgbClr val="FFFFFF"/>
                </a:solidFill>
                <a:latin typeface="Verdana"/>
                <a:cs typeface="Verdana"/>
              </a:rPr>
              <a:t>к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sz="1400" spc="-175" dirty="0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sz="1400" spc="60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1400" spc="-60" dirty="0">
                <a:solidFill>
                  <a:srgbClr val="FFFFFF"/>
                </a:solidFill>
                <a:latin typeface="Verdana"/>
                <a:cs typeface="Verdana"/>
              </a:rPr>
              <a:t>лпе</a:t>
            </a:r>
            <a:r>
              <a:rPr sz="1400" spc="-30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sz="1400" spc="-45" dirty="0">
                <a:solidFill>
                  <a:srgbClr val="FFFFFF"/>
                </a:solidFill>
                <a:latin typeface="Verdana"/>
                <a:cs typeface="Verdana"/>
              </a:rPr>
              <a:t>как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sz="1400" spc="-45" dirty="0">
                <a:solidFill>
                  <a:srgbClr val="FFFFFF"/>
                </a:solidFill>
                <a:latin typeface="Verdana"/>
                <a:cs typeface="Verdana"/>
              </a:rPr>
              <a:t>б</a:t>
            </a:r>
            <a:r>
              <a:rPr sz="1400" spc="-50" dirty="0">
                <a:solidFill>
                  <a:srgbClr val="FFFFFF"/>
                </a:solidFill>
                <a:latin typeface="Verdana"/>
                <a:cs typeface="Verdana"/>
              </a:rPr>
              <a:t>ы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sz="1400" spc="-50" dirty="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sz="1400" spc="-45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sz="1400" spc="-50" dirty="0">
                <a:solidFill>
                  <a:srgbClr val="FFFFFF"/>
                </a:solidFill>
                <a:latin typeface="Verdana"/>
                <a:cs typeface="Verdana"/>
              </a:rPr>
              <a:t>хоте</a:t>
            </a:r>
            <a:r>
              <a:rPr sz="1400" spc="-70" dirty="0">
                <a:solidFill>
                  <a:srgbClr val="FFFFFF"/>
                </a:solidFill>
                <a:latin typeface="Verdana"/>
                <a:cs typeface="Verdana"/>
              </a:rPr>
              <a:t>л</a:t>
            </a:r>
            <a:r>
              <a:rPr sz="1400" spc="60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1400" spc="10" dirty="0">
                <a:solidFill>
                  <a:srgbClr val="FFFFFF"/>
                </a:solidFill>
                <a:latin typeface="Verdana"/>
                <a:cs typeface="Verdana"/>
              </a:rPr>
              <a:t>сь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sz="1400" spc="-70" dirty="0">
                <a:solidFill>
                  <a:srgbClr val="FFFFFF"/>
                </a:solidFill>
                <a:latin typeface="Verdana"/>
                <a:cs typeface="Verdana"/>
              </a:rPr>
              <a:t>п</a:t>
            </a:r>
            <a:r>
              <a:rPr sz="1400" spc="60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1400" spc="150" dirty="0">
                <a:solidFill>
                  <a:srgbClr val="FFFFFF"/>
                </a:solidFill>
                <a:latin typeface="Verdana"/>
                <a:cs typeface="Verdana"/>
              </a:rPr>
              <a:t>с</a:t>
            </a:r>
            <a:r>
              <a:rPr sz="1400" spc="245" dirty="0">
                <a:solidFill>
                  <a:srgbClr val="FFFFFF"/>
                </a:solidFill>
                <a:latin typeface="Verdana"/>
                <a:cs typeface="Verdana"/>
              </a:rPr>
              <a:t>м</a:t>
            </a:r>
            <a:r>
              <a:rPr sz="1400" spc="-50" dirty="0">
                <a:solidFill>
                  <a:srgbClr val="FFFFFF"/>
                </a:solidFill>
                <a:latin typeface="Verdana"/>
                <a:cs typeface="Verdana"/>
              </a:rPr>
              <a:t>от</a:t>
            </a:r>
            <a:r>
              <a:rPr sz="1400" spc="-40" dirty="0">
                <a:solidFill>
                  <a:srgbClr val="FFFFFF"/>
                </a:solidFill>
                <a:latin typeface="Verdana"/>
                <a:cs typeface="Verdana"/>
              </a:rPr>
              <a:t>рет</a:t>
            </a:r>
            <a:r>
              <a:rPr sz="1400" spc="-35" dirty="0">
                <a:solidFill>
                  <a:srgbClr val="FFFFFF"/>
                </a:solidFill>
                <a:latin typeface="Verdana"/>
                <a:cs typeface="Verdana"/>
              </a:rPr>
              <a:t>ь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sz="1400" spc="25" dirty="0">
                <a:solidFill>
                  <a:srgbClr val="FFFFFF"/>
                </a:solidFill>
                <a:latin typeface="Verdana"/>
                <a:cs typeface="Verdana"/>
              </a:rPr>
              <a:t>на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400" spc="25" dirty="0">
                <a:solidFill>
                  <a:srgbClr val="FFFFFF"/>
                </a:solidFill>
                <a:latin typeface="Verdana"/>
                <a:cs typeface="Verdana"/>
              </a:rPr>
              <a:t>пр</a:t>
            </a:r>
            <a:r>
              <a:rPr sz="1400" spc="35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1400" spc="5" dirty="0">
                <a:solidFill>
                  <a:srgbClr val="FFFFFF"/>
                </a:solidFill>
                <a:latin typeface="Verdana"/>
                <a:cs typeface="Verdana"/>
              </a:rPr>
              <a:t>исх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дящие</a:t>
            </a:r>
            <a:r>
              <a:rPr sz="140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105" dirty="0">
                <a:solidFill>
                  <a:srgbClr val="FFFFFF"/>
                </a:solidFill>
                <a:latin typeface="Verdana"/>
                <a:cs typeface="Verdana"/>
              </a:rPr>
              <a:t>с</a:t>
            </a:r>
            <a:r>
              <a:rPr sz="1400" spc="125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1400" spc="-40" dirty="0">
                <a:solidFill>
                  <a:srgbClr val="FFFFFF"/>
                </a:solidFill>
                <a:latin typeface="Verdana"/>
                <a:cs typeface="Verdana"/>
              </a:rPr>
              <a:t>б</a:t>
            </a:r>
            <a:r>
              <a:rPr sz="1400" spc="-65" dirty="0">
                <a:solidFill>
                  <a:srgbClr val="FFFFFF"/>
                </a:solidFill>
                <a:latin typeface="Verdana"/>
                <a:cs typeface="Verdana"/>
              </a:rPr>
              <a:t>ы</a:t>
            </a:r>
            <a:r>
              <a:rPr sz="1400" spc="-135" dirty="0">
                <a:solidFill>
                  <a:srgbClr val="FFFFFF"/>
                </a:solidFill>
                <a:latin typeface="Verdana"/>
                <a:cs typeface="Verdana"/>
              </a:rPr>
              <a:t>тия</a:t>
            </a:r>
            <a:r>
              <a:rPr sz="1400" spc="-125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14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</a:pPr>
            <a:r>
              <a:rPr sz="1400" spc="-30" dirty="0">
                <a:solidFill>
                  <a:srgbClr val="FFFFFF"/>
                </a:solidFill>
                <a:latin typeface="Verdana"/>
                <a:cs typeface="Verdana"/>
              </a:rPr>
              <a:t>Если</a:t>
            </a:r>
            <a:r>
              <a:rPr sz="1400" spc="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Verdana"/>
                <a:cs typeface="Verdana"/>
              </a:rPr>
              <a:t>оказались</a:t>
            </a:r>
            <a:r>
              <a:rPr sz="1400" spc="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180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1400" spc="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Verdana"/>
                <a:cs typeface="Verdana"/>
              </a:rPr>
              <a:t>толпе,</a:t>
            </a:r>
            <a:r>
              <a:rPr sz="1400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65" dirty="0">
                <a:solidFill>
                  <a:srgbClr val="FFFFFF"/>
                </a:solidFill>
                <a:latin typeface="Verdana"/>
                <a:cs typeface="Verdana"/>
              </a:rPr>
              <a:t>позвольте</a:t>
            </a:r>
            <a:r>
              <a:rPr sz="1400" spc="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20" dirty="0">
                <a:solidFill>
                  <a:srgbClr val="FFFFFF"/>
                </a:solidFill>
                <a:latin typeface="Verdana"/>
                <a:cs typeface="Verdana"/>
              </a:rPr>
              <a:t>ей </a:t>
            </a:r>
            <a:r>
              <a:rPr sz="1400" spc="-5" dirty="0">
                <a:solidFill>
                  <a:srgbClr val="FFFFFF"/>
                </a:solidFill>
                <a:latin typeface="Verdana"/>
                <a:cs typeface="Verdana"/>
              </a:rPr>
              <a:t>нести</a:t>
            </a:r>
            <a:r>
              <a:rPr sz="1400" spc="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Verdana"/>
                <a:cs typeface="Verdana"/>
              </a:rPr>
              <a:t>вас,</a:t>
            </a:r>
            <a:r>
              <a:rPr sz="1400" spc="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Verdana"/>
                <a:cs typeface="Verdana"/>
              </a:rPr>
              <a:t>но</a:t>
            </a:r>
            <a:r>
              <a:rPr sz="1400" spc="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Verdana"/>
                <a:cs typeface="Verdana"/>
              </a:rPr>
              <a:t>попытайтесь</a:t>
            </a:r>
            <a:r>
              <a:rPr sz="1400" spc="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Verdana"/>
                <a:cs typeface="Verdana"/>
              </a:rPr>
              <a:t>выбраться</a:t>
            </a:r>
            <a:r>
              <a:rPr sz="1400" spc="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95" dirty="0">
                <a:solidFill>
                  <a:srgbClr val="FFFFFF"/>
                </a:solidFill>
                <a:latin typeface="Verdana"/>
                <a:cs typeface="Verdana"/>
              </a:rPr>
              <a:t>из </a:t>
            </a:r>
            <a:r>
              <a:rPr sz="1400" spc="-4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неё.</a:t>
            </a:r>
            <a:endParaRPr sz="14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</a:pPr>
            <a:r>
              <a:rPr sz="1400" spc="-40" dirty="0">
                <a:solidFill>
                  <a:srgbClr val="FFFFFF"/>
                </a:solidFill>
                <a:latin typeface="Verdana"/>
                <a:cs typeface="Verdana"/>
              </a:rPr>
              <a:t>Глубоко</a:t>
            </a:r>
            <a:r>
              <a:rPr sz="1400" spc="2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60" dirty="0">
                <a:solidFill>
                  <a:srgbClr val="FFFFFF"/>
                </a:solidFill>
                <a:latin typeface="Verdana"/>
                <a:cs typeface="Verdana"/>
              </a:rPr>
              <a:t>вдохните</a:t>
            </a:r>
            <a:r>
              <a:rPr sz="1400" spc="2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400" spc="2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Verdana"/>
                <a:cs typeface="Verdana"/>
              </a:rPr>
              <a:t>разведите</a:t>
            </a:r>
            <a:r>
              <a:rPr sz="1400" spc="25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45" dirty="0">
                <a:solidFill>
                  <a:srgbClr val="FFFFFF"/>
                </a:solidFill>
                <a:latin typeface="Verdana"/>
                <a:cs typeface="Verdana"/>
              </a:rPr>
              <a:t>согнутые</a:t>
            </a:r>
            <a:r>
              <a:rPr sz="1400" spc="2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180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1400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120" dirty="0">
                <a:solidFill>
                  <a:srgbClr val="FFFFFF"/>
                </a:solidFill>
                <a:latin typeface="Verdana"/>
                <a:cs typeface="Verdana"/>
              </a:rPr>
              <a:t>локтях  </a:t>
            </a:r>
            <a:r>
              <a:rPr sz="1400" spc="-40" dirty="0">
                <a:solidFill>
                  <a:srgbClr val="FFFFFF"/>
                </a:solidFill>
                <a:latin typeface="Verdana"/>
                <a:cs typeface="Verdana"/>
              </a:rPr>
              <a:t>руки</a:t>
            </a:r>
            <a:r>
              <a:rPr sz="1400" spc="2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145" dirty="0">
                <a:solidFill>
                  <a:srgbClr val="FFFFFF"/>
                </a:solidFill>
                <a:latin typeface="Verdana"/>
                <a:cs typeface="Verdana"/>
              </a:rPr>
              <a:t>чуть</a:t>
            </a:r>
            <a:r>
              <a:rPr sz="14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180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140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Verdana"/>
                <a:cs typeface="Verdana"/>
              </a:rPr>
              <a:t>стороны,</a:t>
            </a:r>
            <a:r>
              <a:rPr sz="1400" spc="2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80" dirty="0">
                <a:solidFill>
                  <a:srgbClr val="FFFFFF"/>
                </a:solidFill>
                <a:latin typeface="Verdana"/>
                <a:cs typeface="Verdana"/>
              </a:rPr>
              <a:t>чтобы </a:t>
            </a:r>
            <a:r>
              <a:rPr sz="1400" spc="-4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45" dirty="0">
                <a:solidFill>
                  <a:srgbClr val="FFFFFF"/>
                </a:solidFill>
                <a:latin typeface="Verdana"/>
                <a:cs typeface="Verdana"/>
              </a:rPr>
              <a:t>груд</a:t>
            </a:r>
            <a:r>
              <a:rPr sz="1400" spc="-60" dirty="0">
                <a:solidFill>
                  <a:srgbClr val="FFFFFF"/>
                </a:solidFill>
                <a:latin typeface="Verdana"/>
                <a:cs typeface="Verdana"/>
              </a:rPr>
              <a:t>на</a:t>
            </a:r>
            <a:r>
              <a:rPr sz="1400" spc="-50" dirty="0">
                <a:solidFill>
                  <a:srgbClr val="FFFFFF"/>
                </a:solidFill>
                <a:latin typeface="Verdana"/>
                <a:cs typeface="Verdana"/>
              </a:rPr>
              <a:t>я</a:t>
            </a:r>
            <a:r>
              <a:rPr sz="14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110" dirty="0">
                <a:solidFill>
                  <a:srgbClr val="FFFFFF"/>
                </a:solidFill>
                <a:latin typeface="Verdana"/>
                <a:cs typeface="Verdana"/>
              </a:rPr>
              <a:t>кл</a:t>
            </a:r>
            <a:r>
              <a:rPr sz="1400" spc="-70" dirty="0">
                <a:solidFill>
                  <a:srgbClr val="FFFFFF"/>
                </a:solidFill>
                <a:latin typeface="Verdana"/>
                <a:cs typeface="Verdana"/>
              </a:rPr>
              <a:t>етк</a:t>
            </a:r>
            <a:r>
              <a:rPr sz="1400" spc="114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14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Verdana"/>
                <a:cs typeface="Verdana"/>
              </a:rPr>
              <a:t>не</a:t>
            </a:r>
            <a:r>
              <a:rPr sz="14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40" dirty="0">
                <a:solidFill>
                  <a:srgbClr val="FFFFFF"/>
                </a:solidFill>
                <a:latin typeface="Verdana"/>
                <a:cs typeface="Verdana"/>
              </a:rPr>
              <a:t>б</a:t>
            </a:r>
            <a:r>
              <a:rPr sz="1400" spc="-65" dirty="0">
                <a:solidFill>
                  <a:srgbClr val="FFFFFF"/>
                </a:solidFill>
                <a:latin typeface="Verdana"/>
                <a:cs typeface="Verdana"/>
              </a:rPr>
              <a:t>ы</a:t>
            </a:r>
            <a:r>
              <a:rPr sz="1400" spc="5" dirty="0">
                <a:solidFill>
                  <a:srgbClr val="FFFFFF"/>
                </a:solidFill>
                <a:latin typeface="Verdana"/>
                <a:cs typeface="Verdana"/>
              </a:rPr>
              <a:t>л</a:t>
            </a:r>
            <a:r>
              <a:rPr sz="1400" spc="10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14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65" dirty="0">
                <a:solidFill>
                  <a:srgbClr val="FFFFFF"/>
                </a:solidFill>
                <a:latin typeface="Verdana"/>
                <a:cs typeface="Verdana"/>
              </a:rPr>
              <a:t>сд</a:t>
            </a:r>
            <a:r>
              <a:rPr sz="1400" spc="-55" dirty="0">
                <a:solidFill>
                  <a:srgbClr val="FFFFFF"/>
                </a:solidFill>
                <a:latin typeface="Verdana"/>
                <a:cs typeface="Verdana"/>
              </a:rPr>
              <a:t>авл</a:t>
            </a:r>
            <a:r>
              <a:rPr sz="1400" spc="45" dirty="0">
                <a:solidFill>
                  <a:srgbClr val="FFFFFF"/>
                </a:solidFill>
                <a:latin typeface="Verdana"/>
                <a:cs typeface="Verdana"/>
              </a:rPr>
              <a:t>ена</a:t>
            </a:r>
            <a:r>
              <a:rPr sz="1400" spc="-125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tabLst>
                <a:tab pos="1242695" algn="l"/>
                <a:tab pos="2245360" algn="l"/>
                <a:tab pos="3295650" algn="l"/>
                <a:tab pos="3612515" algn="l"/>
                <a:tab pos="4460240" algn="l"/>
                <a:tab pos="4700905" algn="l"/>
                <a:tab pos="5556250" algn="l"/>
                <a:tab pos="6318250" algn="l"/>
                <a:tab pos="7031355" algn="l"/>
              </a:tabLst>
            </a:pPr>
            <a:r>
              <a:rPr sz="1400" spc="40" dirty="0">
                <a:solidFill>
                  <a:srgbClr val="FFFFFF"/>
                </a:solidFill>
                <a:latin typeface="Verdana"/>
                <a:cs typeface="Verdana"/>
              </a:rPr>
              <a:t>Стр</a:t>
            </a:r>
            <a:r>
              <a:rPr sz="1400" spc="20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1400" spc="35" dirty="0">
                <a:solidFill>
                  <a:srgbClr val="FFFFFF"/>
                </a:solidFill>
                <a:latin typeface="Verdana"/>
                <a:cs typeface="Verdana"/>
              </a:rPr>
              <a:t>мит</a:t>
            </a:r>
            <a:r>
              <a:rPr sz="1400" spc="15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1400" spc="10" dirty="0">
                <a:solidFill>
                  <a:srgbClr val="FFFFFF"/>
                </a:solidFill>
                <a:latin typeface="Verdana"/>
                <a:cs typeface="Verdana"/>
              </a:rPr>
              <a:t>сь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sz="1400" spc="60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1400" spc="-5" dirty="0">
                <a:solidFill>
                  <a:srgbClr val="FFFFFF"/>
                </a:solidFill>
                <a:latin typeface="Verdana"/>
                <a:cs typeface="Verdana"/>
              </a:rPr>
              <a:t>к</a:t>
            </a:r>
            <a:r>
              <a:rPr sz="1400" spc="-20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1400" spc="-150" dirty="0">
                <a:solidFill>
                  <a:srgbClr val="FFFFFF"/>
                </a:solidFill>
                <a:latin typeface="Verdana"/>
                <a:cs typeface="Verdana"/>
              </a:rPr>
              <a:t>з</a:t>
            </a:r>
            <a:r>
              <a:rPr sz="1400" spc="-50" dirty="0">
                <a:solidFill>
                  <a:srgbClr val="FFFFFF"/>
                </a:solidFill>
                <a:latin typeface="Verdana"/>
                <a:cs typeface="Verdana"/>
              </a:rPr>
              <a:t>аться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sz="1400" spc="-70" dirty="0">
                <a:solidFill>
                  <a:srgbClr val="FFFFFF"/>
                </a:solidFill>
                <a:latin typeface="Verdana"/>
                <a:cs typeface="Verdana"/>
              </a:rPr>
              <a:t>п</a:t>
            </a:r>
            <a:r>
              <a:rPr sz="1400" spc="-15" dirty="0">
                <a:solidFill>
                  <a:srgbClr val="FFFFFF"/>
                </a:solidFill>
                <a:latin typeface="Verdana"/>
                <a:cs typeface="Verdana"/>
              </a:rPr>
              <a:t>одал</a:t>
            </a:r>
            <a:r>
              <a:rPr sz="1400" spc="-25" dirty="0">
                <a:solidFill>
                  <a:srgbClr val="FFFFFF"/>
                </a:solidFill>
                <a:latin typeface="Verdana"/>
                <a:cs typeface="Verdana"/>
              </a:rPr>
              <a:t>ь</a:t>
            </a:r>
            <a:r>
              <a:rPr sz="1400" spc="90" dirty="0">
                <a:solidFill>
                  <a:srgbClr val="FFFFFF"/>
                </a:solidFill>
                <a:latin typeface="Verdana"/>
                <a:cs typeface="Verdana"/>
              </a:rPr>
              <a:t>ш</a:t>
            </a:r>
            <a:r>
              <a:rPr sz="1400" spc="80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sz="1400" spc="-45" dirty="0">
                <a:solidFill>
                  <a:srgbClr val="FFFFFF"/>
                </a:solidFill>
                <a:latin typeface="Verdana"/>
                <a:cs typeface="Verdana"/>
              </a:rPr>
              <a:t>от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sz="1400" spc="-150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1400" spc="-220" dirty="0">
                <a:solidFill>
                  <a:srgbClr val="FFFFFF"/>
                </a:solidFill>
                <a:latin typeface="Verdana"/>
                <a:cs typeface="Verdana"/>
              </a:rPr>
              <a:t>ы</a:t>
            </a:r>
            <a:r>
              <a:rPr sz="1400" spc="150" dirty="0">
                <a:solidFill>
                  <a:srgbClr val="FFFFFF"/>
                </a:solidFill>
                <a:latin typeface="Verdana"/>
                <a:cs typeface="Verdana"/>
              </a:rPr>
              <a:t>с</a:t>
            </a:r>
            <a:r>
              <a:rPr sz="1400" spc="60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1400" spc="-105" dirty="0">
                <a:solidFill>
                  <a:srgbClr val="FFFFFF"/>
                </a:solidFill>
                <a:latin typeface="Verdana"/>
                <a:cs typeface="Verdana"/>
              </a:rPr>
              <a:t>ких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sz="1400" spc="-30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sz="1400" spc="-40" dirty="0">
                <a:solidFill>
                  <a:srgbClr val="FFFFFF"/>
                </a:solidFill>
                <a:latin typeface="Verdana"/>
                <a:cs typeface="Verdana"/>
              </a:rPr>
              <a:t>кру</a:t>
            </a:r>
            <a:r>
              <a:rPr sz="1400" spc="-70" dirty="0">
                <a:solidFill>
                  <a:srgbClr val="FFFFFF"/>
                </a:solidFill>
                <a:latin typeface="Verdana"/>
                <a:cs typeface="Verdana"/>
              </a:rPr>
              <a:t>п</a:t>
            </a:r>
            <a:r>
              <a:rPr sz="1400" spc="-105" dirty="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sz="1400" spc="-135" dirty="0">
                <a:solidFill>
                  <a:srgbClr val="FFFFFF"/>
                </a:solidFill>
                <a:latin typeface="Verdana"/>
                <a:cs typeface="Verdana"/>
              </a:rPr>
              <a:t>ы</a:t>
            </a:r>
            <a:r>
              <a:rPr sz="1400" spc="-155" dirty="0">
                <a:solidFill>
                  <a:srgbClr val="FFFFFF"/>
                </a:solidFill>
                <a:latin typeface="Verdana"/>
                <a:cs typeface="Verdana"/>
              </a:rPr>
              <a:t>х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sz="1400" spc="-40" dirty="0">
                <a:solidFill>
                  <a:srgbClr val="FFFFFF"/>
                </a:solidFill>
                <a:latin typeface="Verdana"/>
                <a:cs typeface="Verdana"/>
              </a:rPr>
              <a:t>людей</a:t>
            </a:r>
            <a:r>
              <a:rPr sz="1400" spc="-20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sz="1400" spc="-20" dirty="0">
                <a:solidFill>
                  <a:srgbClr val="FFFFFF"/>
                </a:solidFill>
                <a:latin typeface="Verdana"/>
                <a:cs typeface="Verdana"/>
              </a:rPr>
              <a:t>люде</a:t>
            </a:r>
            <a:r>
              <a:rPr sz="1400" spc="-15" dirty="0">
                <a:solidFill>
                  <a:srgbClr val="FFFFFF"/>
                </a:solidFill>
                <a:latin typeface="Verdana"/>
                <a:cs typeface="Verdana"/>
              </a:rPr>
              <a:t>й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sz="1400" spc="160" dirty="0">
                <a:solidFill>
                  <a:srgbClr val="FFFFFF"/>
                </a:solidFill>
                <a:latin typeface="Verdana"/>
                <a:cs typeface="Verdana"/>
              </a:rPr>
              <a:t>с</a:t>
            </a:r>
            <a:endParaRPr sz="1400">
              <a:latin typeface="Verdana"/>
              <a:cs typeface="Verdana"/>
            </a:endParaRPr>
          </a:p>
          <a:p>
            <a:pPr marL="12700" marR="2185670">
              <a:lnSpc>
                <a:spcPct val="100000"/>
              </a:lnSpc>
            </a:pPr>
            <a:r>
              <a:rPr sz="1400" spc="65" dirty="0">
                <a:solidFill>
                  <a:srgbClr val="FFFFFF"/>
                </a:solidFill>
                <a:latin typeface="Verdana"/>
                <a:cs typeface="Verdana"/>
              </a:rPr>
              <a:t>гром</a:t>
            </a:r>
            <a:r>
              <a:rPr sz="1400" spc="55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1400" spc="-155" dirty="0">
                <a:solidFill>
                  <a:srgbClr val="FFFFFF"/>
                </a:solidFill>
                <a:latin typeface="Verdana"/>
                <a:cs typeface="Verdana"/>
              </a:rPr>
              <a:t>з</a:t>
            </a:r>
            <a:r>
              <a:rPr sz="1400" spc="-75" dirty="0">
                <a:solidFill>
                  <a:srgbClr val="FFFFFF"/>
                </a:solidFill>
                <a:latin typeface="Verdana"/>
                <a:cs typeface="Verdana"/>
              </a:rPr>
              <a:t>д</a:t>
            </a:r>
            <a:r>
              <a:rPr sz="1400" spc="-85" dirty="0">
                <a:solidFill>
                  <a:srgbClr val="FFFFFF"/>
                </a:solidFill>
                <a:latin typeface="Verdana"/>
                <a:cs typeface="Verdana"/>
              </a:rPr>
              <a:t>к</a:t>
            </a:r>
            <a:r>
              <a:rPr sz="1400" spc="100" dirty="0">
                <a:solidFill>
                  <a:srgbClr val="FFFFFF"/>
                </a:solidFill>
                <a:latin typeface="Verdana"/>
                <a:cs typeface="Verdana"/>
              </a:rPr>
              <a:t>им</a:t>
            </a:r>
            <a:r>
              <a:rPr sz="1400" spc="-35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40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Verdana"/>
                <a:cs typeface="Verdana"/>
              </a:rPr>
              <a:t>пре</a:t>
            </a:r>
            <a:r>
              <a:rPr sz="1400" spc="20" dirty="0">
                <a:solidFill>
                  <a:srgbClr val="FFFFFF"/>
                </a:solidFill>
                <a:latin typeface="Verdana"/>
                <a:cs typeface="Verdana"/>
              </a:rPr>
              <a:t>д</a:t>
            </a:r>
            <a:r>
              <a:rPr sz="1400" spc="70" dirty="0">
                <a:solidFill>
                  <a:srgbClr val="FFFFFF"/>
                </a:solidFill>
                <a:latin typeface="Verdana"/>
                <a:cs typeface="Verdana"/>
              </a:rPr>
              <a:t>мета</a:t>
            </a:r>
            <a:r>
              <a:rPr sz="1400" spc="110" dirty="0">
                <a:solidFill>
                  <a:srgbClr val="FFFFFF"/>
                </a:solidFill>
                <a:latin typeface="Verdana"/>
                <a:cs typeface="Verdana"/>
              </a:rPr>
              <a:t>ми</a:t>
            </a:r>
            <a:r>
              <a:rPr sz="140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4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больш</a:t>
            </a:r>
            <a:r>
              <a:rPr sz="1400" spc="60" dirty="0">
                <a:solidFill>
                  <a:srgbClr val="FFFFFF"/>
                </a:solidFill>
                <a:latin typeface="Verdana"/>
                <a:cs typeface="Verdana"/>
              </a:rPr>
              <a:t>ими</a:t>
            </a:r>
            <a:r>
              <a:rPr sz="140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40" dirty="0">
                <a:solidFill>
                  <a:srgbClr val="FFFFFF"/>
                </a:solidFill>
                <a:latin typeface="Verdana"/>
                <a:cs typeface="Verdana"/>
              </a:rPr>
              <a:t>с</a:t>
            </a:r>
            <a:r>
              <a:rPr sz="1400" spc="45" dirty="0">
                <a:solidFill>
                  <a:srgbClr val="FFFFFF"/>
                </a:solidFill>
                <a:latin typeface="Verdana"/>
                <a:cs typeface="Verdana"/>
              </a:rPr>
              <a:t>у</a:t>
            </a:r>
            <a:r>
              <a:rPr sz="1400" spc="65" dirty="0">
                <a:solidFill>
                  <a:srgbClr val="FFFFFF"/>
                </a:solidFill>
                <a:latin typeface="Verdana"/>
                <a:cs typeface="Verdana"/>
              </a:rPr>
              <a:t>мк</a:t>
            </a:r>
            <a:r>
              <a:rPr sz="1400" spc="165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1400" spc="190" dirty="0">
                <a:solidFill>
                  <a:srgbClr val="FFFFFF"/>
                </a:solidFill>
                <a:latin typeface="Verdana"/>
                <a:cs typeface="Verdana"/>
              </a:rPr>
              <a:t>м</a:t>
            </a:r>
            <a:r>
              <a:rPr sz="1400" spc="-35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400" spc="-120" dirty="0">
                <a:solidFill>
                  <a:srgbClr val="FFFFFF"/>
                </a:solidFill>
                <a:latin typeface="Verdana"/>
                <a:cs typeface="Verdana"/>
              </a:rPr>
              <a:t>.  </a:t>
            </a:r>
            <a:r>
              <a:rPr sz="1400" spc="-40" dirty="0">
                <a:solidFill>
                  <a:srgbClr val="FFFFFF"/>
                </a:solidFill>
                <a:latin typeface="Verdana"/>
                <a:cs typeface="Verdana"/>
              </a:rPr>
              <a:t>Люб</a:t>
            </a:r>
            <a:r>
              <a:rPr sz="1400" spc="-50" dirty="0">
                <a:solidFill>
                  <a:srgbClr val="FFFFFF"/>
                </a:solidFill>
                <a:latin typeface="Verdana"/>
                <a:cs typeface="Verdana"/>
              </a:rPr>
              <a:t>ы</a:t>
            </a:r>
            <a:r>
              <a:rPr sz="1400" spc="110" dirty="0">
                <a:solidFill>
                  <a:srgbClr val="FFFFFF"/>
                </a:solidFill>
                <a:latin typeface="Verdana"/>
                <a:cs typeface="Verdana"/>
              </a:rPr>
              <a:t>ми</a:t>
            </a:r>
            <a:r>
              <a:rPr sz="14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55" dirty="0">
                <a:solidFill>
                  <a:srgbClr val="FFFFFF"/>
                </a:solidFill>
                <a:latin typeface="Verdana"/>
                <a:cs typeface="Verdana"/>
              </a:rPr>
              <a:t>сп</a:t>
            </a:r>
            <a:r>
              <a:rPr sz="1400" spc="65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1400" spc="100" dirty="0">
                <a:solidFill>
                  <a:srgbClr val="FFFFFF"/>
                </a:solidFill>
                <a:latin typeface="Verdana"/>
                <a:cs typeface="Verdana"/>
              </a:rPr>
              <a:t>со</a:t>
            </a:r>
            <a:r>
              <a:rPr sz="1400" spc="95" dirty="0">
                <a:solidFill>
                  <a:srgbClr val="FFFFFF"/>
                </a:solidFill>
                <a:latin typeface="Verdana"/>
                <a:cs typeface="Verdana"/>
              </a:rPr>
              <a:t>б</a:t>
            </a:r>
            <a:r>
              <a:rPr sz="1400" spc="165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1400" spc="190" dirty="0">
                <a:solidFill>
                  <a:srgbClr val="FFFFFF"/>
                </a:solidFill>
                <a:latin typeface="Verdana"/>
                <a:cs typeface="Verdana"/>
              </a:rPr>
              <a:t>м</a:t>
            </a:r>
            <a:r>
              <a:rPr sz="1400" spc="-35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40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ст</a:t>
            </a:r>
            <a:r>
              <a:rPr sz="1400" spc="100" dirty="0">
                <a:solidFill>
                  <a:srgbClr val="FFFFFF"/>
                </a:solidFill>
                <a:latin typeface="Verdana"/>
                <a:cs typeface="Verdana"/>
              </a:rPr>
              <a:t>ар</a:t>
            </a:r>
            <a:r>
              <a:rPr sz="1400" spc="105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1400" spc="5" dirty="0">
                <a:solidFill>
                  <a:srgbClr val="FFFFFF"/>
                </a:solidFill>
                <a:latin typeface="Verdana"/>
                <a:cs typeface="Verdana"/>
              </a:rPr>
              <a:t>йте</a:t>
            </a:r>
            <a:r>
              <a:rPr sz="1400" spc="10" dirty="0">
                <a:solidFill>
                  <a:srgbClr val="FFFFFF"/>
                </a:solidFill>
                <a:latin typeface="Verdana"/>
                <a:cs typeface="Verdana"/>
              </a:rPr>
              <a:t>с</a:t>
            </a:r>
            <a:r>
              <a:rPr sz="1400" spc="-140" dirty="0">
                <a:solidFill>
                  <a:srgbClr val="FFFFFF"/>
                </a:solidFill>
                <a:latin typeface="Verdana"/>
                <a:cs typeface="Verdana"/>
              </a:rPr>
              <a:t>ь</a:t>
            </a:r>
            <a:r>
              <a:rPr sz="14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55" dirty="0">
                <a:solidFill>
                  <a:srgbClr val="FFFFFF"/>
                </a:solidFill>
                <a:latin typeface="Verdana"/>
                <a:cs typeface="Verdana"/>
              </a:rPr>
              <a:t>у</a:t>
            </a:r>
            <a:r>
              <a:rPr sz="1400" spc="-50" dirty="0">
                <a:solidFill>
                  <a:srgbClr val="FFFFFF"/>
                </a:solidFill>
                <a:latin typeface="Verdana"/>
                <a:cs typeface="Verdana"/>
              </a:rPr>
              <a:t>д</a:t>
            </a:r>
            <a:r>
              <a:rPr sz="1400" spc="15" dirty="0">
                <a:solidFill>
                  <a:srgbClr val="FFFFFF"/>
                </a:solidFill>
                <a:latin typeface="Verdana"/>
                <a:cs typeface="Verdana"/>
              </a:rPr>
              <a:t>ержат</a:t>
            </a:r>
            <a:r>
              <a:rPr sz="1400" spc="-70" dirty="0">
                <a:solidFill>
                  <a:srgbClr val="FFFFFF"/>
                </a:solidFill>
                <a:latin typeface="Verdana"/>
                <a:cs typeface="Verdana"/>
              </a:rPr>
              <a:t>ься</a:t>
            </a:r>
            <a:r>
              <a:rPr sz="140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Verdana"/>
                <a:cs typeface="Verdana"/>
              </a:rPr>
              <a:t>на</a:t>
            </a:r>
            <a:r>
              <a:rPr sz="14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sz="1400" spc="5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1400" spc="-65" dirty="0">
                <a:solidFill>
                  <a:srgbClr val="FFFFFF"/>
                </a:solidFill>
                <a:latin typeface="Verdana"/>
                <a:cs typeface="Verdana"/>
              </a:rPr>
              <a:t>га</a:t>
            </a:r>
            <a:r>
              <a:rPr sz="1400" spc="-75" dirty="0">
                <a:solidFill>
                  <a:srgbClr val="FFFFFF"/>
                </a:solidFill>
                <a:latin typeface="Verdana"/>
                <a:cs typeface="Verdana"/>
              </a:rPr>
              <a:t>х</a:t>
            </a:r>
            <a:r>
              <a:rPr sz="1400" spc="-120" dirty="0">
                <a:solidFill>
                  <a:srgbClr val="FFFFFF"/>
                </a:solidFill>
                <a:latin typeface="Verdana"/>
                <a:cs typeface="Verdana"/>
              </a:rPr>
              <a:t>.  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Не</a:t>
            </a:r>
            <a:r>
              <a:rPr sz="14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45" dirty="0">
                <a:solidFill>
                  <a:srgbClr val="FFFFFF"/>
                </a:solidFill>
                <a:latin typeface="Verdana"/>
                <a:cs typeface="Verdana"/>
              </a:rPr>
              <a:t>дер</a:t>
            </a:r>
            <a:r>
              <a:rPr sz="1400" spc="-45" dirty="0">
                <a:solidFill>
                  <a:srgbClr val="FFFFFF"/>
                </a:solidFill>
                <a:latin typeface="Verdana"/>
                <a:cs typeface="Verdana"/>
              </a:rPr>
              <a:t>жит</a:t>
            </a:r>
            <a:r>
              <a:rPr sz="1400" spc="-35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14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40" dirty="0">
                <a:solidFill>
                  <a:srgbClr val="FFFFFF"/>
                </a:solidFill>
                <a:latin typeface="Verdana"/>
                <a:cs typeface="Verdana"/>
              </a:rPr>
              <a:t>руки</a:t>
            </a:r>
            <a:r>
              <a:rPr sz="14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180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14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Verdana"/>
                <a:cs typeface="Verdana"/>
              </a:rPr>
              <a:t>ка</a:t>
            </a:r>
            <a:r>
              <a:rPr sz="1400" spc="155" dirty="0">
                <a:solidFill>
                  <a:srgbClr val="FFFFFF"/>
                </a:solidFill>
                <a:latin typeface="Verdana"/>
                <a:cs typeface="Verdana"/>
              </a:rPr>
              <a:t>р</a:t>
            </a:r>
            <a:r>
              <a:rPr sz="1400" spc="180" dirty="0">
                <a:solidFill>
                  <a:srgbClr val="FFFFFF"/>
                </a:solidFill>
                <a:latin typeface="Verdana"/>
                <a:cs typeface="Verdana"/>
              </a:rPr>
              <a:t>м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ана</a:t>
            </a:r>
            <a:r>
              <a:rPr sz="1400" spc="5" dirty="0">
                <a:solidFill>
                  <a:srgbClr val="FFFFFF"/>
                </a:solidFill>
                <a:latin typeface="Verdana"/>
                <a:cs typeface="Verdana"/>
              </a:rPr>
              <a:t>х</a:t>
            </a:r>
            <a:r>
              <a:rPr sz="1400" spc="-125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1400">
              <a:latin typeface="Verdana"/>
              <a:cs typeface="Verdana"/>
            </a:endParaRPr>
          </a:p>
          <a:p>
            <a:pPr marL="12700" marR="8255">
              <a:lnSpc>
                <a:spcPct val="100000"/>
              </a:lnSpc>
            </a:pPr>
            <a:r>
              <a:rPr sz="1400" spc="-65" dirty="0">
                <a:solidFill>
                  <a:srgbClr val="FFFFFF"/>
                </a:solidFill>
                <a:latin typeface="Verdana"/>
                <a:cs typeface="Verdana"/>
              </a:rPr>
              <a:t>Двигаясь,</a:t>
            </a:r>
            <a:r>
              <a:rPr sz="14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Verdana"/>
                <a:cs typeface="Verdana"/>
              </a:rPr>
              <a:t>поднимайте</a:t>
            </a:r>
            <a:r>
              <a:rPr sz="140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Verdana"/>
                <a:cs typeface="Verdana"/>
              </a:rPr>
              <a:t>ноги</a:t>
            </a:r>
            <a:r>
              <a:rPr sz="140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45" dirty="0">
                <a:solidFill>
                  <a:srgbClr val="FFFFFF"/>
                </a:solidFill>
                <a:latin typeface="Verdana"/>
                <a:cs typeface="Verdana"/>
              </a:rPr>
              <a:t>как</a:t>
            </a:r>
            <a:r>
              <a:rPr sz="140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55" dirty="0">
                <a:solidFill>
                  <a:srgbClr val="FFFFFF"/>
                </a:solidFill>
                <a:latin typeface="Verdana"/>
                <a:cs typeface="Verdana"/>
              </a:rPr>
              <a:t>можно</a:t>
            </a:r>
            <a:r>
              <a:rPr sz="1400" spc="-60" dirty="0">
                <a:solidFill>
                  <a:srgbClr val="FFFFFF"/>
                </a:solidFill>
                <a:latin typeface="Verdana"/>
                <a:cs typeface="Verdana"/>
              </a:rPr>
              <a:t> выше,</a:t>
            </a:r>
            <a:r>
              <a:rPr sz="140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45" dirty="0">
                <a:solidFill>
                  <a:srgbClr val="FFFFFF"/>
                </a:solidFill>
                <a:latin typeface="Verdana"/>
                <a:cs typeface="Verdana"/>
              </a:rPr>
              <a:t>ставьте</a:t>
            </a:r>
            <a:r>
              <a:rPr sz="1400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60" dirty="0">
                <a:solidFill>
                  <a:srgbClr val="FFFFFF"/>
                </a:solidFill>
                <a:latin typeface="Verdana"/>
                <a:cs typeface="Verdana"/>
              </a:rPr>
              <a:t>ногу </a:t>
            </a:r>
            <a:r>
              <a:rPr sz="1400" spc="30" dirty="0">
                <a:solidFill>
                  <a:srgbClr val="FFFFFF"/>
                </a:solidFill>
                <a:latin typeface="Verdana"/>
                <a:cs typeface="Verdana"/>
              </a:rPr>
              <a:t>на</a:t>
            </a:r>
            <a:r>
              <a:rPr sz="1400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40" dirty="0">
                <a:solidFill>
                  <a:srgbClr val="FFFFFF"/>
                </a:solidFill>
                <a:latin typeface="Verdana"/>
                <a:cs typeface="Verdana"/>
              </a:rPr>
              <a:t>полную</a:t>
            </a:r>
            <a:r>
              <a:rPr sz="140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Verdana"/>
                <a:cs typeface="Verdana"/>
              </a:rPr>
              <a:t>стопу,</a:t>
            </a:r>
            <a:r>
              <a:rPr sz="140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Verdana"/>
                <a:cs typeface="Verdana"/>
              </a:rPr>
              <a:t>не </a:t>
            </a:r>
            <a:r>
              <a:rPr sz="1400" spc="-4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165" dirty="0">
                <a:solidFill>
                  <a:srgbClr val="FFFFFF"/>
                </a:solidFill>
                <a:latin typeface="Verdana"/>
                <a:cs typeface="Verdana"/>
              </a:rPr>
              <a:t>сем</a:t>
            </a:r>
            <a:r>
              <a:rPr sz="1400" spc="-35" dirty="0">
                <a:solidFill>
                  <a:srgbClr val="FFFFFF"/>
                </a:solidFill>
                <a:latin typeface="Verdana"/>
                <a:cs typeface="Verdana"/>
              </a:rPr>
              <a:t>ените,</a:t>
            </a:r>
            <a:r>
              <a:rPr sz="14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Verdana"/>
                <a:cs typeface="Verdana"/>
              </a:rPr>
              <a:t>не</a:t>
            </a:r>
            <a:r>
              <a:rPr sz="14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п</a:t>
            </a:r>
            <a:r>
              <a:rPr sz="1400" spc="5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1400" spc="50" dirty="0">
                <a:solidFill>
                  <a:srgbClr val="FFFFFF"/>
                </a:solidFill>
                <a:latin typeface="Verdana"/>
                <a:cs typeface="Verdana"/>
              </a:rPr>
              <a:t>днима</a:t>
            </a:r>
            <a:r>
              <a:rPr sz="1400" spc="5" dirty="0">
                <a:solidFill>
                  <a:srgbClr val="FFFFFF"/>
                </a:solidFill>
                <a:latin typeface="Verdana"/>
                <a:cs typeface="Verdana"/>
              </a:rPr>
              <a:t>йте</a:t>
            </a:r>
            <a:r>
              <a:rPr sz="1400" spc="10" dirty="0">
                <a:solidFill>
                  <a:srgbClr val="FFFFFF"/>
                </a:solidFill>
                <a:latin typeface="Verdana"/>
                <a:cs typeface="Verdana"/>
              </a:rPr>
              <a:t>с</a:t>
            </a:r>
            <a:r>
              <a:rPr sz="1400" spc="-140" dirty="0">
                <a:solidFill>
                  <a:srgbClr val="FFFFFF"/>
                </a:solidFill>
                <a:latin typeface="Verdana"/>
                <a:cs typeface="Verdana"/>
              </a:rPr>
              <a:t>ь</a:t>
            </a:r>
            <a:r>
              <a:rPr sz="140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Verdana"/>
                <a:cs typeface="Verdana"/>
              </a:rPr>
              <a:t>на</a:t>
            </a:r>
            <a:r>
              <a:rPr sz="14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Verdana"/>
                <a:cs typeface="Verdana"/>
              </a:rPr>
              <a:t>ц</a:t>
            </a:r>
            <a:r>
              <a:rPr sz="1400" spc="-185" dirty="0">
                <a:solidFill>
                  <a:srgbClr val="FFFFFF"/>
                </a:solidFill>
                <a:latin typeface="Verdana"/>
                <a:cs typeface="Verdana"/>
              </a:rPr>
              <a:t>ы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п</a:t>
            </a:r>
            <a:r>
              <a:rPr sz="1400" spc="5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1400" spc="-204" dirty="0">
                <a:solidFill>
                  <a:srgbClr val="FFFFFF"/>
                </a:solidFill>
                <a:latin typeface="Verdana"/>
                <a:cs typeface="Verdana"/>
              </a:rPr>
              <a:t>ч</a:t>
            </a:r>
            <a:r>
              <a:rPr sz="1400" spc="-75" dirty="0">
                <a:solidFill>
                  <a:srgbClr val="FFFFFF"/>
                </a:solidFill>
                <a:latin typeface="Verdana"/>
                <a:cs typeface="Verdana"/>
              </a:rPr>
              <a:t>к</a:t>
            </a:r>
            <a:r>
              <a:rPr sz="1400" spc="-80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400" spc="-125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1400">
              <a:latin typeface="Verdana"/>
              <a:cs typeface="Verdana"/>
            </a:endParaRPr>
          </a:p>
          <a:p>
            <a:pPr marL="12700" marR="5080" algn="just">
              <a:lnSpc>
                <a:spcPct val="100000"/>
              </a:lnSpc>
            </a:pPr>
            <a:r>
              <a:rPr sz="1400" spc="-30" dirty="0">
                <a:solidFill>
                  <a:srgbClr val="FFFFFF"/>
                </a:solidFill>
                <a:latin typeface="Verdana"/>
                <a:cs typeface="Verdana"/>
              </a:rPr>
              <a:t>Если</a:t>
            </a:r>
            <a:r>
              <a:rPr sz="140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Verdana"/>
                <a:cs typeface="Verdana"/>
              </a:rPr>
              <a:t>давка</a:t>
            </a:r>
            <a:r>
              <a:rPr sz="14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45" dirty="0">
                <a:solidFill>
                  <a:srgbClr val="FFFFFF"/>
                </a:solidFill>
                <a:latin typeface="Verdana"/>
                <a:cs typeface="Verdana"/>
              </a:rPr>
              <a:t>приняла</a:t>
            </a:r>
            <a:r>
              <a:rPr sz="140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угрожающий 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характер, </a:t>
            </a:r>
            <a:r>
              <a:rPr sz="1400" spc="10" dirty="0">
                <a:solidFill>
                  <a:srgbClr val="FFFFFF"/>
                </a:solidFill>
                <a:latin typeface="Verdana"/>
                <a:cs typeface="Verdana"/>
              </a:rPr>
              <a:t>немедленно, не </a:t>
            </a:r>
            <a:r>
              <a:rPr sz="1400" spc="-40" dirty="0">
                <a:solidFill>
                  <a:srgbClr val="FFFFFF"/>
                </a:solidFill>
                <a:latin typeface="Verdana"/>
                <a:cs typeface="Verdana"/>
              </a:rPr>
              <a:t>раздумывая, </a:t>
            </a:r>
            <a:r>
              <a:rPr sz="1400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Verdana"/>
                <a:cs typeface="Verdana"/>
              </a:rPr>
              <a:t>освободитесь </a:t>
            </a:r>
            <a:r>
              <a:rPr sz="1400" spc="-45" dirty="0">
                <a:solidFill>
                  <a:srgbClr val="FFFFFF"/>
                </a:solidFill>
                <a:latin typeface="Verdana"/>
                <a:cs typeface="Verdana"/>
              </a:rPr>
              <a:t>от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любой 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ноши, </a:t>
            </a:r>
            <a:r>
              <a:rPr sz="1400" spc="20" dirty="0">
                <a:solidFill>
                  <a:srgbClr val="FFFFFF"/>
                </a:solidFill>
                <a:latin typeface="Verdana"/>
                <a:cs typeface="Verdana"/>
              </a:rPr>
              <a:t>прежде 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всего </a:t>
            </a:r>
            <a:r>
              <a:rPr sz="1400" spc="-45" dirty="0">
                <a:solidFill>
                  <a:srgbClr val="FFFFFF"/>
                </a:solidFill>
                <a:latin typeface="Verdana"/>
                <a:cs typeface="Verdana"/>
              </a:rPr>
              <a:t>от </a:t>
            </a:r>
            <a:r>
              <a:rPr sz="1400" spc="30" dirty="0">
                <a:solidFill>
                  <a:srgbClr val="FFFFFF"/>
                </a:solidFill>
                <a:latin typeface="Verdana"/>
                <a:cs typeface="Verdana"/>
              </a:rPr>
              <a:t>сумки на </a:t>
            </a:r>
            <a:r>
              <a:rPr sz="1400" spc="5" dirty="0">
                <a:solidFill>
                  <a:srgbClr val="FFFFFF"/>
                </a:solidFill>
                <a:latin typeface="Verdana"/>
                <a:cs typeface="Verdana"/>
              </a:rPr>
              <a:t>длинном </a:t>
            </a:r>
            <a:r>
              <a:rPr sz="1400" spc="85" dirty="0">
                <a:solidFill>
                  <a:srgbClr val="FFFFFF"/>
                </a:solidFill>
                <a:latin typeface="Verdana"/>
                <a:cs typeface="Verdana"/>
              </a:rPr>
              <a:t>ремне </a:t>
            </a:r>
            <a:r>
              <a:rPr sz="1400" spc="-35" dirty="0">
                <a:solidFill>
                  <a:srgbClr val="FFFFFF"/>
                </a:solidFill>
                <a:latin typeface="Verdana"/>
                <a:cs typeface="Verdana"/>
              </a:rPr>
              <a:t>и </a:t>
            </a:r>
            <a:r>
              <a:rPr sz="1400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105" dirty="0">
                <a:solidFill>
                  <a:srgbClr val="FFFFFF"/>
                </a:solidFill>
                <a:latin typeface="Verdana"/>
                <a:cs typeface="Verdana"/>
              </a:rPr>
              <a:t>шарфа.</a:t>
            </a:r>
            <a:endParaRPr sz="1400">
              <a:latin typeface="Verdana"/>
              <a:cs typeface="Verdana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1400" spc="-25" dirty="0">
                <a:solidFill>
                  <a:srgbClr val="FFFFFF"/>
                </a:solidFill>
                <a:latin typeface="Verdana"/>
                <a:cs typeface="Verdana"/>
              </a:rPr>
              <a:t>Если</a:t>
            </a:r>
            <a:r>
              <a:rPr sz="14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95" dirty="0">
                <a:solidFill>
                  <a:srgbClr val="FFFFFF"/>
                </a:solidFill>
                <a:latin typeface="Verdana"/>
                <a:cs typeface="Verdana"/>
              </a:rPr>
              <a:t>что-то</a:t>
            </a:r>
            <a:r>
              <a:rPr sz="14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Verdana"/>
                <a:cs typeface="Verdana"/>
              </a:rPr>
              <a:t>уронили,</a:t>
            </a:r>
            <a:r>
              <a:rPr sz="140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45" dirty="0">
                <a:solidFill>
                  <a:srgbClr val="FFFFFF"/>
                </a:solidFill>
                <a:latin typeface="Verdana"/>
                <a:cs typeface="Verdana"/>
              </a:rPr>
              <a:t>ни</a:t>
            </a:r>
            <a:r>
              <a:rPr sz="14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180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14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70" dirty="0">
                <a:solidFill>
                  <a:srgbClr val="FFFFFF"/>
                </a:solidFill>
                <a:latin typeface="Verdana"/>
                <a:cs typeface="Verdana"/>
              </a:rPr>
              <a:t>коем</a:t>
            </a:r>
            <a:r>
              <a:rPr sz="14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Verdana"/>
                <a:cs typeface="Verdana"/>
              </a:rPr>
              <a:t>случае</a:t>
            </a:r>
            <a:r>
              <a:rPr sz="14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Verdana"/>
                <a:cs typeface="Verdana"/>
              </a:rPr>
              <a:t>не</a:t>
            </a:r>
            <a:r>
              <a:rPr sz="14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Verdana"/>
                <a:cs typeface="Verdana"/>
              </a:rPr>
              <a:t>наклоняйтесь,</a:t>
            </a:r>
            <a:r>
              <a:rPr sz="14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80" dirty="0">
                <a:solidFill>
                  <a:srgbClr val="FFFFFF"/>
                </a:solidFill>
                <a:latin typeface="Verdana"/>
                <a:cs typeface="Verdana"/>
              </a:rPr>
              <a:t>чтобы</a:t>
            </a:r>
            <a:r>
              <a:rPr sz="14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90" dirty="0">
                <a:solidFill>
                  <a:srgbClr val="FFFFFF"/>
                </a:solidFill>
                <a:latin typeface="Verdana"/>
                <a:cs typeface="Verdana"/>
              </a:rPr>
              <a:t>поднять.</a:t>
            </a:r>
            <a:endParaRPr sz="1400">
              <a:latin typeface="Verdana"/>
              <a:cs typeface="Verdana"/>
            </a:endParaRPr>
          </a:p>
          <a:p>
            <a:pPr marL="12700" marR="5715" algn="just">
              <a:lnSpc>
                <a:spcPct val="100000"/>
              </a:lnSpc>
            </a:pPr>
            <a:r>
              <a:rPr sz="1400" spc="-30" dirty="0">
                <a:solidFill>
                  <a:srgbClr val="FFFFFF"/>
                </a:solidFill>
                <a:latin typeface="Verdana"/>
                <a:cs typeface="Verdana"/>
              </a:rPr>
              <a:t>Если </a:t>
            </a:r>
            <a:r>
              <a:rPr sz="1400" spc="-175" dirty="0">
                <a:solidFill>
                  <a:srgbClr val="FFFFFF"/>
                </a:solidFill>
                <a:latin typeface="Verdana"/>
                <a:cs typeface="Verdana"/>
              </a:rPr>
              <a:t>вы </a:t>
            </a:r>
            <a:r>
              <a:rPr sz="1400" spc="-50" dirty="0">
                <a:solidFill>
                  <a:srgbClr val="FFFFFF"/>
                </a:solidFill>
                <a:latin typeface="Verdana"/>
                <a:cs typeface="Verdana"/>
              </a:rPr>
              <a:t>упали, </a:t>
            </a:r>
            <a:r>
              <a:rPr sz="1400" spc="15" dirty="0">
                <a:solidFill>
                  <a:srgbClr val="FFFFFF"/>
                </a:solidFill>
                <a:latin typeface="Verdana"/>
                <a:cs typeface="Verdana"/>
              </a:rPr>
              <a:t>постарайтесь </a:t>
            </a:r>
            <a:r>
              <a:rPr sz="1400" spc="-45" dirty="0">
                <a:solidFill>
                  <a:srgbClr val="FFFFFF"/>
                </a:solidFill>
                <a:latin typeface="Verdana"/>
                <a:cs typeface="Verdana"/>
              </a:rPr>
              <a:t>как </a:t>
            </a:r>
            <a:r>
              <a:rPr sz="1400" spc="55" dirty="0">
                <a:solidFill>
                  <a:srgbClr val="FFFFFF"/>
                </a:solidFill>
                <a:latin typeface="Verdana"/>
                <a:cs typeface="Verdana"/>
              </a:rPr>
              <a:t>можно </a:t>
            </a:r>
            <a:r>
              <a:rPr sz="1400" spc="15" dirty="0">
                <a:solidFill>
                  <a:srgbClr val="FFFFFF"/>
                </a:solidFill>
                <a:latin typeface="Verdana"/>
                <a:cs typeface="Verdana"/>
              </a:rPr>
              <a:t>быстрее </a:t>
            </a:r>
            <a:r>
              <a:rPr sz="1400" spc="-75" dirty="0">
                <a:solidFill>
                  <a:srgbClr val="FFFFFF"/>
                </a:solidFill>
                <a:latin typeface="Verdana"/>
                <a:cs typeface="Verdana"/>
              </a:rPr>
              <a:t>подняться </a:t>
            </a:r>
            <a:r>
              <a:rPr sz="1400" spc="30" dirty="0">
                <a:solidFill>
                  <a:srgbClr val="FFFFFF"/>
                </a:solidFill>
                <a:latin typeface="Verdana"/>
                <a:cs typeface="Verdana"/>
              </a:rPr>
              <a:t>на </a:t>
            </a:r>
            <a:r>
              <a:rPr sz="1400" spc="-70" dirty="0">
                <a:solidFill>
                  <a:srgbClr val="FFFFFF"/>
                </a:solidFill>
                <a:latin typeface="Verdana"/>
                <a:cs typeface="Verdana"/>
              </a:rPr>
              <a:t>ноги. </a:t>
            </a:r>
            <a:r>
              <a:rPr sz="1400" spc="-20" dirty="0">
                <a:solidFill>
                  <a:srgbClr val="FFFFFF"/>
                </a:solidFill>
                <a:latin typeface="Verdana"/>
                <a:cs typeface="Verdana"/>
              </a:rPr>
              <a:t>При </a:t>
            </a:r>
            <a:r>
              <a:rPr sz="1400" spc="70" dirty="0">
                <a:solidFill>
                  <a:srgbClr val="FFFFFF"/>
                </a:solidFill>
                <a:latin typeface="Verdana"/>
                <a:cs typeface="Verdana"/>
              </a:rPr>
              <a:t>этом </a:t>
            </a:r>
            <a:r>
              <a:rPr sz="1400" spc="-4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Verdana"/>
                <a:cs typeface="Verdana"/>
              </a:rPr>
              <a:t>не</a:t>
            </a:r>
            <a:r>
              <a:rPr sz="1400" spc="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Verdana"/>
                <a:cs typeface="Verdana"/>
              </a:rPr>
              <a:t>опирайтесь</a:t>
            </a:r>
            <a:r>
              <a:rPr sz="1400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Verdana"/>
                <a:cs typeface="Verdana"/>
              </a:rPr>
              <a:t>на </a:t>
            </a:r>
            <a:r>
              <a:rPr sz="1400" spc="-40" dirty="0">
                <a:solidFill>
                  <a:srgbClr val="FFFFFF"/>
                </a:solidFill>
                <a:latin typeface="Verdana"/>
                <a:cs typeface="Verdana"/>
              </a:rPr>
              <a:t>руки</a:t>
            </a:r>
            <a:r>
              <a:rPr sz="1400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110" dirty="0">
                <a:solidFill>
                  <a:srgbClr val="FFFFFF"/>
                </a:solidFill>
                <a:latin typeface="Verdana"/>
                <a:cs typeface="Verdana"/>
              </a:rPr>
              <a:t>(их</a:t>
            </a:r>
            <a:r>
              <a:rPr sz="14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80" dirty="0">
                <a:solidFill>
                  <a:srgbClr val="FFFFFF"/>
                </a:solidFill>
                <a:latin typeface="Verdana"/>
                <a:cs typeface="Verdana"/>
              </a:rPr>
              <a:t>отдавят</a:t>
            </a:r>
            <a:r>
              <a:rPr sz="14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либо</a:t>
            </a:r>
            <a:r>
              <a:rPr sz="1400" spc="5" dirty="0">
                <a:solidFill>
                  <a:srgbClr val="FFFFFF"/>
                </a:solidFill>
                <a:latin typeface="Verdana"/>
                <a:cs typeface="Verdana"/>
              </a:rPr>
              <a:t> сломают).</a:t>
            </a:r>
            <a:r>
              <a:rPr sz="1400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20" dirty="0">
                <a:solidFill>
                  <a:srgbClr val="FFFFFF"/>
                </a:solidFill>
                <a:latin typeface="Verdana"/>
                <a:cs typeface="Verdana"/>
              </a:rPr>
              <a:t>Старайтесь</a:t>
            </a:r>
            <a:r>
              <a:rPr sz="1400" spc="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100" dirty="0">
                <a:solidFill>
                  <a:srgbClr val="FFFFFF"/>
                </a:solidFill>
                <a:latin typeface="Verdana"/>
                <a:cs typeface="Verdana"/>
              </a:rPr>
              <a:t>хоть</a:t>
            </a:r>
            <a:r>
              <a:rPr sz="14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Verdana"/>
                <a:cs typeface="Verdana"/>
              </a:rPr>
              <a:t>на </a:t>
            </a:r>
            <a:r>
              <a:rPr sz="1400" spc="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Verdana"/>
                <a:cs typeface="Verdana"/>
              </a:rPr>
              <a:t>мгновение </a:t>
            </a:r>
            <a:r>
              <a:rPr sz="1400" spc="-65" dirty="0">
                <a:solidFill>
                  <a:srgbClr val="FFFFFF"/>
                </a:solidFill>
                <a:latin typeface="Verdana"/>
                <a:cs typeface="Verdana"/>
              </a:rPr>
              <a:t>встать </a:t>
            </a:r>
            <a:r>
              <a:rPr sz="1400" spc="30" dirty="0">
                <a:solidFill>
                  <a:srgbClr val="FFFFFF"/>
                </a:solidFill>
                <a:latin typeface="Verdana"/>
                <a:cs typeface="Verdana"/>
              </a:rPr>
              <a:t>на </a:t>
            </a:r>
            <a:r>
              <a:rPr sz="1400" spc="-30" dirty="0">
                <a:solidFill>
                  <a:srgbClr val="FFFFFF"/>
                </a:solidFill>
                <a:latin typeface="Verdana"/>
                <a:cs typeface="Verdana"/>
              </a:rPr>
              <a:t>подошвы </a:t>
            </a:r>
            <a:r>
              <a:rPr sz="1400" spc="-60" dirty="0">
                <a:solidFill>
                  <a:srgbClr val="FFFFFF"/>
                </a:solidFill>
                <a:latin typeface="Verdana"/>
                <a:cs typeface="Verdana"/>
              </a:rPr>
              <a:t>или </a:t>
            </a:r>
            <a:r>
              <a:rPr sz="1400" spc="30" dirty="0">
                <a:solidFill>
                  <a:srgbClr val="FFFFFF"/>
                </a:solidFill>
                <a:latin typeface="Verdana"/>
                <a:cs typeface="Verdana"/>
              </a:rPr>
              <a:t>на </a:t>
            </a:r>
            <a:r>
              <a:rPr sz="1400" spc="-20" dirty="0">
                <a:solidFill>
                  <a:srgbClr val="FFFFFF"/>
                </a:solidFill>
                <a:latin typeface="Verdana"/>
                <a:cs typeface="Verdana"/>
              </a:rPr>
              <a:t>носки. </a:t>
            </a:r>
            <a:r>
              <a:rPr sz="1400" spc="-5" dirty="0">
                <a:solidFill>
                  <a:srgbClr val="FFFFFF"/>
                </a:solidFill>
                <a:latin typeface="Verdana"/>
                <a:cs typeface="Verdana"/>
              </a:rPr>
              <a:t>Обретя </a:t>
            </a:r>
            <a:r>
              <a:rPr sz="1400" spc="-15" dirty="0">
                <a:solidFill>
                  <a:srgbClr val="FFFFFF"/>
                </a:solidFill>
                <a:latin typeface="Verdana"/>
                <a:cs typeface="Verdana"/>
              </a:rPr>
              <a:t>опору, </a:t>
            </a:r>
            <a:r>
              <a:rPr sz="1400" spc="-95" dirty="0">
                <a:solidFill>
                  <a:srgbClr val="FFFFFF"/>
                </a:solidFill>
                <a:latin typeface="Verdana"/>
                <a:cs typeface="Verdana"/>
              </a:rPr>
              <a:t>"выныривайте", </a:t>
            </a:r>
            <a:r>
              <a:rPr sz="14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ре</a:t>
            </a:r>
            <a:r>
              <a:rPr sz="1400" spc="-5" dirty="0">
                <a:solidFill>
                  <a:srgbClr val="FFFFFF"/>
                </a:solidFill>
                <a:latin typeface="Verdana"/>
                <a:cs typeface="Verdana"/>
              </a:rPr>
              <a:t>з</a:t>
            </a:r>
            <a:r>
              <a:rPr sz="1400" spc="-30" dirty="0">
                <a:solidFill>
                  <a:srgbClr val="FFFFFF"/>
                </a:solidFill>
                <a:latin typeface="Verdana"/>
                <a:cs typeface="Verdana"/>
              </a:rPr>
              <a:t>ко</a:t>
            </a:r>
            <a:r>
              <a:rPr sz="14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85" dirty="0">
                <a:solidFill>
                  <a:srgbClr val="FFFFFF"/>
                </a:solidFill>
                <a:latin typeface="Verdana"/>
                <a:cs typeface="Verdana"/>
              </a:rPr>
              <a:t>отт</a:t>
            </a:r>
            <a:r>
              <a:rPr sz="1400" spc="-50" dirty="0">
                <a:solidFill>
                  <a:srgbClr val="FFFFFF"/>
                </a:solidFill>
                <a:latin typeface="Verdana"/>
                <a:cs typeface="Verdana"/>
              </a:rPr>
              <a:t>ол</a:t>
            </a:r>
            <a:r>
              <a:rPr sz="1400" spc="-60" dirty="0">
                <a:solidFill>
                  <a:srgbClr val="FFFFFF"/>
                </a:solidFill>
                <a:latin typeface="Verdana"/>
                <a:cs typeface="Verdana"/>
              </a:rPr>
              <a:t>к</a:t>
            </a:r>
            <a:r>
              <a:rPr sz="1400" spc="-110" dirty="0">
                <a:solidFill>
                  <a:srgbClr val="FFFFFF"/>
                </a:solidFill>
                <a:latin typeface="Verdana"/>
                <a:cs typeface="Verdana"/>
              </a:rPr>
              <a:t>нув</a:t>
            </a:r>
            <a:r>
              <a:rPr sz="1400" spc="90" dirty="0">
                <a:solidFill>
                  <a:srgbClr val="FFFFFF"/>
                </a:solidFill>
                <a:latin typeface="Verdana"/>
                <a:cs typeface="Verdana"/>
              </a:rPr>
              <a:t>ш</a:t>
            </a:r>
            <a:r>
              <a:rPr sz="1400" spc="65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400" spc="45" dirty="0">
                <a:solidFill>
                  <a:srgbClr val="FFFFFF"/>
                </a:solidFill>
                <a:latin typeface="Verdana"/>
                <a:cs typeface="Verdana"/>
              </a:rPr>
              <a:t>с</a:t>
            </a:r>
            <a:r>
              <a:rPr sz="1400" spc="-140" dirty="0">
                <a:solidFill>
                  <a:srgbClr val="FFFFFF"/>
                </a:solidFill>
                <a:latin typeface="Verdana"/>
                <a:cs typeface="Verdana"/>
              </a:rPr>
              <a:t>ь</a:t>
            </a:r>
            <a:r>
              <a:rPr sz="14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45" dirty="0">
                <a:solidFill>
                  <a:srgbClr val="FFFFFF"/>
                </a:solidFill>
                <a:latin typeface="Verdana"/>
                <a:cs typeface="Verdana"/>
              </a:rPr>
              <a:t>от</a:t>
            </a:r>
            <a:r>
              <a:rPr sz="14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150" dirty="0">
                <a:solidFill>
                  <a:srgbClr val="FFFFFF"/>
                </a:solidFill>
                <a:latin typeface="Verdana"/>
                <a:cs typeface="Verdana"/>
              </a:rPr>
              <a:t>з</a:t>
            </a:r>
            <a:r>
              <a:rPr sz="1400" spc="55" dirty="0">
                <a:solidFill>
                  <a:srgbClr val="FFFFFF"/>
                </a:solidFill>
                <a:latin typeface="Verdana"/>
                <a:cs typeface="Verdana"/>
              </a:rPr>
              <a:t>емли</a:t>
            </a:r>
            <a:r>
              <a:rPr sz="14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Verdana"/>
                <a:cs typeface="Verdana"/>
              </a:rPr>
              <a:t>ногами</a:t>
            </a:r>
            <a:r>
              <a:rPr sz="1400" spc="-120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1400">
              <a:latin typeface="Verdana"/>
              <a:cs typeface="Verdana"/>
            </a:endParaRPr>
          </a:p>
          <a:p>
            <a:pPr marL="12700" marR="8255" algn="just">
              <a:lnSpc>
                <a:spcPct val="100000"/>
              </a:lnSpc>
            </a:pPr>
            <a:r>
              <a:rPr sz="1400" spc="-30" dirty="0">
                <a:solidFill>
                  <a:srgbClr val="FFFFFF"/>
                </a:solidFill>
                <a:latin typeface="Verdana"/>
                <a:cs typeface="Verdana"/>
              </a:rPr>
              <a:t>Если</a:t>
            </a:r>
            <a:r>
              <a:rPr sz="14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65" dirty="0">
                <a:solidFill>
                  <a:srgbClr val="FFFFFF"/>
                </a:solidFill>
                <a:latin typeface="Verdana"/>
                <a:cs typeface="Verdana"/>
              </a:rPr>
              <a:t>встать </a:t>
            </a:r>
            <a:r>
              <a:rPr sz="1400" spc="10" dirty="0">
                <a:solidFill>
                  <a:srgbClr val="FFFFFF"/>
                </a:solidFill>
                <a:latin typeface="Verdana"/>
                <a:cs typeface="Verdana"/>
              </a:rPr>
              <a:t>не</a:t>
            </a:r>
            <a:r>
              <a:rPr sz="14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Verdana"/>
                <a:cs typeface="Verdana"/>
              </a:rPr>
              <a:t>удается,</a:t>
            </a:r>
            <a:r>
              <a:rPr sz="14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Verdana"/>
                <a:cs typeface="Verdana"/>
              </a:rPr>
              <a:t>свернитесь</a:t>
            </a:r>
            <a:r>
              <a:rPr sz="1400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Verdana"/>
                <a:cs typeface="Verdana"/>
              </a:rPr>
              <a:t>клубком,</a:t>
            </a:r>
            <a:r>
              <a:rPr sz="14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Verdana"/>
                <a:cs typeface="Verdana"/>
              </a:rPr>
              <a:t>защитите</a:t>
            </a:r>
            <a:r>
              <a:rPr sz="1400" spc="-65" dirty="0">
                <a:solidFill>
                  <a:srgbClr val="FFFFFF"/>
                </a:solidFill>
                <a:latin typeface="Verdana"/>
                <a:cs typeface="Verdana"/>
              </a:rPr>
              <a:t> голову </a:t>
            </a:r>
            <a:r>
              <a:rPr sz="1400" spc="-40" dirty="0">
                <a:solidFill>
                  <a:srgbClr val="FFFFFF"/>
                </a:solidFill>
                <a:latin typeface="Verdana"/>
                <a:cs typeface="Verdana"/>
              </a:rPr>
              <a:t>предплечьями,</a:t>
            </a:r>
            <a:r>
              <a:rPr sz="14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114" dirty="0">
                <a:solidFill>
                  <a:srgbClr val="FFFFFF"/>
                </a:solidFill>
                <a:latin typeface="Verdana"/>
                <a:cs typeface="Verdana"/>
              </a:rPr>
              <a:t>а </a:t>
            </a:r>
            <a:r>
              <a:rPr sz="1400" spc="-4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Verdana"/>
                <a:cs typeface="Verdana"/>
              </a:rPr>
              <a:t>ла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д</a:t>
            </a:r>
            <a:r>
              <a:rPr sz="1400" spc="65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1400" spc="-15" dirty="0">
                <a:solidFill>
                  <a:srgbClr val="FFFFFF"/>
                </a:solidFill>
                <a:latin typeface="Verdana"/>
                <a:cs typeface="Verdana"/>
              </a:rPr>
              <a:t>ням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4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Verdana"/>
                <a:cs typeface="Verdana"/>
              </a:rPr>
              <a:t>п</a:t>
            </a:r>
            <a:r>
              <a:rPr sz="1400" spc="20" dirty="0">
                <a:solidFill>
                  <a:srgbClr val="FFFFFF"/>
                </a:solidFill>
                <a:latin typeface="Verdana"/>
                <a:cs typeface="Verdana"/>
              </a:rPr>
              <a:t>р</a:t>
            </a:r>
            <a:r>
              <a:rPr sz="1400" spc="-90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400" spc="-70" dirty="0">
                <a:solidFill>
                  <a:srgbClr val="FFFFFF"/>
                </a:solidFill>
                <a:latin typeface="Verdana"/>
                <a:cs typeface="Verdana"/>
              </a:rPr>
              <a:t>к</a:t>
            </a:r>
            <a:r>
              <a:rPr sz="1400" spc="85" dirty="0">
                <a:solidFill>
                  <a:srgbClr val="FFFFFF"/>
                </a:solidFill>
                <a:latin typeface="Verdana"/>
                <a:cs typeface="Verdana"/>
              </a:rPr>
              <a:t>р</a:t>
            </a:r>
            <a:r>
              <a:rPr sz="1400" spc="55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1400" spc="-45" dirty="0">
                <a:solidFill>
                  <a:srgbClr val="FFFFFF"/>
                </a:solidFill>
                <a:latin typeface="Verdana"/>
                <a:cs typeface="Verdana"/>
              </a:rPr>
              <a:t>йт</a:t>
            </a:r>
            <a:r>
              <a:rPr sz="1400" spc="-40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1400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155" dirty="0">
                <a:solidFill>
                  <a:srgbClr val="FFFFFF"/>
                </a:solidFill>
                <a:latin typeface="Verdana"/>
                <a:cs typeface="Verdana"/>
              </a:rPr>
              <a:t>з</a:t>
            </a:r>
            <a:r>
              <a:rPr sz="1400" spc="-65" dirty="0">
                <a:solidFill>
                  <a:srgbClr val="FFFFFF"/>
                </a:solidFill>
                <a:latin typeface="Verdana"/>
                <a:cs typeface="Verdana"/>
              </a:rPr>
              <a:t>атыло</a:t>
            </a:r>
            <a:r>
              <a:rPr sz="1400" spc="-55" dirty="0">
                <a:solidFill>
                  <a:srgbClr val="FFFFFF"/>
                </a:solidFill>
                <a:latin typeface="Verdana"/>
                <a:cs typeface="Verdana"/>
              </a:rPr>
              <a:t>к</a:t>
            </a:r>
            <a:r>
              <a:rPr sz="1400" spc="-125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1400">
              <a:latin typeface="Verdana"/>
              <a:cs typeface="Verdana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94319" y="1071372"/>
            <a:ext cx="4297679" cy="506730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8555" y="626363"/>
            <a:ext cx="7694930" cy="5509260"/>
          </a:xfrm>
          <a:custGeom>
            <a:avLst/>
            <a:gdLst/>
            <a:ahLst/>
            <a:cxnLst/>
            <a:rect l="l" t="t" r="r" b="b"/>
            <a:pathLst>
              <a:path w="7694930" h="5509260">
                <a:moveTo>
                  <a:pt x="7694676" y="0"/>
                </a:moveTo>
                <a:lnTo>
                  <a:pt x="0" y="0"/>
                </a:lnTo>
                <a:lnTo>
                  <a:pt x="0" y="5509260"/>
                </a:lnTo>
                <a:lnTo>
                  <a:pt x="7694676" y="5509260"/>
                </a:lnTo>
                <a:lnTo>
                  <a:pt x="7694676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16686" y="655066"/>
            <a:ext cx="7355205" cy="53911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26695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Verdana"/>
                <a:cs typeface="Verdana"/>
              </a:rPr>
              <a:t>Попав </a:t>
            </a:r>
            <a:r>
              <a:rPr sz="1600" spc="-204" dirty="0">
                <a:latin typeface="Verdana"/>
                <a:cs typeface="Verdana"/>
              </a:rPr>
              <a:t>в </a:t>
            </a:r>
            <a:r>
              <a:rPr sz="1600" spc="5" dirty="0">
                <a:latin typeface="Verdana"/>
                <a:cs typeface="Verdana"/>
              </a:rPr>
              <a:t>переполненное </a:t>
            </a:r>
            <a:r>
              <a:rPr sz="1600" spc="-15" dirty="0">
                <a:latin typeface="Verdana"/>
                <a:cs typeface="Verdana"/>
              </a:rPr>
              <a:t>людьми </a:t>
            </a:r>
            <a:r>
              <a:rPr sz="1600" spc="45" dirty="0">
                <a:latin typeface="Verdana"/>
                <a:cs typeface="Verdana"/>
              </a:rPr>
              <a:t>помещение, </a:t>
            </a:r>
            <a:r>
              <a:rPr sz="1600" spc="40" dirty="0">
                <a:latin typeface="Verdana"/>
                <a:cs typeface="Verdana"/>
              </a:rPr>
              <a:t>заранее </a:t>
            </a:r>
            <a:r>
              <a:rPr sz="1600" spc="-20" dirty="0">
                <a:latin typeface="Verdana"/>
                <a:cs typeface="Verdana"/>
              </a:rPr>
              <a:t>определите, </a:t>
            </a:r>
            <a:r>
              <a:rPr sz="1600" spc="-550" dirty="0">
                <a:latin typeface="Verdana"/>
                <a:cs typeface="Verdana"/>
              </a:rPr>
              <a:t> </a:t>
            </a:r>
            <a:r>
              <a:rPr sz="1600" spc="-25" dirty="0">
                <a:latin typeface="Verdana"/>
                <a:cs typeface="Verdana"/>
              </a:rPr>
              <a:t>какие</a:t>
            </a:r>
            <a:r>
              <a:rPr sz="1600" spc="-135" dirty="0">
                <a:latin typeface="Verdana"/>
                <a:cs typeface="Verdana"/>
              </a:rPr>
              <a:t> </a:t>
            </a:r>
            <a:r>
              <a:rPr sz="1600" spc="95" dirty="0">
                <a:latin typeface="Verdana"/>
                <a:cs typeface="Verdana"/>
              </a:rPr>
              <a:t>места</a:t>
            </a:r>
            <a:r>
              <a:rPr sz="1600" spc="-100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при</a:t>
            </a:r>
            <a:r>
              <a:rPr sz="1600" spc="-114" dirty="0">
                <a:latin typeface="Verdana"/>
                <a:cs typeface="Verdana"/>
              </a:rPr>
              <a:t> </a:t>
            </a:r>
            <a:r>
              <a:rPr sz="1600" spc="-65" dirty="0">
                <a:latin typeface="Verdana"/>
                <a:cs typeface="Verdana"/>
              </a:rPr>
              <a:t>возникновении</a:t>
            </a:r>
            <a:r>
              <a:rPr sz="1600" spc="-75" dirty="0">
                <a:latin typeface="Verdana"/>
                <a:cs typeface="Verdana"/>
              </a:rPr>
              <a:t> </a:t>
            </a:r>
            <a:r>
              <a:rPr sz="1600" spc="15" dirty="0">
                <a:latin typeface="Verdana"/>
                <a:cs typeface="Verdana"/>
              </a:rPr>
              <a:t>экстремальной</a:t>
            </a:r>
            <a:r>
              <a:rPr sz="1600" spc="-105" dirty="0">
                <a:latin typeface="Verdana"/>
                <a:cs typeface="Verdana"/>
              </a:rPr>
              <a:t> </a:t>
            </a:r>
            <a:r>
              <a:rPr sz="1600" spc="-15" dirty="0">
                <a:latin typeface="Verdana"/>
                <a:cs typeface="Verdana"/>
              </a:rPr>
              <a:t>ситуации</a:t>
            </a:r>
            <a:r>
              <a:rPr sz="1600" spc="-95" dirty="0">
                <a:latin typeface="Verdana"/>
                <a:cs typeface="Verdana"/>
              </a:rPr>
              <a:t> </a:t>
            </a:r>
            <a:r>
              <a:rPr sz="1600" spc="25" dirty="0">
                <a:latin typeface="Verdana"/>
                <a:cs typeface="Verdana"/>
              </a:rPr>
              <a:t>наиболее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600" spc="5" dirty="0">
                <a:latin typeface="Verdana"/>
                <a:cs typeface="Verdana"/>
              </a:rPr>
              <a:t>опасны</a:t>
            </a:r>
            <a:r>
              <a:rPr sz="1600" spc="-114" dirty="0">
                <a:latin typeface="Verdana"/>
                <a:cs typeface="Verdana"/>
              </a:rPr>
              <a:t> </a:t>
            </a:r>
            <a:r>
              <a:rPr sz="1600" spc="-55" dirty="0">
                <a:latin typeface="Verdana"/>
                <a:cs typeface="Verdana"/>
              </a:rPr>
              <a:t>(проходы</a:t>
            </a:r>
            <a:r>
              <a:rPr sz="1600" spc="-70" dirty="0">
                <a:latin typeface="Verdana"/>
                <a:cs typeface="Verdana"/>
              </a:rPr>
              <a:t> </a:t>
            </a:r>
            <a:r>
              <a:rPr sz="1600" spc="35" dirty="0">
                <a:latin typeface="Verdana"/>
                <a:cs typeface="Verdana"/>
              </a:rPr>
              <a:t>между</a:t>
            </a:r>
            <a:r>
              <a:rPr sz="1600" spc="-110" dirty="0">
                <a:latin typeface="Verdana"/>
                <a:cs typeface="Verdana"/>
              </a:rPr>
              <a:t> </a:t>
            </a:r>
            <a:r>
              <a:rPr sz="1600" spc="50" dirty="0">
                <a:latin typeface="Verdana"/>
                <a:cs typeface="Verdana"/>
              </a:rPr>
              <a:t>секторами</a:t>
            </a:r>
            <a:r>
              <a:rPr sz="1600" spc="-105" dirty="0">
                <a:latin typeface="Verdana"/>
                <a:cs typeface="Verdana"/>
              </a:rPr>
              <a:t> </a:t>
            </a:r>
            <a:r>
              <a:rPr sz="1600" spc="30" dirty="0">
                <a:latin typeface="Verdana"/>
                <a:cs typeface="Verdana"/>
              </a:rPr>
              <a:t>на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стадионе,</a:t>
            </a:r>
            <a:r>
              <a:rPr sz="1600" spc="-114" dirty="0">
                <a:latin typeface="Verdana"/>
                <a:cs typeface="Verdana"/>
              </a:rPr>
              <a:t> </a:t>
            </a:r>
            <a:r>
              <a:rPr sz="1600" spc="-70" dirty="0">
                <a:latin typeface="Verdana"/>
                <a:cs typeface="Verdana"/>
              </a:rPr>
              <a:t>стеклянные</a:t>
            </a:r>
            <a:r>
              <a:rPr sz="1600" spc="-100" dirty="0">
                <a:latin typeface="Verdana"/>
                <a:cs typeface="Verdana"/>
              </a:rPr>
              <a:t> </a:t>
            </a:r>
            <a:r>
              <a:rPr sz="1600" spc="-25" dirty="0">
                <a:latin typeface="Verdana"/>
                <a:cs typeface="Verdana"/>
              </a:rPr>
              <a:t>двери</a:t>
            </a:r>
            <a:r>
              <a:rPr sz="1600" spc="-100" dirty="0">
                <a:latin typeface="Verdana"/>
                <a:cs typeface="Verdana"/>
              </a:rPr>
              <a:t> </a:t>
            </a:r>
            <a:r>
              <a:rPr sz="1600" spc="-45" dirty="0">
                <a:latin typeface="Verdana"/>
                <a:cs typeface="Verdana"/>
              </a:rPr>
              <a:t>и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latin typeface="Verdana"/>
                <a:cs typeface="Verdana"/>
              </a:rPr>
              <a:t>перегородки</a:t>
            </a:r>
            <a:r>
              <a:rPr sz="1600" spc="-110" dirty="0">
                <a:latin typeface="Verdana"/>
                <a:cs typeface="Verdana"/>
              </a:rPr>
              <a:t> </a:t>
            </a:r>
            <a:r>
              <a:rPr sz="1600" spc="-204" dirty="0">
                <a:latin typeface="Verdana"/>
                <a:cs typeface="Verdana"/>
              </a:rPr>
              <a:t>в</a:t>
            </a:r>
            <a:r>
              <a:rPr sz="1600" spc="-114" dirty="0">
                <a:latin typeface="Verdana"/>
                <a:cs typeface="Verdana"/>
              </a:rPr>
              <a:t> </a:t>
            </a:r>
            <a:r>
              <a:rPr sz="1600" spc="-60" dirty="0">
                <a:latin typeface="Verdana"/>
                <a:cs typeface="Verdana"/>
              </a:rPr>
              <a:t>концертных</a:t>
            </a:r>
            <a:r>
              <a:rPr sz="1600" spc="-110" dirty="0">
                <a:latin typeface="Verdana"/>
                <a:cs typeface="Verdana"/>
              </a:rPr>
              <a:t> </a:t>
            </a:r>
            <a:r>
              <a:rPr sz="1600" spc="-40" dirty="0">
                <a:latin typeface="Verdana"/>
                <a:cs typeface="Verdana"/>
              </a:rPr>
              <a:t>залах</a:t>
            </a:r>
            <a:r>
              <a:rPr sz="1600" spc="-145" dirty="0">
                <a:latin typeface="Verdana"/>
                <a:cs typeface="Verdana"/>
              </a:rPr>
              <a:t> </a:t>
            </a:r>
            <a:r>
              <a:rPr sz="1600" spc="-40" dirty="0">
                <a:latin typeface="Verdana"/>
                <a:cs typeface="Verdana"/>
              </a:rPr>
              <a:t>и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spc="-145" dirty="0">
                <a:latin typeface="Verdana"/>
                <a:cs typeface="Verdana"/>
              </a:rPr>
              <a:t>т.п.),</a:t>
            </a:r>
            <a:r>
              <a:rPr sz="1600" spc="-110" dirty="0">
                <a:latin typeface="Verdana"/>
                <a:cs typeface="Verdana"/>
              </a:rPr>
              <a:t> </a:t>
            </a:r>
            <a:r>
              <a:rPr sz="1600" spc="5" dirty="0">
                <a:latin typeface="Verdana"/>
                <a:cs typeface="Verdana"/>
              </a:rPr>
              <a:t>обратите</a:t>
            </a:r>
            <a:r>
              <a:rPr sz="1600" spc="-114" dirty="0">
                <a:latin typeface="Verdana"/>
                <a:cs typeface="Verdana"/>
              </a:rPr>
              <a:t> </a:t>
            </a:r>
            <a:r>
              <a:rPr sz="1600" spc="10" dirty="0">
                <a:latin typeface="Verdana"/>
                <a:cs typeface="Verdana"/>
              </a:rPr>
              <a:t>внимание</a:t>
            </a:r>
            <a:r>
              <a:rPr sz="1600" spc="-110" dirty="0">
                <a:latin typeface="Verdana"/>
                <a:cs typeface="Verdana"/>
              </a:rPr>
              <a:t> </a:t>
            </a:r>
            <a:r>
              <a:rPr sz="1600" spc="25" dirty="0">
                <a:latin typeface="Verdana"/>
                <a:cs typeface="Verdana"/>
              </a:rPr>
              <a:t>на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latin typeface="Verdana"/>
                <a:cs typeface="Verdana"/>
              </a:rPr>
              <a:t>запасные</a:t>
            </a:r>
            <a:r>
              <a:rPr sz="1600" spc="-114" dirty="0">
                <a:latin typeface="Verdana"/>
                <a:cs typeface="Verdana"/>
              </a:rPr>
              <a:t> </a:t>
            </a:r>
            <a:r>
              <a:rPr sz="1600" spc="-45" dirty="0">
                <a:latin typeface="Verdana"/>
                <a:cs typeface="Verdana"/>
              </a:rPr>
              <a:t>и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spc="-15" dirty="0">
                <a:latin typeface="Verdana"/>
                <a:cs typeface="Verdana"/>
              </a:rPr>
              <a:t>аварийные</a:t>
            </a:r>
            <a:r>
              <a:rPr sz="1600" spc="-125" dirty="0">
                <a:latin typeface="Verdana"/>
                <a:cs typeface="Verdana"/>
              </a:rPr>
              <a:t> </a:t>
            </a:r>
            <a:r>
              <a:rPr sz="1600" spc="-130" dirty="0">
                <a:latin typeface="Verdana"/>
                <a:cs typeface="Verdana"/>
              </a:rPr>
              <a:t>выходы,</a:t>
            </a:r>
            <a:r>
              <a:rPr sz="1600" spc="-105" dirty="0">
                <a:latin typeface="Verdana"/>
                <a:cs typeface="Verdana"/>
              </a:rPr>
              <a:t> </a:t>
            </a:r>
            <a:r>
              <a:rPr sz="1600" spc="20" dirty="0">
                <a:latin typeface="Verdana"/>
                <a:cs typeface="Verdana"/>
              </a:rPr>
              <a:t>мысленно</a:t>
            </a:r>
            <a:r>
              <a:rPr sz="1600" spc="-8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проделайте</a:t>
            </a:r>
            <a:r>
              <a:rPr sz="1600" spc="-110" dirty="0">
                <a:latin typeface="Verdana"/>
                <a:cs typeface="Verdana"/>
              </a:rPr>
              <a:t> </a:t>
            </a:r>
            <a:r>
              <a:rPr sz="1600" spc="-125" dirty="0">
                <a:latin typeface="Verdana"/>
                <a:cs typeface="Verdana"/>
              </a:rPr>
              <a:t>путь </a:t>
            </a:r>
            <a:r>
              <a:rPr sz="1600" spc="-150" dirty="0">
                <a:latin typeface="Verdana"/>
                <a:cs typeface="Verdana"/>
              </a:rPr>
              <a:t>к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spc="5" dirty="0">
                <a:latin typeface="Verdana"/>
                <a:cs typeface="Verdana"/>
              </a:rPr>
              <a:t>ним.</a:t>
            </a:r>
            <a:endParaRPr sz="16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50">
              <a:latin typeface="Verdana"/>
              <a:cs typeface="Verdana"/>
            </a:endParaRPr>
          </a:p>
          <a:p>
            <a:pPr marL="12700" marR="18415">
              <a:lnSpc>
                <a:spcPct val="100000"/>
              </a:lnSpc>
            </a:pPr>
            <a:r>
              <a:rPr sz="1600" spc="-65" dirty="0">
                <a:latin typeface="Verdana"/>
                <a:cs typeface="Verdana"/>
              </a:rPr>
              <a:t>Легче</a:t>
            </a:r>
            <a:r>
              <a:rPr sz="1600" spc="-114" dirty="0">
                <a:latin typeface="Verdana"/>
                <a:cs typeface="Verdana"/>
              </a:rPr>
              <a:t> </a:t>
            </a:r>
            <a:r>
              <a:rPr sz="1600" spc="-15" dirty="0">
                <a:latin typeface="Verdana"/>
                <a:cs typeface="Verdana"/>
              </a:rPr>
              <a:t>всего</a:t>
            </a:r>
            <a:r>
              <a:rPr sz="1600" spc="-95" dirty="0">
                <a:latin typeface="Verdana"/>
                <a:cs typeface="Verdana"/>
              </a:rPr>
              <a:t> укрыться</a:t>
            </a:r>
            <a:r>
              <a:rPr sz="1600" spc="-135" dirty="0">
                <a:latin typeface="Verdana"/>
                <a:cs typeface="Verdana"/>
              </a:rPr>
              <a:t> </a:t>
            </a:r>
            <a:r>
              <a:rPr sz="1600" spc="-55" dirty="0">
                <a:latin typeface="Verdana"/>
                <a:cs typeface="Verdana"/>
              </a:rPr>
              <a:t>от</a:t>
            </a:r>
            <a:r>
              <a:rPr sz="1600" spc="-114" dirty="0">
                <a:latin typeface="Verdana"/>
                <a:cs typeface="Verdana"/>
              </a:rPr>
              <a:t> </a:t>
            </a:r>
            <a:r>
              <a:rPr sz="1600" spc="-100" dirty="0">
                <a:latin typeface="Verdana"/>
                <a:cs typeface="Verdana"/>
              </a:rPr>
              <a:t>толпы</a:t>
            </a:r>
            <a:r>
              <a:rPr sz="1600" spc="-114" dirty="0">
                <a:latin typeface="Verdana"/>
                <a:cs typeface="Verdana"/>
              </a:rPr>
              <a:t> </a:t>
            </a:r>
            <a:r>
              <a:rPr sz="1600" spc="-204" dirty="0">
                <a:latin typeface="Verdana"/>
                <a:cs typeface="Verdana"/>
              </a:rPr>
              <a:t>в</a:t>
            </a:r>
            <a:r>
              <a:rPr sz="1600" spc="-114" dirty="0">
                <a:latin typeface="Verdana"/>
                <a:cs typeface="Verdana"/>
              </a:rPr>
              <a:t> </a:t>
            </a:r>
            <a:r>
              <a:rPr sz="1600" spc="-85" dirty="0">
                <a:latin typeface="Verdana"/>
                <a:cs typeface="Verdana"/>
              </a:rPr>
              <a:t>углах</a:t>
            </a:r>
            <a:r>
              <a:rPr sz="1600" spc="-145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зала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spc="-70" dirty="0">
                <a:latin typeface="Verdana"/>
                <a:cs typeface="Verdana"/>
              </a:rPr>
              <a:t>или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spc="-80" dirty="0">
                <a:latin typeface="Verdana"/>
                <a:cs typeface="Verdana"/>
              </a:rPr>
              <a:t>вблизи</a:t>
            </a:r>
            <a:r>
              <a:rPr sz="1600" spc="-90" dirty="0">
                <a:latin typeface="Verdana"/>
                <a:cs typeface="Verdana"/>
              </a:rPr>
              <a:t> </a:t>
            </a:r>
            <a:r>
              <a:rPr sz="1600" spc="-30" dirty="0">
                <a:latin typeface="Verdana"/>
                <a:cs typeface="Verdana"/>
              </a:rPr>
              <a:t>стен,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но</a:t>
            </a:r>
            <a:r>
              <a:rPr sz="1600" spc="-114" dirty="0">
                <a:latin typeface="Verdana"/>
                <a:cs typeface="Verdana"/>
              </a:rPr>
              <a:t> </a:t>
            </a:r>
            <a:r>
              <a:rPr sz="1600" spc="25" dirty="0">
                <a:latin typeface="Verdana"/>
                <a:cs typeface="Verdana"/>
              </a:rPr>
              <a:t>сложнее </a:t>
            </a:r>
            <a:r>
              <a:rPr sz="1600" spc="-550" dirty="0">
                <a:latin typeface="Verdana"/>
                <a:cs typeface="Verdana"/>
              </a:rPr>
              <a:t> </a:t>
            </a:r>
            <a:r>
              <a:rPr sz="1600" spc="-95" dirty="0">
                <a:latin typeface="Verdana"/>
                <a:cs typeface="Verdana"/>
              </a:rPr>
              <a:t>отт</a:t>
            </a:r>
            <a:r>
              <a:rPr sz="1600" spc="-100" dirty="0">
                <a:latin typeface="Verdana"/>
                <a:cs typeface="Verdana"/>
              </a:rPr>
              <a:t>у</a:t>
            </a:r>
            <a:r>
              <a:rPr sz="1600" spc="-35" dirty="0">
                <a:latin typeface="Verdana"/>
                <a:cs typeface="Verdana"/>
              </a:rPr>
              <a:t>д</a:t>
            </a:r>
            <a:r>
              <a:rPr sz="1600" spc="125" dirty="0">
                <a:latin typeface="Verdana"/>
                <a:cs typeface="Verdana"/>
              </a:rPr>
              <a:t>а</a:t>
            </a:r>
            <a:r>
              <a:rPr sz="1600" spc="-125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добират</a:t>
            </a:r>
            <a:r>
              <a:rPr sz="1600" dirty="0">
                <a:latin typeface="Verdana"/>
                <a:cs typeface="Verdana"/>
              </a:rPr>
              <a:t>ь</a:t>
            </a:r>
            <a:r>
              <a:rPr sz="1600" spc="-40" dirty="0">
                <a:latin typeface="Verdana"/>
                <a:cs typeface="Verdana"/>
              </a:rPr>
              <a:t>ся</a:t>
            </a:r>
            <a:r>
              <a:rPr sz="1600" spc="-125" dirty="0">
                <a:latin typeface="Verdana"/>
                <a:cs typeface="Verdana"/>
              </a:rPr>
              <a:t> </a:t>
            </a:r>
            <a:r>
              <a:rPr sz="1600" spc="-40" dirty="0">
                <a:latin typeface="Verdana"/>
                <a:cs typeface="Verdana"/>
              </a:rPr>
              <a:t>д</a:t>
            </a:r>
            <a:r>
              <a:rPr sz="1600" spc="70" dirty="0">
                <a:latin typeface="Verdana"/>
                <a:cs typeface="Verdana"/>
              </a:rPr>
              <a:t>о</a:t>
            </a:r>
            <a:r>
              <a:rPr sz="1600" spc="-110" dirty="0">
                <a:latin typeface="Verdana"/>
                <a:cs typeface="Verdana"/>
              </a:rPr>
              <a:t> </a:t>
            </a:r>
            <a:r>
              <a:rPr sz="1600" spc="-175" dirty="0">
                <a:latin typeface="Verdana"/>
                <a:cs typeface="Verdana"/>
              </a:rPr>
              <a:t>в</a:t>
            </a:r>
            <a:r>
              <a:rPr sz="1600" spc="-245" dirty="0">
                <a:latin typeface="Verdana"/>
                <a:cs typeface="Verdana"/>
              </a:rPr>
              <a:t>ы</a:t>
            </a:r>
            <a:r>
              <a:rPr sz="1600" spc="-45" dirty="0">
                <a:latin typeface="Verdana"/>
                <a:cs typeface="Verdana"/>
              </a:rPr>
              <a:t>хо</a:t>
            </a:r>
            <a:r>
              <a:rPr sz="1600" spc="-55" dirty="0">
                <a:latin typeface="Verdana"/>
                <a:cs typeface="Verdana"/>
              </a:rPr>
              <a:t>д</a:t>
            </a:r>
            <a:r>
              <a:rPr sz="1600" spc="-15" dirty="0">
                <a:latin typeface="Verdana"/>
                <a:cs typeface="Verdana"/>
              </a:rPr>
              <a:t>а.</a:t>
            </a:r>
            <a:endParaRPr sz="16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550">
              <a:latin typeface="Verdana"/>
              <a:cs typeface="Verdana"/>
            </a:endParaRPr>
          </a:p>
          <a:p>
            <a:pPr marL="12700" marR="668020">
              <a:lnSpc>
                <a:spcPct val="100000"/>
              </a:lnSpc>
            </a:pPr>
            <a:r>
              <a:rPr sz="1600" spc="-25" dirty="0">
                <a:latin typeface="Verdana"/>
                <a:cs typeface="Verdana"/>
              </a:rPr>
              <a:t>При</a:t>
            </a:r>
            <a:r>
              <a:rPr sz="1600" spc="-135" dirty="0">
                <a:latin typeface="Verdana"/>
                <a:cs typeface="Verdana"/>
              </a:rPr>
              <a:t> </a:t>
            </a:r>
            <a:r>
              <a:rPr sz="1600" spc="-65" dirty="0">
                <a:latin typeface="Verdana"/>
                <a:cs typeface="Verdana"/>
              </a:rPr>
              <a:t>возникновении</a:t>
            </a:r>
            <a:r>
              <a:rPr sz="1600" spc="-85" dirty="0">
                <a:latin typeface="Verdana"/>
                <a:cs typeface="Verdana"/>
              </a:rPr>
              <a:t> </a:t>
            </a:r>
            <a:r>
              <a:rPr sz="1600" spc="-40" dirty="0">
                <a:latin typeface="Verdana"/>
                <a:cs typeface="Verdana"/>
              </a:rPr>
              <a:t>паники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spc="15" dirty="0">
                <a:latin typeface="Verdana"/>
                <a:cs typeface="Verdana"/>
              </a:rPr>
              <a:t>старайтесь</a:t>
            </a:r>
            <a:r>
              <a:rPr sz="1600" spc="-125" dirty="0">
                <a:latin typeface="Verdana"/>
                <a:cs typeface="Verdana"/>
              </a:rPr>
              <a:t> </a:t>
            </a:r>
            <a:r>
              <a:rPr sz="1600" spc="-20" dirty="0">
                <a:latin typeface="Verdana"/>
                <a:cs typeface="Verdana"/>
              </a:rPr>
              <a:t>сохранить</a:t>
            </a:r>
            <a:r>
              <a:rPr sz="1600" spc="-130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спокойствие</a:t>
            </a:r>
            <a:r>
              <a:rPr sz="1600" spc="-90" dirty="0">
                <a:latin typeface="Verdana"/>
                <a:cs typeface="Verdana"/>
              </a:rPr>
              <a:t> </a:t>
            </a:r>
            <a:r>
              <a:rPr sz="1600" spc="-45" dirty="0">
                <a:latin typeface="Verdana"/>
                <a:cs typeface="Verdana"/>
              </a:rPr>
              <a:t>и </a:t>
            </a:r>
            <a:r>
              <a:rPr sz="1600" spc="-545" dirty="0">
                <a:latin typeface="Verdana"/>
                <a:cs typeface="Verdana"/>
              </a:rPr>
              <a:t> </a:t>
            </a:r>
            <a:r>
              <a:rPr sz="1600" spc="55" dirty="0">
                <a:latin typeface="Verdana"/>
                <a:cs typeface="Verdana"/>
              </a:rPr>
              <a:t>сп</a:t>
            </a:r>
            <a:r>
              <a:rPr sz="1600" spc="25" dirty="0">
                <a:latin typeface="Verdana"/>
                <a:cs typeface="Verdana"/>
              </a:rPr>
              <a:t>особность</a:t>
            </a:r>
            <a:r>
              <a:rPr sz="1600" spc="-85" dirty="0">
                <a:latin typeface="Verdana"/>
                <a:cs typeface="Verdana"/>
              </a:rPr>
              <a:t> </a:t>
            </a:r>
            <a:r>
              <a:rPr sz="1600" spc="-75" dirty="0">
                <a:latin typeface="Verdana"/>
                <a:cs typeface="Verdana"/>
              </a:rPr>
              <a:t>трез</a:t>
            </a:r>
            <a:r>
              <a:rPr sz="1600" spc="-90" dirty="0">
                <a:latin typeface="Verdana"/>
                <a:cs typeface="Verdana"/>
              </a:rPr>
              <a:t>в</a:t>
            </a:r>
            <a:r>
              <a:rPr sz="1600" spc="70" dirty="0">
                <a:latin typeface="Verdana"/>
                <a:cs typeface="Verdana"/>
              </a:rPr>
              <a:t>о</a:t>
            </a:r>
            <a:r>
              <a:rPr sz="1600" spc="-110" dirty="0">
                <a:latin typeface="Verdana"/>
                <a:cs typeface="Verdana"/>
              </a:rPr>
              <a:t> </a:t>
            </a:r>
            <a:r>
              <a:rPr sz="1600" spc="55" dirty="0">
                <a:latin typeface="Verdana"/>
                <a:cs typeface="Verdana"/>
              </a:rPr>
              <a:t>оц</a:t>
            </a:r>
            <a:r>
              <a:rPr sz="1600" spc="45" dirty="0">
                <a:latin typeface="Verdana"/>
                <a:cs typeface="Verdana"/>
              </a:rPr>
              <a:t>е</a:t>
            </a:r>
            <a:r>
              <a:rPr sz="1600" spc="-65" dirty="0">
                <a:latin typeface="Verdana"/>
                <a:cs typeface="Verdana"/>
              </a:rPr>
              <a:t>н</a:t>
            </a:r>
            <a:r>
              <a:rPr sz="1600" spc="-100" dirty="0">
                <a:latin typeface="Verdana"/>
                <a:cs typeface="Verdana"/>
              </a:rPr>
              <a:t>иват</a:t>
            </a:r>
            <a:r>
              <a:rPr sz="1600" spc="-95" dirty="0">
                <a:latin typeface="Verdana"/>
                <a:cs typeface="Verdana"/>
              </a:rPr>
              <a:t>ь</a:t>
            </a:r>
            <a:r>
              <a:rPr sz="1600" spc="-105" dirty="0">
                <a:latin typeface="Verdana"/>
                <a:cs typeface="Verdana"/>
              </a:rPr>
              <a:t> </a:t>
            </a:r>
            <a:r>
              <a:rPr sz="1600" spc="-35" dirty="0">
                <a:latin typeface="Verdana"/>
                <a:cs typeface="Verdana"/>
              </a:rPr>
              <a:t>ситу</a:t>
            </a:r>
            <a:r>
              <a:rPr sz="1600" spc="-15" dirty="0">
                <a:latin typeface="Verdana"/>
                <a:cs typeface="Verdana"/>
              </a:rPr>
              <a:t>ацию.</a:t>
            </a:r>
            <a:endParaRPr sz="16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5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-20" dirty="0">
                <a:latin typeface="Verdana"/>
                <a:cs typeface="Verdana"/>
              </a:rPr>
              <a:t>Не</a:t>
            </a:r>
            <a:r>
              <a:rPr sz="1600" spc="-114" dirty="0">
                <a:latin typeface="Verdana"/>
                <a:cs typeface="Verdana"/>
              </a:rPr>
              <a:t> </a:t>
            </a:r>
            <a:r>
              <a:rPr sz="1600" spc="-20" dirty="0">
                <a:latin typeface="Verdana"/>
                <a:cs typeface="Verdana"/>
              </a:rPr>
              <a:t>присоединяйтесь</a:t>
            </a:r>
            <a:r>
              <a:rPr sz="1600" spc="-80" dirty="0">
                <a:latin typeface="Verdana"/>
                <a:cs typeface="Verdana"/>
              </a:rPr>
              <a:t> </a:t>
            </a:r>
            <a:r>
              <a:rPr sz="1600" spc="-150" dirty="0">
                <a:latin typeface="Verdana"/>
                <a:cs typeface="Verdana"/>
              </a:rPr>
              <a:t>к</a:t>
            </a:r>
            <a:r>
              <a:rPr sz="1600" spc="-110" dirty="0">
                <a:latin typeface="Verdana"/>
                <a:cs typeface="Verdana"/>
              </a:rPr>
              <a:t> </a:t>
            </a:r>
            <a:r>
              <a:rPr sz="1600" spc="5" dirty="0">
                <a:latin typeface="Verdana"/>
                <a:cs typeface="Verdana"/>
              </a:rPr>
              <a:t>митингующим</a:t>
            </a:r>
            <a:r>
              <a:rPr sz="1600" spc="-85" dirty="0">
                <a:latin typeface="Verdana"/>
                <a:cs typeface="Verdana"/>
              </a:rPr>
              <a:t> </a:t>
            </a:r>
            <a:r>
              <a:rPr sz="1600" spc="-25" dirty="0">
                <a:latin typeface="Verdana"/>
                <a:cs typeface="Verdana"/>
              </a:rPr>
              <a:t>"ради</a:t>
            </a:r>
            <a:r>
              <a:rPr sz="1600" spc="-114" dirty="0">
                <a:latin typeface="Verdana"/>
                <a:cs typeface="Verdana"/>
              </a:rPr>
              <a:t> </a:t>
            </a:r>
            <a:r>
              <a:rPr sz="1600" spc="-15" dirty="0">
                <a:latin typeface="Verdana"/>
                <a:cs typeface="Verdana"/>
              </a:rPr>
              <a:t>интереса".</a:t>
            </a:r>
            <a:r>
              <a:rPr sz="1600" spc="-95" dirty="0">
                <a:latin typeface="Verdana"/>
                <a:cs typeface="Verdana"/>
              </a:rPr>
              <a:t> </a:t>
            </a:r>
            <a:r>
              <a:rPr sz="1600" spc="20" dirty="0">
                <a:latin typeface="Verdana"/>
                <a:cs typeface="Verdana"/>
              </a:rPr>
              <a:t>Сначала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600" spc="-60" dirty="0">
                <a:latin typeface="Verdana"/>
                <a:cs typeface="Verdana"/>
              </a:rPr>
              <a:t>узнайте,</a:t>
            </a:r>
            <a:r>
              <a:rPr sz="1600" spc="-12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санкционирован</a:t>
            </a:r>
            <a:r>
              <a:rPr sz="1600" spc="-100" dirty="0">
                <a:latin typeface="Verdana"/>
                <a:cs typeface="Verdana"/>
              </a:rPr>
              <a:t> </a:t>
            </a:r>
            <a:r>
              <a:rPr sz="1600" spc="-80" dirty="0">
                <a:latin typeface="Verdana"/>
                <a:cs typeface="Verdana"/>
              </a:rPr>
              <a:t>ли</a:t>
            </a:r>
            <a:r>
              <a:rPr sz="1600" spc="-114" dirty="0">
                <a:latin typeface="Verdana"/>
                <a:cs typeface="Verdana"/>
              </a:rPr>
              <a:t> </a:t>
            </a:r>
            <a:r>
              <a:rPr sz="1600" spc="-55" dirty="0">
                <a:latin typeface="Verdana"/>
                <a:cs typeface="Verdana"/>
              </a:rPr>
              <a:t>митинг,</a:t>
            </a:r>
            <a:r>
              <a:rPr sz="1600" spc="-114" dirty="0">
                <a:latin typeface="Verdana"/>
                <a:cs typeface="Verdana"/>
              </a:rPr>
              <a:t> </a:t>
            </a:r>
            <a:r>
              <a:rPr sz="1600" spc="-20" dirty="0">
                <a:latin typeface="Verdana"/>
                <a:cs typeface="Verdana"/>
              </a:rPr>
              <a:t>за</a:t>
            </a:r>
            <a:r>
              <a:rPr sz="1600" spc="-114" dirty="0">
                <a:latin typeface="Verdana"/>
                <a:cs typeface="Verdana"/>
              </a:rPr>
              <a:t> </a:t>
            </a:r>
            <a:r>
              <a:rPr sz="1600" spc="-120" dirty="0">
                <a:latin typeface="Verdana"/>
                <a:cs typeface="Verdana"/>
              </a:rPr>
              <a:t>что </a:t>
            </a:r>
            <a:r>
              <a:rPr sz="1600" spc="-55" dirty="0">
                <a:latin typeface="Verdana"/>
                <a:cs typeface="Verdana"/>
              </a:rPr>
              <a:t>агитируют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spc="-25" dirty="0">
                <a:latin typeface="Verdana"/>
                <a:cs typeface="Verdana"/>
              </a:rPr>
              <a:t>выступающие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600" spc="-70" dirty="0">
                <a:latin typeface="Verdana"/>
                <a:cs typeface="Verdana"/>
              </a:rPr>
              <a:t>люди.</a:t>
            </a:r>
            <a:endParaRPr sz="16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5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600" spc="-20" dirty="0">
                <a:latin typeface="Verdana"/>
                <a:cs typeface="Verdana"/>
              </a:rPr>
              <a:t>Не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spc="-45" dirty="0">
                <a:latin typeface="Verdana"/>
                <a:cs typeface="Verdana"/>
              </a:rPr>
              <a:t>вступайте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spc="-204" dirty="0">
                <a:latin typeface="Verdana"/>
                <a:cs typeface="Verdana"/>
              </a:rPr>
              <a:t>в</a:t>
            </a:r>
            <a:r>
              <a:rPr sz="1600" spc="-110" dirty="0">
                <a:latin typeface="Verdana"/>
                <a:cs typeface="Verdana"/>
              </a:rPr>
              <a:t> </a:t>
            </a:r>
            <a:r>
              <a:rPr sz="1600" spc="-15" dirty="0">
                <a:latin typeface="Verdana"/>
                <a:cs typeface="Verdana"/>
              </a:rPr>
              <a:t>незарегистрированные</a:t>
            </a:r>
            <a:r>
              <a:rPr sz="1600" spc="-90" dirty="0">
                <a:latin typeface="Verdana"/>
                <a:cs typeface="Verdana"/>
              </a:rPr>
              <a:t> </a:t>
            </a:r>
            <a:r>
              <a:rPr sz="1600" spc="-25" dirty="0">
                <a:latin typeface="Verdana"/>
                <a:cs typeface="Verdana"/>
              </a:rPr>
              <a:t>организации.</a:t>
            </a:r>
            <a:r>
              <a:rPr sz="1600" spc="-11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Участие</a:t>
            </a:r>
            <a:r>
              <a:rPr sz="1600" spc="-105" dirty="0">
                <a:latin typeface="Verdana"/>
                <a:cs typeface="Verdana"/>
              </a:rPr>
              <a:t> </a:t>
            </a:r>
            <a:r>
              <a:rPr sz="1600" spc="-204" dirty="0">
                <a:latin typeface="Verdana"/>
                <a:cs typeface="Verdana"/>
              </a:rPr>
              <a:t>в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600" spc="-35" dirty="0">
                <a:latin typeface="Verdana"/>
                <a:cs typeface="Verdana"/>
              </a:rPr>
              <a:t>мероприятиях</a:t>
            </a:r>
            <a:r>
              <a:rPr sz="1600" spc="-105" dirty="0">
                <a:latin typeface="Verdana"/>
                <a:cs typeface="Verdana"/>
              </a:rPr>
              <a:t> </a:t>
            </a:r>
            <a:r>
              <a:rPr sz="1600" spc="-90" dirty="0">
                <a:latin typeface="Verdana"/>
                <a:cs typeface="Verdana"/>
              </a:rPr>
              <a:t>таких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spc="-15" dirty="0">
                <a:latin typeface="Verdana"/>
                <a:cs typeface="Verdana"/>
              </a:rPr>
              <a:t>организаций</a:t>
            </a:r>
            <a:r>
              <a:rPr sz="1600" spc="-100" dirty="0">
                <a:latin typeface="Verdana"/>
                <a:cs typeface="Verdana"/>
              </a:rPr>
              <a:t> </a:t>
            </a:r>
            <a:r>
              <a:rPr sz="1600" spc="40" dirty="0">
                <a:latin typeface="Verdana"/>
                <a:cs typeface="Verdana"/>
              </a:rPr>
              <a:t>может</a:t>
            </a:r>
            <a:r>
              <a:rPr sz="1600" spc="-100" dirty="0">
                <a:latin typeface="Verdana"/>
                <a:cs typeface="Verdana"/>
              </a:rPr>
              <a:t> </a:t>
            </a:r>
            <a:r>
              <a:rPr sz="1600" spc="-90" dirty="0">
                <a:latin typeface="Verdana"/>
                <a:cs typeface="Verdana"/>
              </a:rPr>
              <a:t>повлечь</a:t>
            </a:r>
            <a:r>
              <a:rPr sz="1600" spc="-95" dirty="0">
                <a:latin typeface="Verdana"/>
                <a:cs typeface="Verdana"/>
              </a:rPr>
              <a:t> </a:t>
            </a:r>
            <a:r>
              <a:rPr sz="1600" spc="-40" dirty="0">
                <a:latin typeface="Verdana"/>
                <a:cs typeface="Verdana"/>
              </a:rPr>
              <a:t>уголовное</a:t>
            </a:r>
            <a:r>
              <a:rPr sz="1600" spc="-90" dirty="0">
                <a:latin typeface="Verdana"/>
                <a:cs typeface="Verdana"/>
              </a:rPr>
              <a:t> </a:t>
            </a:r>
            <a:r>
              <a:rPr sz="1600" spc="-20" dirty="0">
                <a:latin typeface="Verdana"/>
                <a:cs typeface="Verdana"/>
              </a:rPr>
              <a:t>наказание.</a:t>
            </a:r>
            <a:endParaRPr sz="16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600" spc="-60" dirty="0">
                <a:latin typeface="Verdana"/>
                <a:cs typeface="Verdana"/>
              </a:rPr>
              <a:t>Во</a:t>
            </a:r>
            <a:r>
              <a:rPr sz="1600" spc="-114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время</a:t>
            </a:r>
            <a:r>
              <a:rPr sz="1600" spc="-110" dirty="0">
                <a:latin typeface="Verdana"/>
                <a:cs typeface="Verdana"/>
              </a:rPr>
              <a:t> </a:t>
            </a:r>
            <a:r>
              <a:rPr sz="1600" spc="30" dirty="0">
                <a:latin typeface="Verdana"/>
                <a:cs typeface="Verdana"/>
              </a:rPr>
              <a:t>массовых</a:t>
            </a:r>
            <a:r>
              <a:rPr sz="1600" spc="-100" dirty="0">
                <a:latin typeface="Verdana"/>
                <a:cs typeface="Verdana"/>
              </a:rPr>
              <a:t> </a:t>
            </a:r>
            <a:r>
              <a:rPr sz="1600" spc="-15" dirty="0">
                <a:latin typeface="Verdana"/>
                <a:cs typeface="Verdana"/>
              </a:rPr>
              <a:t>беспорядков</a:t>
            </a:r>
            <a:r>
              <a:rPr sz="1600" spc="-85" dirty="0">
                <a:latin typeface="Verdana"/>
                <a:cs typeface="Verdana"/>
              </a:rPr>
              <a:t> </a:t>
            </a:r>
            <a:r>
              <a:rPr sz="1600" spc="15" dirty="0">
                <a:latin typeface="Verdana"/>
                <a:cs typeface="Verdana"/>
              </a:rPr>
              <a:t>постарайтесь</a:t>
            </a:r>
            <a:r>
              <a:rPr sz="1600" spc="-114" dirty="0">
                <a:latin typeface="Verdana"/>
                <a:cs typeface="Verdana"/>
              </a:rPr>
              <a:t> </a:t>
            </a:r>
            <a:r>
              <a:rPr sz="1600" spc="10" dirty="0">
                <a:latin typeface="Verdana"/>
                <a:cs typeface="Verdana"/>
              </a:rPr>
              <a:t>не</a:t>
            </a:r>
            <a:r>
              <a:rPr sz="1600" spc="-125" dirty="0">
                <a:latin typeface="Verdana"/>
                <a:cs typeface="Verdana"/>
              </a:rPr>
              <a:t> </a:t>
            </a:r>
            <a:r>
              <a:rPr sz="1600" spc="-15" dirty="0">
                <a:latin typeface="Verdana"/>
                <a:cs typeface="Verdana"/>
              </a:rPr>
              <a:t>попасть</a:t>
            </a:r>
            <a:r>
              <a:rPr sz="1600" spc="-114" dirty="0">
                <a:latin typeface="Verdana"/>
                <a:cs typeface="Verdana"/>
              </a:rPr>
              <a:t> </a:t>
            </a:r>
            <a:r>
              <a:rPr sz="1600" spc="-204" dirty="0">
                <a:latin typeface="Verdana"/>
                <a:cs typeface="Verdana"/>
              </a:rPr>
              <a:t>в</a:t>
            </a:r>
            <a:r>
              <a:rPr sz="1600" spc="-114" dirty="0">
                <a:latin typeface="Verdana"/>
                <a:cs typeface="Verdana"/>
              </a:rPr>
              <a:t> </a:t>
            </a:r>
            <a:r>
              <a:rPr sz="1600" spc="-85" dirty="0">
                <a:latin typeface="Verdana"/>
                <a:cs typeface="Verdana"/>
              </a:rPr>
              <a:t>толпу,</a:t>
            </a:r>
            <a:r>
              <a:rPr sz="1600" spc="-130" dirty="0">
                <a:latin typeface="Verdana"/>
                <a:cs typeface="Verdana"/>
              </a:rPr>
              <a:t> </a:t>
            </a:r>
            <a:r>
              <a:rPr sz="1600" spc="-55" dirty="0">
                <a:latin typeface="Verdana"/>
                <a:cs typeface="Verdana"/>
              </a:rPr>
              <a:t>как</a:t>
            </a:r>
            <a:endParaRPr sz="1600">
              <a:latin typeface="Verdana"/>
              <a:cs typeface="Verdana"/>
            </a:endParaRPr>
          </a:p>
          <a:p>
            <a:pPr marL="12700" marR="309880">
              <a:lnSpc>
                <a:spcPct val="100000"/>
              </a:lnSpc>
            </a:pPr>
            <a:r>
              <a:rPr sz="1600" spc="-70" dirty="0">
                <a:latin typeface="Verdana"/>
                <a:cs typeface="Verdana"/>
              </a:rPr>
              <a:t>участников,</a:t>
            </a:r>
            <a:r>
              <a:rPr sz="1600" spc="-105" dirty="0">
                <a:latin typeface="Verdana"/>
                <a:cs typeface="Verdana"/>
              </a:rPr>
              <a:t> </a:t>
            </a:r>
            <a:r>
              <a:rPr sz="1600" spc="-70" dirty="0">
                <a:latin typeface="Verdana"/>
                <a:cs typeface="Verdana"/>
              </a:rPr>
              <a:t>так</a:t>
            </a:r>
            <a:r>
              <a:rPr sz="1600" spc="-130" dirty="0">
                <a:latin typeface="Verdana"/>
                <a:cs typeface="Verdana"/>
              </a:rPr>
              <a:t> </a:t>
            </a:r>
            <a:r>
              <a:rPr sz="1600" spc="-45" dirty="0">
                <a:latin typeface="Verdana"/>
                <a:cs typeface="Verdana"/>
              </a:rPr>
              <a:t>и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spc="-50" dirty="0">
                <a:latin typeface="Verdana"/>
                <a:cs typeface="Verdana"/>
              </a:rPr>
              <a:t>зрителей.</a:t>
            </a:r>
            <a:r>
              <a:rPr sz="1600" spc="-110" dirty="0">
                <a:latin typeface="Verdana"/>
                <a:cs typeface="Verdana"/>
              </a:rPr>
              <a:t> </a:t>
            </a:r>
            <a:r>
              <a:rPr sz="1600" spc="-195" dirty="0">
                <a:latin typeface="Verdana"/>
                <a:cs typeface="Verdana"/>
              </a:rPr>
              <a:t>Вы</a:t>
            </a:r>
            <a:r>
              <a:rPr sz="1600" spc="-95" dirty="0">
                <a:latin typeface="Verdana"/>
                <a:cs typeface="Verdana"/>
              </a:rPr>
              <a:t> </a:t>
            </a:r>
            <a:r>
              <a:rPr sz="1600" spc="45" dirty="0">
                <a:latin typeface="Verdana"/>
                <a:cs typeface="Verdana"/>
              </a:rPr>
              <a:t>можете</a:t>
            </a:r>
            <a:r>
              <a:rPr sz="1600" spc="-105" dirty="0">
                <a:latin typeface="Verdana"/>
                <a:cs typeface="Verdana"/>
              </a:rPr>
              <a:t> </a:t>
            </a:r>
            <a:r>
              <a:rPr sz="1600" spc="-15" dirty="0">
                <a:latin typeface="Verdana"/>
                <a:cs typeface="Verdana"/>
              </a:rPr>
              <a:t>попасть</a:t>
            </a:r>
            <a:r>
              <a:rPr sz="1600" spc="-114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под</a:t>
            </a:r>
            <a:r>
              <a:rPr sz="1600" spc="-105" dirty="0">
                <a:latin typeface="Verdana"/>
                <a:cs typeface="Verdana"/>
              </a:rPr>
              <a:t> </a:t>
            </a:r>
            <a:r>
              <a:rPr sz="1600" spc="-70" dirty="0">
                <a:latin typeface="Verdana"/>
                <a:cs typeface="Verdana"/>
              </a:rPr>
              <a:t>действия</a:t>
            </a:r>
            <a:r>
              <a:rPr sz="1600" spc="-95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бойцов </a:t>
            </a:r>
            <a:r>
              <a:rPr sz="1600" spc="-55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спецподразделений.</a:t>
            </a:r>
            <a:endParaRPr sz="16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33231" y="451104"/>
            <a:ext cx="3858767" cy="5911596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27887" y="725423"/>
            <a:ext cx="10921365" cy="437515"/>
            <a:chOff x="627887" y="725423"/>
            <a:chExt cx="10921365" cy="437515"/>
          </a:xfrm>
        </p:grpSpPr>
        <p:sp>
          <p:nvSpPr>
            <p:cNvPr id="3" name="object 3"/>
            <p:cNvSpPr/>
            <p:nvPr/>
          </p:nvSpPr>
          <p:spPr>
            <a:xfrm>
              <a:off x="637793" y="735329"/>
              <a:ext cx="10901680" cy="417830"/>
            </a:xfrm>
            <a:custGeom>
              <a:avLst/>
              <a:gdLst/>
              <a:ahLst/>
              <a:cxnLst/>
              <a:rect l="l" t="t" r="r" b="b"/>
              <a:pathLst>
                <a:path w="10901680" h="417830">
                  <a:moveTo>
                    <a:pt x="10831576" y="0"/>
                  </a:moveTo>
                  <a:lnTo>
                    <a:pt x="69596" y="0"/>
                  </a:lnTo>
                  <a:lnTo>
                    <a:pt x="42508" y="5462"/>
                  </a:lnTo>
                  <a:lnTo>
                    <a:pt x="20386" y="20367"/>
                  </a:lnTo>
                  <a:lnTo>
                    <a:pt x="5470" y="42487"/>
                  </a:lnTo>
                  <a:lnTo>
                    <a:pt x="0" y="69596"/>
                  </a:lnTo>
                  <a:lnTo>
                    <a:pt x="0" y="347980"/>
                  </a:lnTo>
                  <a:lnTo>
                    <a:pt x="5470" y="375088"/>
                  </a:lnTo>
                  <a:lnTo>
                    <a:pt x="20386" y="397208"/>
                  </a:lnTo>
                  <a:lnTo>
                    <a:pt x="42508" y="412113"/>
                  </a:lnTo>
                  <a:lnTo>
                    <a:pt x="69596" y="417575"/>
                  </a:lnTo>
                  <a:lnTo>
                    <a:pt x="10831576" y="417575"/>
                  </a:lnTo>
                  <a:lnTo>
                    <a:pt x="10858684" y="412113"/>
                  </a:lnTo>
                  <a:lnTo>
                    <a:pt x="10880804" y="397208"/>
                  </a:lnTo>
                  <a:lnTo>
                    <a:pt x="10895709" y="375088"/>
                  </a:lnTo>
                  <a:lnTo>
                    <a:pt x="10901172" y="347980"/>
                  </a:lnTo>
                  <a:lnTo>
                    <a:pt x="10901172" y="69596"/>
                  </a:lnTo>
                  <a:lnTo>
                    <a:pt x="10895709" y="42487"/>
                  </a:lnTo>
                  <a:lnTo>
                    <a:pt x="10880804" y="20367"/>
                  </a:lnTo>
                  <a:lnTo>
                    <a:pt x="10858684" y="5462"/>
                  </a:lnTo>
                  <a:lnTo>
                    <a:pt x="10831576" y="0"/>
                  </a:lnTo>
                  <a:close/>
                </a:path>
              </a:pathLst>
            </a:custGeom>
            <a:solidFill>
              <a:srgbClr val="B31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37793" y="735329"/>
              <a:ext cx="10901680" cy="417830"/>
            </a:xfrm>
            <a:custGeom>
              <a:avLst/>
              <a:gdLst/>
              <a:ahLst/>
              <a:cxnLst/>
              <a:rect l="l" t="t" r="r" b="b"/>
              <a:pathLst>
                <a:path w="10901680" h="417830">
                  <a:moveTo>
                    <a:pt x="0" y="69596"/>
                  </a:moveTo>
                  <a:lnTo>
                    <a:pt x="5470" y="42487"/>
                  </a:lnTo>
                  <a:lnTo>
                    <a:pt x="20386" y="20367"/>
                  </a:lnTo>
                  <a:lnTo>
                    <a:pt x="42508" y="5462"/>
                  </a:lnTo>
                  <a:lnTo>
                    <a:pt x="69596" y="0"/>
                  </a:lnTo>
                  <a:lnTo>
                    <a:pt x="10831576" y="0"/>
                  </a:lnTo>
                  <a:lnTo>
                    <a:pt x="10858684" y="5462"/>
                  </a:lnTo>
                  <a:lnTo>
                    <a:pt x="10880804" y="20367"/>
                  </a:lnTo>
                  <a:lnTo>
                    <a:pt x="10895709" y="42487"/>
                  </a:lnTo>
                  <a:lnTo>
                    <a:pt x="10901172" y="69596"/>
                  </a:lnTo>
                  <a:lnTo>
                    <a:pt x="10901172" y="347980"/>
                  </a:lnTo>
                  <a:lnTo>
                    <a:pt x="10895709" y="375088"/>
                  </a:lnTo>
                  <a:lnTo>
                    <a:pt x="10880804" y="397208"/>
                  </a:lnTo>
                  <a:lnTo>
                    <a:pt x="10858684" y="412113"/>
                  </a:lnTo>
                  <a:lnTo>
                    <a:pt x="10831576" y="417575"/>
                  </a:lnTo>
                  <a:lnTo>
                    <a:pt x="69596" y="417575"/>
                  </a:lnTo>
                  <a:lnTo>
                    <a:pt x="42508" y="412113"/>
                  </a:lnTo>
                  <a:lnTo>
                    <a:pt x="20386" y="397208"/>
                  </a:lnTo>
                  <a:lnTo>
                    <a:pt x="5470" y="375088"/>
                  </a:lnTo>
                  <a:lnTo>
                    <a:pt x="0" y="347980"/>
                  </a:lnTo>
                  <a:lnTo>
                    <a:pt x="0" y="69596"/>
                  </a:lnTo>
                  <a:close/>
                </a:path>
              </a:pathLst>
            </a:custGeom>
            <a:ln w="19812">
              <a:solidFill>
                <a:srgbClr val="8309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512063" y="1243582"/>
            <a:ext cx="7260337" cy="4395217"/>
          </a:xfrm>
          <a:custGeom>
            <a:avLst/>
            <a:gdLst/>
            <a:ahLst/>
            <a:cxnLst/>
            <a:rect l="l" t="t" r="r" b="b"/>
            <a:pathLst>
              <a:path w="5274945" h="3785870">
                <a:moveTo>
                  <a:pt x="5274564" y="0"/>
                </a:moveTo>
                <a:lnTo>
                  <a:pt x="0" y="0"/>
                </a:lnTo>
                <a:lnTo>
                  <a:pt x="0" y="3785616"/>
                </a:lnTo>
                <a:lnTo>
                  <a:pt x="5274564" y="3785616"/>
                </a:lnTo>
                <a:lnTo>
                  <a:pt x="5274564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43000" y="1295400"/>
            <a:ext cx="7397192" cy="42370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44010">
              <a:lnSpc>
                <a:spcPct val="100000"/>
              </a:lnSpc>
              <a:spcBef>
                <a:spcPts val="100"/>
              </a:spcBef>
            </a:pPr>
            <a:r>
              <a:rPr sz="1800" b="1" spc="-45" dirty="0" smtClean="0">
                <a:solidFill>
                  <a:srgbClr val="FFFFFF"/>
                </a:solidFill>
                <a:latin typeface="Arial"/>
                <a:cs typeface="Arial"/>
              </a:rPr>
              <a:t>ЗАХВАТ</a:t>
            </a:r>
            <a:r>
              <a:rPr sz="1800" b="1" spc="2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ЗАЛОЖНИКИ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50" dirty="0">
              <a:latin typeface="Arial"/>
              <a:cs typeface="Arial"/>
            </a:endParaRPr>
          </a:p>
          <a:p>
            <a:pPr marR="1735455" algn="just">
              <a:lnSpc>
                <a:spcPct val="100000"/>
              </a:lnSpc>
            </a:pPr>
            <a:r>
              <a:rPr sz="2400" spc="15" dirty="0">
                <a:latin typeface="Microsoft Sans Serif" pitchFamily="34" charset="0"/>
                <a:cs typeface="Microsoft Sans Serif" pitchFamily="34" charset="0"/>
              </a:rPr>
              <a:t>Любой</a:t>
            </a:r>
            <a:r>
              <a:rPr sz="2400" spc="20" dirty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sz="2400" spc="-85" dirty="0">
                <a:latin typeface="Microsoft Sans Serif" pitchFamily="34" charset="0"/>
                <a:cs typeface="Microsoft Sans Serif" pitchFamily="34" charset="0"/>
              </a:rPr>
              <a:t>человек</a:t>
            </a:r>
            <a:r>
              <a:rPr sz="2400" spc="-80" dirty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sz="2400" spc="10" dirty="0">
                <a:latin typeface="Microsoft Sans Serif" pitchFamily="34" charset="0"/>
                <a:cs typeface="Microsoft Sans Serif" pitchFamily="34" charset="0"/>
              </a:rPr>
              <a:t>по</a:t>
            </a:r>
            <a:r>
              <a:rPr sz="2400" spc="725" dirty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sz="2400" spc="-30" dirty="0">
                <a:latin typeface="Microsoft Sans Serif" pitchFamily="34" charset="0"/>
                <a:cs typeface="Microsoft Sans Serif" pitchFamily="34" charset="0"/>
              </a:rPr>
              <a:t>стечению </a:t>
            </a:r>
            <a:r>
              <a:rPr sz="2400" spc="-690" dirty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sz="2400" spc="-55" dirty="0">
                <a:latin typeface="Microsoft Sans Serif" pitchFamily="34" charset="0"/>
                <a:cs typeface="Microsoft Sans Serif" pitchFamily="34" charset="0"/>
              </a:rPr>
              <a:t>обстоятельств</a:t>
            </a:r>
            <a:r>
              <a:rPr sz="2400" spc="-50" dirty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sz="2400" spc="55" dirty="0">
                <a:latin typeface="Microsoft Sans Serif" pitchFamily="34" charset="0"/>
                <a:cs typeface="Microsoft Sans Serif" pitchFamily="34" charset="0"/>
              </a:rPr>
              <a:t>может</a:t>
            </a:r>
            <a:r>
              <a:rPr sz="2400" spc="60" dirty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sz="2400" spc="-55" dirty="0">
                <a:latin typeface="Microsoft Sans Serif" pitchFamily="34" charset="0"/>
                <a:cs typeface="Microsoft Sans Serif" pitchFamily="34" charset="0"/>
              </a:rPr>
              <a:t>оказаться </a:t>
            </a:r>
            <a:r>
              <a:rPr sz="2400" spc="-690" dirty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sz="2400" dirty="0">
                <a:latin typeface="Microsoft Sans Serif" pitchFamily="34" charset="0"/>
                <a:cs typeface="Microsoft Sans Serif" pitchFamily="34" charset="0"/>
              </a:rPr>
              <a:t>заложником </a:t>
            </a:r>
            <a:r>
              <a:rPr sz="2400" spc="-110" dirty="0">
                <a:latin typeface="Microsoft Sans Serif" pitchFamily="34" charset="0"/>
                <a:cs typeface="Microsoft Sans Serif" pitchFamily="34" charset="0"/>
              </a:rPr>
              <a:t>у </a:t>
            </a:r>
            <a:r>
              <a:rPr sz="2400" spc="-55" dirty="0">
                <a:latin typeface="Microsoft Sans Serif" pitchFamily="34" charset="0"/>
                <a:cs typeface="Microsoft Sans Serif" pitchFamily="34" charset="0"/>
              </a:rPr>
              <a:t>преступников. </a:t>
            </a:r>
            <a:r>
              <a:rPr sz="2400" spc="-25" dirty="0">
                <a:latin typeface="Microsoft Sans Serif" pitchFamily="34" charset="0"/>
                <a:cs typeface="Microsoft Sans Serif" pitchFamily="34" charset="0"/>
              </a:rPr>
              <a:t>При </a:t>
            </a:r>
            <a:r>
              <a:rPr sz="2400" spc="105" dirty="0">
                <a:latin typeface="Microsoft Sans Serif" pitchFamily="34" charset="0"/>
                <a:cs typeface="Microsoft Sans Serif" pitchFamily="34" charset="0"/>
              </a:rPr>
              <a:t>этом </a:t>
            </a:r>
            <a:r>
              <a:rPr sz="2400" spc="-690" dirty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sz="2400" spc="-35" dirty="0">
                <a:latin typeface="Microsoft Sans Serif" pitchFamily="34" charset="0"/>
                <a:cs typeface="Microsoft Sans Serif" pitchFamily="34" charset="0"/>
              </a:rPr>
              <a:t>преступники</a:t>
            </a:r>
            <a:r>
              <a:rPr sz="2400" spc="-30" dirty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sz="2400" spc="-20" dirty="0">
                <a:latin typeface="Microsoft Sans Serif" pitchFamily="34" charset="0"/>
                <a:cs typeface="Microsoft Sans Serif" pitchFamily="34" charset="0"/>
              </a:rPr>
              <a:t>могут</a:t>
            </a:r>
            <a:r>
              <a:rPr sz="2400" spc="-15" dirty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sz="2400" spc="-50" dirty="0">
                <a:latin typeface="Microsoft Sans Serif" pitchFamily="34" charset="0"/>
                <a:cs typeface="Microsoft Sans Serif" pitchFamily="34" charset="0"/>
              </a:rPr>
              <a:t>добиваться </a:t>
            </a:r>
            <a:r>
              <a:rPr sz="2400" spc="-45" dirty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sz="2400" spc="-40" dirty="0">
                <a:latin typeface="Microsoft Sans Serif" pitchFamily="34" charset="0"/>
                <a:cs typeface="Microsoft Sans Serif" pitchFamily="34" charset="0"/>
              </a:rPr>
              <a:t>достижения</a:t>
            </a:r>
            <a:r>
              <a:rPr sz="2400" spc="-35" dirty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sz="2400" spc="-75" dirty="0">
                <a:latin typeface="Microsoft Sans Serif" pitchFamily="34" charset="0"/>
                <a:cs typeface="Microsoft Sans Serif" pitchFamily="34" charset="0"/>
              </a:rPr>
              <a:t>политических</a:t>
            </a:r>
            <a:r>
              <a:rPr sz="2400" spc="-70" dirty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sz="2400" spc="-25" dirty="0">
                <a:latin typeface="Microsoft Sans Serif" pitchFamily="34" charset="0"/>
                <a:cs typeface="Microsoft Sans Serif" pitchFamily="34" charset="0"/>
              </a:rPr>
              <a:t>целей, </a:t>
            </a:r>
            <a:r>
              <a:rPr sz="2400" spc="-20" dirty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sz="2400" spc="-70" dirty="0">
                <a:latin typeface="Microsoft Sans Serif" pitchFamily="34" charset="0"/>
                <a:cs typeface="Microsoft Sans Serif" pitchFamily="34" charset="0"/>
              </a:rPr>
              <a:t>получен</a:t>
            </a:r>
            <a:r>
              <a:rPr sz="2400" spc="-65" dirty="0">
                <a:latin typeface="Microsoft Sans Serif" pitchFamily="34" charset="0"/>
                <a:cs typeface="Microsoft Sans Serif" pitchFamily="34" charset="0"/>
              </a:rPr>
              <a:t>и</a:t>
            </a:r>
            <a:r>
              <a:rPr sz="2400" spc="-310" dirty="0">
                <a:latin typeface="Microsoft Sans Serif" pitchFamily="34" charset="0"/>
                <a:cs typeface="Microsoft Sans Serif" pitchFamily="34" charset="0"/>
              </a:rPr>
              <a:t>я</a:t>
            </a:r>
            <a:r>
              <a:rPr sz="2400" spc="-170" dirty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sz="2400" spc="-200" dirty="0">
                <a:latin typeface="Microsoft Sans Serif" pitchFamily="34" charset="0"/>
                <a:cs typeface="Microsoft Sans Serif" pitchFamily="34" charset="0"/>
              </a:rPr>
              <a:t>вык</a:t>
            </a:r>
            <a:r>
              <a:rPr sz="2400" spc="-195" dirty="0">
                <a:latin typeface="Microsoft Sans Serif" pitchFamily="34" charset="0"/>
                <a:cs typeface="Microsoft Sans Serif" pitchFamily="34" charset="0"/>
              </a:rPr>
              <a:t>у</a:t>
            </a:r>
            <a:r>
              <a:rPr sz="2400" spc="40" dirty="0">
                <a:latin typeface="Microsoft Sans Serif" pitchFamily="34" charset="0"/>
                <a:cs typeface="Microsoft Sans Serif" pitchFamily="34" charset="0"/>
              </a:rPr>
              <a:t>п</a:t>
            </a:r>
            <a:r>
              <a:rPr sz="2400" spc="45" dirty="0">
                <a:latin typeface="Microsoft Sans Serif" pitchFamily="34" charset="0"/>
                <a:cs typeface="Microsoft Sans Serif" pitchFamily="34" charset="0"/>
              </a:rPr>
              <a:t>а</a:t>
            </a:r>
            <a:r>
              <a:rPr sz="2400" spc="-170" dirty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sz="2400" spc="-45" dirty="0">
                <a:latin typeface="Microsoft Sans Serif" pitchFamily="34" charset="0"/>
                <a:cs typeface="Microsoft Sans Serif" pitchFamily="34" charset="0"/>
              </a:rPr>
              <a:t>и</a:t>
            </a:r>
            <a:r>
              <a:rPr sz="2400" spc="-150" dirty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sz="2400" spc="-229" dirty="0">
                <a:latin typeface="Microsoft Sans Serif" pitchFamily="34" charset="0"/>
                <a:cs typeface="Microsoft Sans Serif" pitchFamily="34" charset="0"/>
              </a:rPr>
              <a:t>т</a:t>
            </a:r>
            <a:r>
              <a:rPr sz="2400" spc="-195" dirty="0">
                <a:latin typeface="Microsoft Sans Serif" pitchFamily="34" charset="0"/>
                <a:cs typeface="Microsoft Sans Serif" pitchFamily="34" charset="0"/>
              </a:rPr>
              <a:t>.</a:t>
            </a:r>
            <a:r>
              <a:rPr sz="2400" spc="-80" dirty="0">
                <a:latin typeface="Microsoft Sans Serif" pitchFamily="34" charset="0"/>
                <a:cs typeface="Microsoft Sans Serif" pitchFamily="34" charset="0"/>
              </a:rPr>
              <a:t>п</a:t>
            </a:r>
            <a:r>
              <a:rPr sz="2400" spc="-175" dirty="0">
                <a:latin typeface="Microsoft Sans Serif" pitchFamily="34" charset="0"/>
                <a:cs typeface="Microsoft Sans Serif" pitchFamily="34" charset="0"/>
              </a:rPr>
              <a:t>.</a:t>
            </a:r>
            <a:endParaRPr sz="2400" dirty="0">
              <a:latin typeface="Microsoft Sans Serif" pitchFamily="34" charset="0"/>
              <a:cs typeface="Microsoft Sans Serif" pitchFamily="34" charset="0"/>
            </a:endParaRPr>
          </a:p>
          <a:p>
            <a:pPr marR="1738630" algn="just">
              <a:lnSpc>
                <a:spcPct val="100000"/>
              </a:lnSpc>
            </a:pPr>
            <a:r>
              <a:rPr sz="2400" spc="-65" dirty="0" err="1" smtClean="0">
                <a:latin typeface="Microsoft Sans Serif" pitchFamily="34" charset="0"/>
                <a:cs typeface="Microsoft Sans Serif" pitchFamily="34" charset="0"/>
              </a:rPr>
              <a:t>Во</a:t>
            </a:r>
            <a:r>
              <a:rPr sz="2400" spc="-85" dirty="0" smtClean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sz="2400" spc="-35" dirty="0">
                <a:latin typeface="Microsoft Sans Serif" pitchFamily="34" charset="0"/>
                <a:cs typeface="Microsoft Sans Serif" pitchFamily="34" charset="0"/>
              </a:rPr>
              <a:t>всех</a:t>
            </a:r>
            <a:r>
              <a:rPr sz="2400" spc="-80" dirty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sz="2400" spc="-100" dirty="0">
                <a:latin typeface="Microsoft Sans Serif" pitchFamily="34" charset="0"/>
                <a:cs typeface="Microsoft Sans Serif" pitchFamily="34" charset="0"/>
              </a:rPr>
              <a:t>случаях</a:t>
            </a:r>
            <a:r>
              <a:rPr sz="2400" spc="-90" dirty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sz="2400" spc="55" dirty="0">
                <a:latin typeface="Microsoft Sans Serif" pitchFamily="34" charset="0"/>
                <a:cs typeface="Microsoft Sans Serif" pitchFamily="34" charset="0"/>
              </a:rPr>
              <a:t>ваша</a:t>
            </a:r>
            <a:r>
              <a:rPr sz="2400" spc="-95" dirty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sz="2400" spc="-120" dirty="0">
                <a:latin typeface="Microsoft Sans Serif" pitchFamily="34" charset="0"/>
                <a:cs typeface="Microsoft Sans Serif" pitchFamily="34" charset="0"/>
              </a:rPr>
              <a:t>жизнь</a:t>
            </a:r>
            <a:r>
              <a:rPr sz="2400" spc="-70" dirty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sz="2400" spc="-50" dirty="0">
                <a:latin typeface="Microsoft Sans Serif" pitchFamily="34" charset="0"/>
                <a:cs typeface="Microsoft Sans Serif" pitchFamily="34" charset="0"/>
              </a:rPr>
              <a:t>становится </a:t>
            </a:r>
            <a:r>
              <a:rPr sz="2400" spc="-695" dirty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sz="2400" spc="15" dirty="0">
                <a:latin typeface="Microsoft Sans Serif" pitchFamily="34" charset="0"/>
                <a:cs typeface="Microsoft Sans Serif" pitchFamily="34" charset="0"/>
              </a:rPr>
              <a:t>п</a:t>
            </a:r>
            <a:r>
              <a:rPr sz="2400" spc="25" dirty="0">
                <a:latin typeface="Microsoft Sans Serif" pitchFamily="34" charset="0"/>
                <a:cs typeface="Microsoft Sans Serif" pitchFamily="34" charset="0"/>
              </a:rPr>
              <a:t>р</a:t>
            </a:r>
            <a:r>
              <a:rPr sz="2400" spc="114" dirty="0">
                <a:latin typeface="Microsoft Sans Serif" pitchFamily="34" charset="0"/>
                <a:cs typeface="Microsoft Sans Serif" pitchFamily="34" charset="0"/>
              </a:rPr>
              <a:t>е</a:t>
            </a:r>
            <a:r>
              <a:rPr sz="2400" spc="165" dirty="0">
                <a:latin typeface="Microsoft Sans Serif" pitchFamily="34" charset="0"/>
                <a:cs typeface="Microsoft Sans Serif" pitchFamily="34" charset="0"/>
              </a:rPr>
              <a:t>дм</a:t>
            </a:r>
            <a:r>
              <a:rPr sz="2400" spc="114" dirty="0">
                <a:latin typeface="Microsoft Sans Serif" pitchFamily="34" charset="0"/>
                <a:cs typeface="Microsoft Sans Serif" pitchFamily="34" charset="0"/>
              </a:rPr>
              <a:t>е</a:t>
            </a:r>
            <a:r>
              <a:rPr sz="2400" spc="80" dirty="0">
                <a:latin typeface="Microsoft Sans Serif" pitchFamily="34" charset="0"/>
                <a:cs typeface="Microsoft Sans Serif" pitchFamily="34" charset="0"/>
              </a:rPr>
              <a:t>том</a:t>
            </a:r>
            <a:r>
              <a:rPr sz="2400" spc="-185" dirty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sz="2400" spc="-60" dirty="0">
                <a:latin typeface="Microsoft Sans Serif" pitchFamily="34" charset="0"/>
                <a:cs typeface="Microsoft Sans Serif" pitchFamily="34" charset="0"/>
              </a:rPr>
              <a:t>торг</a:t>
            </a:r>
            <a:r>
              <a:rPr sz="2400" spc="165" dirty="0">
                <a:latin typeface="Microsoft Sans Serif" pitchFamily="34" charset="0"/>
                <a:cs typeface="Microsoft Sans Serif" pitchFamily="34" charset="0"/>
              </a:rPr>
              <a:t>а</a:t>
            </a:r>
            <a:r>
              <a:rPr sz="2400" spc="-165" dirty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sz="2400" spc="-160" dirty="0">
                <a:latin typeface="Microsoft Sans Serif" pitchFamily="34" charset="0"/>
                <a:cs typeface="Microsoft Sans Serif" pitchFamily="34" charset="0"/>
              </a:rPr>
              <a:t>для</a:t>
            </a:r>
            <a:r>
              <a:rPr sz="2400" spc="-150" dirty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sz="2400" dirty="0">
                <a:latin typeface="Microsoft Sans Serif" pitchFamily="34" charset="0"/>
                <a:cs typeface="Microsoft Sans Serif" pitchFamily="34" charset="0"/>
              </a:rPr>
              <a:t>те</a:t>
            </a:r>
            <a:r>
              <a:rPr sz="2400" spc="5" dirty="0">
                <a:latin typeface="Microsoft Sans Serif" pitchFamily="34" charset="0"/>
                <a:cs typeface="Microsoft Sans Serif" pitchFamily="34" charset="0"/>
              </a:rPr>
              <a:t>р</a:t>
            </a:r>
            <a:r>
              <a:rPr sz="2400" spc="10" dirty="0">
                <a:latin typeface="Microsoft Sans Serif" pitchFamily="34" charset="0"/>
                <a:cs typeface="Microsoft Sans Serif" pitchFamily="34" charset="0"/>
              </a:rPr>
              <a:t>рористов</a:t>
            </a:r>
            <a:r>
              <a:rPr sz="2400" spc="-175" dirty="0">
                <a:latin typeface="Microsoft Sans Serif" pitchFamily="34" charset="0"/>
                <a:cs typeface="Microsoft Sans Serif" pitchFamily="34" charset="0"/>
              </a:rPr>
              <a:t>.</a:t>
            </a:r>
            <a:endParaRPr sz="2400" dirty="0">
              <a:latin typeface="Microsoft Sans Serif" pitchFamily="34" charset="0"/>
              <a:cs typeface="Microsoft Sans Serif" pitchFamily="34" charset="0"/>
            </a:endParaRPr>
          </a:p>
          <a:p>
            <a:pPr algn="just">
              <a:lnSpc>
                <a:spcPct val="100000"/>
              </a:lnSpc>
            </a:pPr>
            <a:r>
              <a:rPr sz="2400" spc="-80" dirty="0" err="1" smtClean="0">
                <a:latin typeface="Microsoft Sans Serif" pitchFamily="34" charset="0"/>
                <a:cs typeface="Microsoft Sans Serif" pitchFamily="34" charset="0"/>
              </a:rPr>
              <a:t>Захва</a:t>
            </a:r>
            <a:r>
              <a:rPr sz="2400" spc="-60" dirty="0" err="1" smtClean="0">
                <a:latin typeface="Microsoft Sans Serif" pitchFamily="34" charset="0"/>
                <a:cs typeface="Microsoft Sans Serif" pitchFamily="34" charset="0"/>
              </a:rPr>
              <a:t>т</a:t>
            </a:r>
            <a:r>
              <a:rPr sz="2400" spc="15" dirty="0" smtClean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sz="2400" spc="125" dirty="0">
                <a:latin typeface="Microsoft Sans Serif" pitchFamily="34" charset="0"/>
                <a:cs typeface="Microsoft Sans Serif" pitchFamily="34" charset="0"/>
              </a:rPr>
              <a:t>мо</a:t>
            </a:r>
            <a:r>
              <a:rPr sz="2400" spc="130" dirty="0">
                <a:latin typeface="Microsoft Sans Serif" pitchFamily="34" charset="0"/>
                <a:cs typeface="Microsoft Sans Serif" pitchFamily="34" charset="0"/>
              </a:rPr>
              <a:t>ж</a:t>
            </a:r>
            <a:r>
              <a:rPr sz="2400" spc="-60" dirty="0">
                <a:latin typeface="Microsoft Sans Serif" pitchFamily="34" charset="0"/>
                <a:cs typeface="Microsoft Sans Serif" pitchFamily="34" charset="0"/>
              </a:rPr>
              <a:t>ет</a:t>
            </a:r>
            <a:r>
              <a:rPr sz="2400" spc="30" dirty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sz="2400" spc="45" dirty="0">
                <a:latin typeface="Microsoft Sans Serif" pitchFamily="34" charset="0"/>
                <a:cs typeface="Microsoft Sans Serif" pitchFamily="34" charset="0"/>
              </a:rPr>
              <a:t>пр</a:t>
            </a:r>
            <a:r>
              <a:rPr sz="2400" spc="35" dirty="0">
                <a:latin typeface="Microsoft Sans Serif" pitchFamily="34" charset="0"/>
                <a:cs typeface="Microsoft Sans Serif" pitchFamily="34" charset="0"/>
              </a:rPr>
              <a:t>о</a:t>
            </a:r>
            <a:r>
              <a:rPr sz="2400" spc="-95" dirty="0">
                <a:latin typeface="Microsoft Sans Serif" pitchFamily="34" charset="0"/>
                <a:cs typeface="Microsoft Sans Serif" pitchFamily="34" charset="0"/>
              </a:rPr>
              <a:t>изойт</a:t>
            </a:r>
            <a:r>
              <a:rPr sz="2400" spc="-45" dirty="0">
                <a:latin typeface="Microsoft Sans Serif" pitchFamily="34" charset="0"/>
                <a:cs typeface="Microsoft Sans Serif" pitchFamily="34" charset="0"/>
              </a:rPr>
              <a:t>и</a:t>
            </a:r>
            <a:r>
              <a:rPr sz="2400" spc="30" dirty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sz="2400" spc="-254" dirty="0">
                <a:latin typeface="Microsoft Sans Serif" pitchFamily="34" charset="0"/>
                <a:cs typeface="Microsoft Sans Serif" pitchFamily="34" charset="0"/>
              </a:rPr>
              <a:t>в</a:t>
            </a:r>
            <a:r>
              <a:rPr sz="2400" spc="25" dirty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sz="2400" spc="35" dirty="0">
                <a:latin typeface="Microsoft Sans Serif" pitchFamily="34" charset="0"/>
                <a:cs typeface="Microsoft Sans Serif" pitchFamily="34" charset="0"/>
              </a:rPr>
              <a:t>трансп</a:t>
            </a:r>
            <a:r>
              <a:rPr sz="2400" spc="20" dirty="0">
                <a:latin typeface="Microsoft Sans Serif" pitchFamily="34" charset="0"/>
                <a:cs typeface="Microsoft Sans Serif" pitchFamily="34" charset="0"/>
              </a:rPr>
              <a:t>о</a:t>
            </a:r>
            <a:r>
              <a:rPr sz="2400" spc="-65" dirty="0">
                <a:latin typeface="Microsoft Sans Serif" pitchFamily="34" charset="0"/>
                <a:cs typeface="Microsoft Sans Serif" pitchFamily="34" charset="0"/>
              </a:rPr>
              <a:t>р</a:t>
            </a:r>
            <a:r>
              <a:rPr sz="2400" spc="-60" dirty="0">
                <a:latin typeface="Microsoft Sans Serif" pitchFamily="34" charset="0"/>
                <a:cs typeface="Microsoft Sans Serif" pitchFamily="34" charset="0"/>
              </a:rPr>
              <a:t>т</a:t>
            </a:r>
            <a:r>
              <a:rPr sz="2400" spc="120" dirty="0">
                <a:latin typeface="Microsoft Sans Serif" pitchFamily="34" charset="0"/>
                <a:cs typeface="Microsoft Sans Serif" pitchFamily="34" charset="0"/>
              </a:rPr>
              <a:t>е</a:t>
            </a:r>
            <a:r>
              <a:rPr sz="2400" spc="-175" dirty="0">
                <a:latin typeface="Microsoft Sans Serif" pitchFamily="34" charset="0"/>
                <a:cs typeface="Microsoft Sans Serif" pitchFamily="34" charset="0"/>
              </a:rPr>
              <a:t>,</a:t>
            </a:r>
            <a:endParaRPr sz="2400" dirty="0">
              <a:latin typeface="Microsoft Sans Serif" pitchFamily="34" charset="0"/>
              <a:cs typeface="Microsoft Sans Serif" pitchFamily="34" charset="0"/>
            </a:endParaRPr>
          </a:p>
          <a:p>
            <a:pPr algn="just">
              <a:lnSpc>
                <a:spcPct val="100000"/>
              </a:lnSpc>
            </a:pPr>
            <a:r>
              <a:rPr sz="2400" spc="-254" dirty="0">
                <a:latin typeface="Microsoft Sans Serif" pitchFamily="34" charset="0"/>
                <a:cs typeface="Microsoft Sans Serif" pitchFamily="34" charset="0"/>
              </a:rPr>
              <a:t>в</a:t>
            </a:r>
            <a:r>
              <a:rPr sz="2400" spc="-155" dirty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sz="2400" spc="-120" dirty="0">
                <a:latin typeface="Microsoft Sans Serif" pitchFamily="34" charset="0"/>
                <a:cs typeface="Microsoft Sans Serif" pitchFamily="34" charset="0"/>
              </a:rPr>
              <a:t>у</a:t>
            </a:r>
            <a:r>
              <a:rPr sz="2400" spc="-40" dirty="0">
                <a:latin typeface="Microsoft Sans Serif" pitchFamily="34" charset="0"/>
                <a:cs typeface="Microsoft Sans Serif" pitchFamily="34" charset="0"/>
              </a:rPr>
              <a:t>чреждении,</a:t>
            </a:r>
            <a:r>
              <a:rPr sz="2400" spc="-165" dirty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sz="2400" spc="45" dirty="0">
                <a:latin typeface="Microsoft Sans Serif" pitchFamily="34" charset="0"/>
                <a:cs typeface="Microsoft Sans Serif" pitchFamily="34" charset="0"/>
              </a:rPr>
              <a:t>на</a:t>
            </a:r>
            <a:r>
              <a:rPr sz="2400" spc="-165" dirty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sz="2400" spc="-100" dirty="0">
                <a:latin typeface="Microsoft Sans Serif" pitchFamily="34" charset="0"/>
                <a:cs typeface="Microsoft Sans Serif" pitchFamily="34" charset="0"/>
              </a:rPr>
              <a:t>ул</a:t>
            </a:r>
            <a:r>
              <a:rPr sz="2400" spc="-95" dirty="0">
                <a:latin typeface="Microsoft Sans Serif" pitchFamily="34" charset="0"/>
                <a:cs typeface="Microsoft Sans Serif" pitchFamily="34" charset="0"/>
              </a:rPr>
              <a:t>и</a:t>
            </a:r>
            <a:r>
              <a:rPr sz="2400" spc="65" dirty="0">
                <a:latin typeface="Microsoft Sans Serif" pitchFamily="34" charset="0"/>
                <a:cs typeface="Microsoft Sans Serif" pitchFamily="34" charset="0"/>
              </a:rPr>
              <a:t>це</a:t>
            </a:r>
            <a:r>
              <a:rPr sz="2400" spc="-175" dirty="0">
                <a:latin typeface="Microsoft Sans Serif" pitchFamily="34" charset="0"/>
                <a:cs typeface="Microsoft Sans Serif" pitchFamily="34" charset="0"/>
              </a:rPr>
              <a:t>, </a:t>
            </a:r>
            <a:r>
              <a:rPr sz="2400" spc="-254" dirty="0">
                <a:latin typeface="Microsoft Sans Serif" pitchFamily="34" charset="0"/>
                <a:cs typeface="Microsoft Sans Serif" pitchFamily="34" charset="0"/>
              </a:rPr>
              <a:t>в</a:t>
            </a:r>
            <a:r>
              <a:rPr sz="2400" spc="-155" dirty="0"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sz="2400" spc="-25" dirty="0">
                <a:latin typeface="Microsoft Sans Serif" pitchFamily="34" charset="0"/>
                <a:cs typeface="Microsoft Sans Serif" pitchFamily="34" charset="0"/>
              </a:rPr>
              <a:t>квартир</a:t>
            </a:r>
            <a:r>
              <a:rPr sz="2400" spc="-15" dirty="0">
                <a:latin typeface="Microsoft Sans Serif" pitchFamily="34" charset="0"/>
                <a:cs typeface="Microsoft Sans Serif" pitchFamily="34" charset="0"/>
              </a:rPr>
              <a:t>е</a:t>
            </a:r>
            <a:r>
              <a:rPr sz="2400" spc="-175" dirty="0">
                <a:latin typeface="Microsoft Sans Serif" pitchFamily="34" charset="0"/>
                <a:cs typeface="Microsoft Sans Serif" pitchFamily="34" charset="0"/>
              </a:rPr>
              <a:t>.</a:t>
            </a:r>
            <a:endParaRPr sz="2400" dirty="0">
              <a:latin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rcRect r="12727"/>
          <a:stretch>
            <a:fillRect/>
          </a:stretch>
        </p:blipFill>
        <p:spPr>
          <a:xfrm>
            <a:off x="7848600" y="3124200"/>
            <a:ext cx="3657600" cy="3023617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495" y="550163"/>
            <a:ext cx="7806055" cy="5756275"/>
          </a:xfrm>
          <a:custGeom>
            <a:avLst/>
            <a:gdLst/>
            <a:ahLst/>
            <a:cxnLst/>
            <a:rect l="l" t="t" r="r" b="b"/>
            <a:pathLst>
              <a:path w="7806055" h="5756275">
                <a:moveTo>
                  <a:pt x="7805928" y="0"/>
                </a:moveTo>
                <a:lnTo>
                  <a:pt x="0" y="0"/>
                </a:lnTo>
                <a:lnTo>
                  <a:pt x="0" y="5756148"/>
                </a:lnTo>
                <a:lnTo>
                  <a:pt x="7805928" y="5756148"/>
                </a:lnTo>
                <a:lnTo>
                  <a:pt x="7805928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17931" y="578866"/>
            <a:ext cx="7573645" cy="56349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92735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Если</a:t>
            </a:r>
            <a:r>
              <a:rPr sz="16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вы</a:t>
            </a:r>
            <a:r>
              <a:rPr sz="16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оказались</a:t>
            </a:r>
            <a:r>
              <a:rPr sz="16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6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заложниках,</a:t>
            </a:r>
            <a:r>
              <a:rPr sz="160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рекомендуем</a:t>
            </a:r>
            <a:r>
              <a:rPr sz="160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придерживаться</a:t>
            </a:r>
            <a:r>
              <a:rPr sz="16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следующих </a:t>
            </a:r>
            <a:r>
              <a:rPr sz="1600" spc="-409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правил</a:t>
            </a:r>
            <a:r>
              <a:rPr sz="16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поведения: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-неожиданное</a:t>
            </a:r>
            <a:r>
              <a:rPr sz="16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движение</a:t>
            </a:r>
            <a:r>
              <a:rPr sz="16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или</a:t>
            </a:r>
            <a:r>
              <a:rPr sz="16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шум</a:t>
            </a:r>
            <a:r>
              <a:rPr sz="16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могут</a:t>
            </a:r>
            <a:r>
              <a:rPr sz="16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повлечь</a:t>
            </a:r>
            <a:r>
              <a:rPr sz="16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жестокий</a:t>
            </a:r>
            <a:r>
              <a:rPr sz="16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отпор</a:t>
            </a:r>
            <a:r>
              <a:rPr sz="16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со</a:t>
            </a:r>
            <a:r>
              <a:rPr sz="16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стороны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террористов.</a:t>
            </a:r>
            <a:endParaRPr sz="1600">
              <a:latin typeface="Microsoft Sans Serif"/>
              <a:cs typeface="Microsoft Sans Serif"/>
            </a:endParaRPr>
          </a:p>
          <a:p>
            <a:pPr marL="12700" marR="608330" indent="5588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--Не</a:t>
            </a:r>
            <a:r>
              <a:rPr sz="16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допускайте</a:t>
            </a:r>
            <a:r>
              <a:rPr sz="16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действий,</a:t>
            </a:r>
            <a:r>
              <a:rPr sz="16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которые</a:t>
            </a:r>
            <a:r>
              <a:rPr sz="16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могут</a:t>
            </a:r>
            <a:r>
              <a:rPr sz="16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спровоцировать</a:t>
            </a:r>
            <a:r>
              <a:rPr sz="16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террористов</a:t>
            </a:r>
            <a:r>
              <a:rPr sz="16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к </a:t>
            </a:r>
            <a:r>
              <a:rPr sz="1600" spc="-409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применению</a:t>
            </a:r>
            <a:r>
              <a:rPr sz="16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оружия</a:t>
            </a:r>
            <a:r>
              <a:rPr sz="16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6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привести</a:t>
            </a:r>
            <a:r>
              <a:rPr sz="16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6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человеческим</a:t>
            </a:r>
            <a:r>
              <a:rPr sz="16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жертвам;</a:t>
            </a:r>
            <a:endParaRPr sz="1600">
              <a:latin typeface="Microsoft Sans Serif"/>
              <a:cs typeface="Microsoft Sans Serif"/>
            </a:endParaRPr>
          </a:p>
          <a:p>
            <a:pPr marL="12700" marR="935355">
              <a:lnSpc>
                <a:spcPct val="100000"/>
              </a:lnSpc>
            </a:pPr>
            <a:r>
              <a:rPr sz="16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-будьте</a:t>
            </a:r>
            <a:r>
              <a:rPr sz="16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готовы</a:t>
            </a:r>
            <a:r>
              <a:rPr sz="16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6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применению</a:t>
            </a:r>
            <a:r>
              <a:rPr sz="160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террористами</a:t>
            </a:r>
            <a:r>
              <a:rPr sz="16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повязок</a:t>
            </a:r>
            <a:r>
              <a:rPr sz="16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</a:t>
            </a:r>
            <a:r>
              <a:rPr sz="16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глаза,</a:t>
            </a:r>
            <a:r>
              <a:rPr sz="16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кляпов, </a:t>
            </a:r>
            <a:r>
              <a:rPr sz="1600" spc="-409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наручников</a:t>
            </a:r>
            <a:r>
              <a:rPr sz="16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или</a:t>
            </a:r>
            <a:r>
              <a:rPr sz="16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веревок;</a:t>
            </a:r>
            <a:endParaRPr sz="1600">
              <a:latin typeface="Microsoft Sans Serif"/>
              <a:cs typeface="Microsoft Sans Serif"/>
            </a:endParaRPr>
          </a:p>
          <a:p>
            <a:pPr marL="12700" marR="216535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-переносите</a:t>
            </a:r>
            <a:r>
              <a:rPr sz="16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лишения,</a:t>
            </a:r>
            <a:r>
              <a:rPr sz="16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оскорбления</a:t>
            </a:r>
            <a:r>
              <a:rPr sz="16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6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унижения,</a:t>
            </a:r>
            <a:r>
              <a:rPr sz="160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не</a:t>
            </a:r>
            <a:r>
              <a:rPr sz="16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смотрите</a:t>
            </a:r>
            <a:r>
              <a:rPr sz="16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преступникам</a:t>
            </a:r>
            <a:r>
              <a:rPr sz="16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1600" spc="-409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глаза</a:t>
            </a:r>
            <a:r>
              <a:rPr sz="16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(для</a:t>
            </a:r>
            <a:r>
              <a:rPr sz="16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нервного</a:t>
            </a:r>
            <a:r>
              <a:rPr sz="16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человека</a:t>
            </a:r>
            <a:r>
              <a:rPr sz="16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это</a:t>
            </a:r>
            <a:r>
              <a:rPr sz="16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сигнал</a:t>
            </a:r>
            <a:r>
              <a:rPr sz="16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6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агрессии),</a:t>
            </a:r>
            <a:r>
              <a:rPr sz="16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не</a:t>
            </a:r>
            <a:r>
              <a:rPr sz="16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ведите</a:t>
            </a:r>
            <a:r>
              <a:rPr sz="16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себя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вызывающе;</a:t>
            </a:r>
            <a:endParaRPr sz="1600">
              <a:latin typeface="Microsoft Sans Serif"/>
              <a:cs typeface="Microsoft Sans Serif"/>
            </a:endParaRPr>
          </a:p>
          <a:p>
            <a:pPr marL="12700" marR="1905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-не</a:t>
            </a:r>
            <a:r>
              <a:rPr sz="16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пытайтесь</a:t>
            </a:r>
            <a:r>
              <a:rPr sz="16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оказывать</a:t>
            </a:r>
            <a:r>
              <a:rPr sz="16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сопротивление,</a:t>
            </a:r>
            <a:r>
              <a:rPr sz="160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не</a:t>
            </a:r>
            <a:r>
              <a:rPr sz="16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проявляйте</a:t>
            </a:r>
            <a:r>
              <a:rPr sz="16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ненужного</a:t>
            </a:r>
            <a:r>
              <a:rPr sz="16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героизма, </a:t>
            </a:r>
            <a:r>
              <a:rPr sz="1600" spc="-409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пытаясь</a:t>
            </a:r>
            <a:r>
              <a:rPr sz="16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разоружить</a:t>
            </a:r>
            <a:r>
              <a:rPr sz="16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бандита</a:t>
            </a:r>
            <a:r>
              <a:rPr sz="16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или</a:t>
            </a:r>
            <a:r>
              <a:rPr sz="16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прорваться</a:t>
            </a:r>
            <a:r>
              <a:rPr sz="16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6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выходу</a:t>
            </a:r>
            <a:r>
              <a:rPr sz="16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или</a:t>
            </a:r>
            <a:r>
              <a:rPr sz="16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окну;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-если</a:t>
            </a:r>
            <a:r>
              <a:rPr sz="16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вас</a:t>
            </a:r>
            <a:r>
              <a:rPr sz="16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заставляют</a:t>
            </a:r>
            <a:r>
              <a:rPr sz="16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выйти</a:t>
            </a:r>
            <a:r>
              <a:rPr sz="16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из</a:t>
            </a:r>
            <a:r>
              <a:rPr sz="16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помещения,</a:t>
            </a:r>
            <a:r>
              <a:rPr sz="16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говоря,</a:t>
            </a:r>
            <a:r>
              <a:rPr sz="16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что</a:t>
            </a:r>
            <a:r>
              <a:rPr sz="16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вы</a:t>
            </a:r>
            <a:r>
              <a:rPr sz="16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взяты</a:t>
            </a:r>
            <a:r>
              <a:rPr sz="16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6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заложники,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не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сопротивляйтесь;</a:t>
            </a:r>
            <a:endParaRPr sz="160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</a:pP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-если</a:t>
            </a:r>
            <a:r>
              <a:rPr sz="16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6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вами</a:t>
            </a:r>
            <a:r>
              <a:rPr sz="16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находятся</a:t>
            </a:r>
            <a:r>
              <a:rPr sz="16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дети,</a:t>
            </a:r>
            <a:r>
              <a:rPr sz="16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найдите</a:t>
            </a:r>
            <a:r>
              <a:rPr sz="16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для</a:t>
            </a:r>
            <a:r>
              <a:rPr sz="16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них</a:t>
            </a:r>
            <a:r>
              <a:rPr sz="16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безопасное</a:t>
            </a:r>
            <a:r>
              <a:rPr sz="16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место,</a:t>
            </a:r>
            <a:r>
              <a:rPr sz="16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постарайтесь </a:t>
            </a:r>
            <a:r>
              <a:rPr sz="1600" spc="-409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закрыть</a:t>
            </a:r>
            <a:r>
              <a:rPr sz="16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их</a:t>
            </a:r>
            <a:r>
              <a:rPr sz="16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от</a:t>
            </a:r>
            <a:r>
              <a:rPr sz="16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случайных</a:t>
            </a:r>
            <a:r>
              <a:rPr sz="16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пуль,</a:t>
            </a:r>
            <a:r>
              <a:rPr sz="16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</a:t>
            </a:r>
            <a:r>
              <a:rPr sz="16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возможности</a:t>
            </a:r>
            <a:r>
              <a:rPr sz="16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находитесь</a:t>
            </a:r>
            <a:r>
              <a:rPr sz="16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рядом</a:t>
            </a:r>
            <a:r>
              <a:rPr sz="16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6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ними;</a:t>
            </a:r>
            <a:endParaRPr sz="1600">
              <a:latin typeface="Microsoft Sans Serif"/>
              <a:cs typeface="Microsoft Sans Serif"/>
            </a:endParaRPr>
          </a:p>
          <a:p>
            <a:pPr marL="12700" marR="18415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-при</a:t>
            </a:r>
            <a:r>
              <a:rPr sz="16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необходимости</a:t>
            </a:r>
            <a:r>
              <a:rPr sz="16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выполняйте</a:t>
            </a:r>
            <a:r>
              <a:rPr sz="16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требования</a:t>
            </a:r>
            <a:r>
              <a:rPr sz="16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преступников,</a:t>
            </a:r>
            <a:r>
              <a:rPr sz="16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не</a:t>
            </a:r>
            <a:r>
              <a:rPr sz="16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противоречьте </a:t>
            </a:r>
            <a:r>
              <a:rPr sz="1600" spc="-409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им,</a:t>
            </a:r>
            <a:r>
              <a:rPr sz="16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не</a:t>
            </a:r>
            <a:r>
              <a:rPr sz="16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рискуйте</a:t>
            </a:r>
            <a:r>
              <a:rPr sz="160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жизнью</a:t>
            </a:r>
            <a:r>
              <a:rPr sz="16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окружающих</a:t>
            </a:r>
            <a:r>
              <a:rPr sz="160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6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своей</a:t>
            </a:r>
            <a:r>
              <a:rPr sz="16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собственной,</a:t>
            </a:r>
            <a:r>
              <a:rPr sz="16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старайтесь</a:t>
            </a:r>
            <a:r>
              <a:rPr sz="16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не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допускать</a:t>
            </a:r>
            <a:r>
              <a:rPr sz="16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истерики</a:t>
            </a:r>
            <a:r>
              <a:rPr sz="16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6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паники;</a:t>
            </a:r>
            <a:endParaRPr sz="1600">
              <a:latin typeface="Microsoft Sans Serif"/>
              <a:cs typeface="Microsoft Sans Serif"/>
            </a:endParaRPr>
          </a:p>
          <a:p>
            <a:pPr marL="12700" marR="47625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-в</a:t>
            </a:r>
            <a:r>
              <a:rPr sz="16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случае</a:t>
            </a:r>
            <a:r>
              <a:rPr sz="16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когда</a:t>
            </a:r>
            <a:r>
              <a:rPr sz="16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необходима</a:t>
            </a:r>
            <a:r>
              <a:rPr sz="16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медицинская</a:t>
            </a:r>
            <a:r>
              <a:rPr sz="16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помощь,</a:t>
            </a:r>
            <a:r>
              <a:rPr sz="16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говорите</a:t>
            </a:r>
            <a:r>
              <a:rPr sz="16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спокойно</a:t>
            </a:r>
            <a:r>
              <a:rPr sz="16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6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кратко, </a:t>
            </a:r>
            <a:r>
              <a:rPr sz="1600" spc="-409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не</a:t>
            </a:r>
            <a:r>
              <a:rPr sz="16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нервируя</a:t>
            </a:r>
            <a:r>
              <a:rPr sz="16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бандитов,</a:t>
            </a:r>
            <a:r>
              <a:rPr sz="16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ничего</a:t>
            </a:r>
            <a:r>
              <a:rPr sz="16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не</a:t>
            </a:r>
            <a:r>
              <a:rPr sz="16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предпринимайте,</a:t>
            </a:r>
            <a:r>
              <a:rPr sz="16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пока</a:t>
            </a:r>
            <a:r>
              <a:rPr sz="16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не</a:t>
            </a:r>
            <a:r>
              <a:rPr sz="16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получите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разрешения.</a:t>
            </a:r>
            <a:endParaRPr sz="16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45423" y="0"/>
            <a:ext cx="3846575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9976" y="566927"/>
            <a:ext cx="7569834" cy="5694045"/>
          </a:xfrm>
          <a:custGeom>
            <a:avLst/>
            <a:gdLst/>
            <a:ahLst/>
            <a:cxnLst/>
            <a:rect l="l" t="t" r="r" b="b"/>
            <a:pathLst>
              <a:path w="7569834" h="5694045">
                <a:moveTo>
                  <a:pt x="7569708" y="0"/>
                </a:moveTo>
                <a:lnTo>
                  <a:pt x="0" y="0"/>
                </a:lnTo>
                <a:lnTo>
                  <a:pt x="0" y="5693664"/>
                </a:lnTo>
                <a:lnTo>
                  <a:pt x="7569708" y="5693664"/>
                </a:lnTo>
                <a:lnTo>
                  <a:pt x="7569708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48411" y="596011"/>
            <a:ext cx="7346950" cy="5573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478790">
              <a:lnSpc>
                <a:spcPct val="100000"/>
              </a:lnSpc>
              <a:spcBef>
                <a:spcPts val="105"/>
              </a:spcBef>
            </a:pPr>
            <a:r>
              <a:rPr sz="1400" spc="-25" dirty="0">
                <a:latin typeface="Verdana"/>
                <a:cs typeface="Verdana"/>
              </a:rPr>
              <a:t>Если</a:t>
            </a:r>
            <a:r>
              <a:rPr sz="1400" spc="-135" dirty="0">
                <a:latin typeface="Verdana"/>
                <a:cs typeface="Verdana"/>
              </a:rPr>
              <a:t> </a:t>
            </a:r>
            <a:r>
              <a:rPr sz="1400" spc="-165" dirty="0">
                <a:latin typeface="Verdana"/>
                <a:cs typeface="Verdana"/>
              </a:rPr>
              <a:t>ты</a:t>
            </a:r>
            <a:r>
              <a:rPr sz="1400" spc="-114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оказался</a:t>
            </a:r>
            <a:r>
              <a:rPr sz="1400" spc="-135" dirty="0">
                <a:latin typeface="Verdana"/>
                <a:cs typeface="Verdana"/>
              </a:rPr>
              <a:t> </a:t>
            </a:r>
            <a:r>
              <a:rPr sz="1400" spc="-180" dirty="0">
                <a:latin typeface="Verdana"/>
                <a:cs typeface="Verdana"/>
              </a:rPr>
              <a:t>в</a:t>
            </a:r>
            <a:r>
              <a:rPr sz="1400" spc="-100" dirty="0">
                <a:latin typeface="Verdana"/>
                <a:cs typeface="Verdana"/>
              </a:rPr>
              <a:t> </a:t>
            </a:r>
            <a:r>
              <a:rPr sz="1400" spc="-45" dirty="0">
                <a:latin typeface="Verdana"/>
                <a:cs typeface="Verdana"/>
              </a:rPr>
              <a:t>заложниках,</a:t>
            </a:r>
            <a:r>
              <a:rPr sz="1400" spc="-135" dirty="0">
                <a:latin typeface="Verdana"/>
                <a:cs typeface="Verdana"/>
              </a:rPr>
              <a:t> </a:t>
            </a:r>
            <a:r>
              <a:rPr sz="1400" spc="-35" dirty="0">
                <a:latin typeface="Verdana"/>
                <a:cs typeface="Verdana"/>
              </a:rPr>
              <a:t>знай</a:t>
            </a:r>
            <a:r>
              <a:rPr sz="1400" spc="-100" dirty="0">
                <a:latin typeface="Verdana"/>
                <a:cs typeface="Verdana"/>
              </a:rPr>
              <a:t> </a:t>
            </a:r>
            <a:r>
              <a:rPr sz="1400" spc="-170" dirty="0">
                <a:latin typeface="Verdana"/>
                <a:cs typeface="Verdana"/>
              </a:rPr>
              <a:t>-</a:t>
            </a:r>
            <a:r>
              <a:rPr sz="1400" spc="-110" dirty="0">
                <a:latin typeface="Verdana"/>
                <a:cs typeface="Verdana"/>
              </a:rPr>
              <a:t> </a:t>
            </a:r>
            <a:r>
              <a:rPr sz="1400" spc="-165" dirty="0">
                <a:latin typeface="Verdana"/>
                <a:cs typeface="Verdana"/>
              </a:rPr>
              <a:t>ты</a:t>
            </a:r>
            <a:r>
              <a:rPr sz="1400" spc="-110" dirty="0">
                <a:latin typeface="Verdana"/>
                <a:cs typeface="Verdana"/>
              </a:rPr>
              <a:t> </a:t>
            </a:r>
            <a:r>
              <a:rPr sz="1400" spc="10" dirty="0">
                <a:latin typeface="Verdana"/>
                <a:cs typeface="Verdana"/>
              </a:rPr>
              <a:t>не</a:t>
            </a:r>
            <a:r>
              <a:rPr sz="1400" spc="-110" dirty="0">
                <a:latin typeface="Verdana"/>
                <a:cs typeface="Verdana"/>
              </a:rPr>
              <a:t> </a:t>
            </a:r>
            <a:r>
              <a:rPr sz="1400" spc="-35" dirty="0">
                <a:latin typeface="Verdana"/>
                <a:cs typeface="Verdana"/>
              </a:rPr>
              <a:t>один.</a:t>
            </a:r>
            <a:r>
              <a:rPr sz="1400" spc="-125" dirty="0">
                <a:latin typeface="Verdana"/>
                <a:cs typeface="Verdana"/>
              </a:rPr>
              <a:t> </a:t>
            </a:r>
            <a:r>
              <a:rPr sz="1400" spc="-20" dirty="0">
                <a:latin typeface="Verdana"/>
                <a:cs typeface="Verdana"/>
              </a:rPr>
              <a:t>Помни:</a:t>
            </a:r>
            <a:r>
              <a:rPr sz="1400" spc="-125" dirty="0">
                <a:latin typeface="Verdana"/>
                <a:cs typeface="Verdana"/>
              </a:rPr>
              <a:t> </a:t>
            </a:r>
            <a:r>
              <a:rPr sz="1400" spc="-70" dirty="0">
                <a:latin typeface="Verdana"/>
                <a:cs typeface="Verdana"/>
              </a:rPr>
              <a:t>опытные</a:t>
            </a:r>
            <a:r>
              <a:rPr sz="1400" spc="-120" dirty="0">
                <a:latin typeface="Verdana"/>
                <a:cs typeface="Verdana"/>
              </a:rPr>
              <a:t> </a:t>
            </a:r>
            <a:r>
              <a:rPr sz="1400" spc="-40" dirty="0">
                <a:latin typeface="Verdana"/>
                <a:cs typeface="Verdana"/>
              </a:rPr>
              <a:t>люди</a:t>
            </a:r>
            <a:r>
              <a:rPr sz="1400" spc="-105" dirty="0">
                <a:latin typeface="Verdana"/>
                <a:cs typeface="Verdana"/>
              </a:rPr>
              <a:t> </a:t>
            </a:r>
            <a:r>
              <a:rPr sz="1400" spc="-20" dirty="0">
                <a:latin typeface="Verdana"/>
                <a:cs typeface="Verdana"/>
              </a:rPr>
              <a:t>уже </a:t>
            </a:r>
            <a:r>
              <a:rPr sz="1400" spc="-480" dirty="0">
                <a:latin typeface="Verdana"/>
                <a:cs typeface="Verdana"/>
              </a:rPr>
              <a:t> </a:t>
            </a:r>
            <a:r>
              <a:rPr sz="1400" spc="60" dirty="0">
                <a:latin typeface="Verdana"/>
                <a:cs typeface="Verdana"/>
              </a:rPr>
              <a:t>спе</a:t>
            </a:r>
            <a:r>
              <a:rPr sz="1400" spc="100" dirty="0">
                <a:latin typeface="Verdana"/>
                <a:cs typeface="Verdana"/>
              </a:rPr>
              <a:t>ш</a:t>
            </a:r>
            <a:r>
              <a:rPr sz="1400" spc="-30" dirty="0">
                <a:latin typeface="Verdana"/>
                <a:cs typeface="Verdana"/>
              </a:rPr>
              <a:t>а</a:t>
            </a:r>
            <a:r>
              <a:rPr sz="1400" spc="-20" dirty="0">
                <a:latin typeface="Verdana"/>
                <a:cs typeface="Verdana"/>
              </a:rPr>
              <a:t>т</a:t>
            </a:r>
            <a:r>
              <a:rPr sz="1400" spc="-120" dirty="0">
                <a:latin typeface="Verdana"/>
                <a:cs typeface="Verdana"/>
              </a:rPr>
              <a:t> </a:t>
            </a:r>
            <a:r>
              <a:rPr sz="1400" spc="-125" dirty="0">
                <a:latin typeface="Verdana"/>
                <a:cs typeface="Verdana"/>
              </a:rPr>
              <a:t>к</a:t>
            </a:r>
            <a:r>
              <a:rPr sz="1400" spc="-120" dirty="0">
                <a:latin typeface="Verdana"/>
                <a:cs typeface="Verdana"/>
              </a:rPr>
              <a:t> </a:t>
            </a:r>
            <a:r>
              <a:rPr sz="1400" spc="15" dirty="0">
                <a:latin typeface="Verdana"/>
                <a:cs typeface="Verdana"/>
              </a:rPr>
              <a:t>тебе</a:t>
            </a:r>
            <a:r>
              <a:rPr sz="1400" spc="-110" dirty="0">
                <a:latin typeface="Verdana"/>
                <a:cs typeface="Verdana"/>
              </a:rPr>
              <a:t> </a:t>
            </a:r>
            <a:r>
              <a:rPr sz="1400" spc="25" dirty="0">
                <a:latin typeface="Verdana"/>
                <a:cs typeface="Verdana"/>
              </a:rPr>
              <a:t>н</a:t>
            </a:r>
            <a:r>
              <a:rPr sz="1400" spc="30" dirty="0">
                <a:latin typeface="Verdana"/>
                <a:cs typeface="Verdana"/>
              </a:rPr>
              <a:t>а</a:t>
            </a:r>
            <a:r>
              <a:rPr sz="1400" spc="-10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п</a:t>
            </a:r>
            <a:r>
              <a:rPr sz="1400" spc="5" dirty="0">
                <a:latin typeface="Verdana"/>
                <a:cs typeface="Verdana"/>
              </a:rPr>
              <a:t>о</a:t>
            </a:r>
            <a:r>
              <a:rPr sz="1400" spc="160" dirty="0">
                <a:latin typeface="Verdana"/>
                <a:cs typeface="Verdana"/>
              </a:rPr>
              <a:t>мо</a:t>
            </a:r>
            <a:r>
              <a:rPr sz="1400" spc="145" dirty="0">
                <a:latin typeface="Verdana"/>
                <a:cs typeface="Verdana"/>
              </a:rPr>
              <a:t>щ</a:t>
            </a:r>
            <a:r>
              <a:rPr sz="1400" spc="-135" dirty="0">
                <a:latin typeface="Verdana"/>
                <a:cs typeface="Verdana"/>
              </a:rPr>
              <a:t>ь.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latin typeface="Verdana"/>
                <a:cs typeface="Verdana"/>
              </a:rPr>
              <a:t>Не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55" dirty="0">
                <a:latin typeface="Verdana"/>
                <a:cs typeface="Verdana"/>
              </a:rPr>
              <a:t>пытайся</a:t>
            </a:r>
            <a:r>
              <a:rPr sz="1400" spc="-120" dirty="0">
                <a:latin typeface="Verdana"/>
                <a:cs typeface="Verdana"/>
              </a:rPr>
              <a:t> </a:t>
            </a:r>
            <a:r>
              <a:rPr sz="1400" spc="-40" dirty="0">
                <a:latin typeface="Verdana"/>
                <a:cs typeface="Verdana"/>
              </a:rPr>
              <a:t>убежать,</a:t>
            </a:r>
            <a:r>
              <a:rPr sz="1400" spc="-105" dirty="0">
                <a:latin typeface="Verdana"/>
                <a:cs typeface="Verdana"/>
              </a:rPr>
              <a:t> </a:t>
            </a:r>
            <a:r>
              <a:rPr sz="1400" spc="-80" dirty="0">
                <a:latin typeface="Verdana"/>
                <a:cs typeface="Verdana"/>
              </a:rPr>
              <a:t>вырваться</a:t>
            </a:r>
            <a:r>
              <a:rPr sz="1400" spc="-140" dirty="0">
                <a:latin typeface="Verdana"/>
                <a:cs typeface="Verdana"/>
              </a:rPr>
              <a:t> </a:t>
            </a:r>
            <a:r>
              <a:rPr sz="1400" spc="10" dirty="0">
                <a:latin typeface="Verdana"/>
                <a:cs typeface="Verdana"/>
              </a:rPr>
              <a:t>самостоятельно</a:t>
            </a:r>
            <a:r>
              <a:rPr sz="1400" spc="-125" dirty="0">
                <a:latin typeface="Verdana"/>
                <a:cs typeface="Verdana"/>
              </a:rPr>
              <a:t> </a:t>
            </a:r>
            <a:r>
              <a:rPr sz="1400" spc="-170" dirty="0">
                <a:latin typeface="Verdana"/>
                <a:cs typeface="Verdana"/>
              </a:rPr>
              <a:t>-</a:t>
            </a:r>
            <a:r>
              <a:rPr sz="1400" spc="-10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террористы</a:t>
            </a:r>
            <a:r>
              <a:rPr sz="1400" spc="-145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могут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400" spc="-20" dirty="0">
                <a:latin typeface="Verdana"/>
                <a:cs typeface="Verdana"/>
              </a:rPr>
              <a:t>отреагировать</a:t>
            </a:r>
            <a:r>
              <a:rPr sz="1400" spc="-130" dirty="0">
                <a:latin typeface="Verdana"/>
                <a:cs typeface="Verdana"/>
              </a:rPr>
              <a:t> </a:t>
            </a:r>
            <a:r>
              <a:rPr sz="1400" spc="5" dirty="0">
                <a:latin typeface="Verdana"/>
                <a:cs typeface="Verdana"/>
              </a:rPr>
              <a:t>агрессивно.</a:t>
            </a:r>
            <a:r>
              <a:rPr sz="1400" spc="-150" dirty="0">
                <a:latin typeface="Verdana"/>
                <a:cs typeface="Verdana"/>
              </a:rPr>
              <a:t> </a:t>
            </a:r>
            <a:r>
              <a:rPr sz="1400" spc="20" dirty="0">
                <a:latin typeface="Verdana"/>
                <a:cs typeface="Verdana"/>
              </a:rPr>
              <a:t>Постарайся</a:t>
            </a:r>
            <a:r>
              <a:rPr sz="1400" spc="-140" dirty="0">
                <a:latin typeface="Verdana"/>
                <a:cs typeface="Verdana"/>
              </a:rPr>
              <a:t> </a:t>
            </a:r>
            <a:r>
              <a:rPr sz="1400" spc="-35" dirty="0">
                <a:latin typeface="Verdana"/>
                <a:cs typeface="Verdana"/>
              </a:rPr>
              <a:t>успокоиться</a:t>
            </a:r>
            <a:r>
              <a:rPr sz="1400" spc="-145" dirty="0">
                <a:latin typeface="Verdana"/>
                <a:cs typeface="Verdana"/>
              </a:rPr>
              <a:t> </a:t>
            </a:r>
            <a:r>
              <a:rPr sz="1400" spc="-30" dirty="0">
                <a:latin typeface="Verdana"/>
                <a:cs typeface="Verdana"/>
              </a:rPr>
              <a:t>и</a:t>
            </a:r>
            <a:r>
              <a:rPr sz="1400" spc="-110" dirty="0">
                <a:latin typeface="Verdana"/>
                <a:cs typeface="Verdana"/>
              </a:rPr>
              <a:t> </a:t>
            </a:r>
            <a:r>
              <a:rPr sz="1400" spc="-35" dirty="0">
                <a:latin typeface="Verdana"/>
                <a:cs typeface="Verdana"/>
              </a:rPr>
              <a:t>жди</a:t>
            </a:r>
            <a:r>
              <a:rPr sz="1400" spc="-110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освобождения.</a:t>
            </a:r>
            <a:endParaRPr sz="1400">
              <a:latin typeface="Verdana"/>
              <a:cs typeface="Verdana"/>
            </a:endParaRPr>
          </a:p>
          <a:p>
            <a:pPr marL="12700" marR="593090">
              <a:lnSpc>
                <a:spcPct val="100000"/>
              </a:lnSpc>
              <a:buAutoNum type="arabicPeriod"/>
              <a:tabLst>
                <a:tab pos="209550" algn="l"/>
              </a:tabLst>
            </a:pPr>
            <a:r>
              <a:rPr sz="1400" spc="5" dirty="0">
                <a:latin typeface="Verdana"/>
                <a:cs typeface="Verdana"/>
              </a:rPr>
              <a:t>Настройся</a:t>
            </a:r>
            <a:r>
              <a:rPr sz="1400" spc="-130" dirty="0">
                <a:latin typeface="Verdana"/>
                <a:cs typeface="Verdana"/>
              </a:rPr>
              <a:t> </a:t>
            </a:r>
            <a:r>
              <a:rPr sz="1400" spc="30" dirty="0">
                <a:latin typeface="Verdana"/>
                <a:cs typeface="Verdana"/>
              </a:rPr>
              <a:t>на</a:t>
            </a:r>
            <a:r>
              <a:rPr sz="1400" spc="-10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долгое</a:t>
            </a:r>
            <a:r>
              <a:rPr sz="1400" spc="-13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ожидание.</a:t>
            </a:r>
            <a:r>
              <a:rPr sz="1400" spc="-135" dirty="0">
                <a:latin typeface="Verdana"/>
                <a:cs typeface="Verdana"/>
              </a:rPr>
              <a:t> </a:t>
            </a:r>
            <a:r>
              <a:rPr sz="1400" spc="40" dirty="0">
                <a:latin typeface="Verdana"/>
                <a:cs typeface="Verdana"/>
              </a:rPr>
              <a:t>Специалистам</a:t>
            </a:r>
            <a:r>
              <a:rPr sz="1400" spc="-125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требуется</a:t>
            </a:r>
            <a:r>
              <a:rPr sz="1400" spc="-130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время,</a:t>
            </a:r>
            <a:r>
              <a:rPr sz="1400" spc="-135" dirty="0">
                <a:latin typeface="Verdana"/>
                <a:cs typeface="Verdana"/>
              </a:rPr>
              <a:t> </a:t>
            </a:r>
            <a:r>
              <a:rPr sz="1400" spc="-80" dirty="0">
                <a:latin typeface="Verdana"/>
                <a:cs typeface="Verdana"/>
              </a:rPr>
              <a:t>чтобы </a:t>
            </a:r>
            <a:r>
              <a:rPr sz="1400" spc="-475" dirty="0">
                <a:latin typeface="Verdana"/>
                <a:cs typeface="Verdana"/>
              </a:rPr>
              <a:t> </a:t>
            </a:r>
            <a:r>
              <a:rPr sz="1400" spc="65" dirty="0">
                <a:latin typeface="Verdana"/>
                <a:cs typeface="Verdana"/>
              </a:rPr>
              <a:t>о</a:t>
            </a:r>
            <a:r>
              <a:rPr sz="1400" spc="-10" dirty="0">
                <a:latin typeface="Verdana"/>
                <a:cs typeface="Verdana"/>
              </a:rPr>
              <a:t>с</a:t>
            </a:r>
            <a:r>
              <a:rPr sz="1400" spc="-5" dirty="0">
                <a:latin typeface="Verdana"/>
                <a:cs typeface="Verdana"/>
              </a:rPr>
              <a:t>в</a:t>
            </a:r>
            <a:r>
              <a:rPr sz="1400" spc="55" dirty="0">
                <a:latin typeface="Verdana"/>
                <a:cs typeface="Verdana"/>
              </a:rPr>
              <a:t>о</a:t>
            </a:r>
            <a:r>
              <a:rPr sz="1400" spc="70" dirty="0">
                <a:latin typeface="Verdana"/>
                <a:cs typeface="Verdana"/>
              </a:rPr>
              <a:t>б</a:t>
            </a:r>
            <a:r>
              <a:rPr sz="1400" spc="55" dirty="0">
                <a:latin typeface="Verdana"/>
                <a:cs typeface="Verdana"/>
              </a:rPr>
              <a:t>о</a:t>
            </a:r>
            <a:r>
              <a:rPr sz="1400" spc="-90" dirty="0">
                <a:latin typeface="Verdana"/>
                <a:cs typeface="Verdana"/>
              </a:rPr>
              <a:t>дить</a:t>
            </a:r>
            <a:r>
              <a:rPr sz="1400" spc="-145" dirty="0">
                <a:latin typeface="Verdana"/>
                <a:cs typeface="Verdana"/>
              </a:rPr>
              <a:t> </a:t>
            </a:r>
            <a:r>
              <a:rPr sz="1400" spc="-70" dirty="0">
                <a:latin typeface="Verdana"/>
                <a:cs typeface="Verdana"/>
              </a:rPr>
              <a:t>тебя.</a:t>
            </a:r>
            <a:r>
              <a:rPr sz="1400" spc="-105" dirty="0">
                <a:latin typeface="Verdana"/>
                <a:cs typeface="Verdana"/>
              </a:rPr>
              <a:t> </a:t>
            </a:r>
            <a:r>
              <a:rPr sz="1400" spc="30" dirty="0">
                <a:latin typeface="Verdana"/>
                <a:cs typeface="Verdana"/>
              </a:rPr>
              <a:t>О</a:t>
            </a:r>
            <a:r>
              <a:rPr sz="1400" spc="25" dirty="0">
                <a:latin typeface="Verdana"/>
                <a:cs typeface="Verdana"/>
              </a:rPr>
              <a:t>н</a:t>
            </a:r>
            <a:r>
              <a:rPr sz="1400" spc="-35" dirty="0">
                <a:latin typeface="Verdana"/>
                <a:cs typeface="Verdana"/>
              </a:rPr>
              <a:t>и</a:t>
            </a:r>
            <a:r>
              <a:rPr sz="1400" spc="-125" dirty="0">
                <a:latin typeface="Verdana"/>
                <a:cs typeface="Verdana"/>
              </a:rPr>
              <a:t> </a:t>
            </a:r>
            <a:r>
              <a:rPr sz="1400" spc="5" dirty="0">
                <a:latin typeface="Verdana"/>
                <a:cs typeface="Verdana"/>
              </a:rPr>
              <a:t>н</a:t>
            </a:r>
            <a:r>
              <a:rPr sz="1400" spc="10" dirty="0">
                <a:latin typeface="Verdana"/>
                <a:cs typeface="Verdana"/>
              </a:rPr>
              <a:t>е</a:t>
            </a:r>
            <a:r>
              <a:rPr sz="1400" spc="-110" dirty="0">
                <a:latin typeface="Verdana"/>
                <a:cs typeface="Verdana"/>
              </a:rPr>
              <a:t> </a:t>
            </a:r>
            <a:r>
              <a:rPr sz="1400" spc="-45" dirty="0">
                <a:latin typeface="Verdana"/>
                <a:cs typeface="Verdana"/>
              </a:rPr>
              <a:t>теряю</a:t>
            </a:r>
            <a:r>
              <a:rPr sz="1400" spc="-160" dirty="0">
                <a:latin typeface="Verdana"/>
                <a:cs typeface="Verdana"/>
              </a:rPr>
              <a:t>т</a:t>
            </a:r>
            <a:r>
              <a:rPr sz="1400" spc="-120" dirty="0">
                <a:latin typeface="Verdana"/>
                <a:cs typeface="Verdana"/>
              </a:rPr>
              <a:t> </a:t>
            </a:r>
            <a:r>
              <a:rPr sz="1400" spc="-50" dirty="0">
                <a:latin typeface="Verdana"/>
                <a:cs typeface="Verdana"/>
              </a:rPr>
              <a:t>н</a:t>
            </a:r>
            <a:r>
              <a:rPr sz="1400" spc="-45" dirty="0">
                <a:latin typeface="Verdana"/>
                <a:cs typeface="Verdana"/>
              </a:rPr>
              <a:t>и</a:t>
            </a:r>
            <a:r>
              <a:rPr sz="1400" spc="-110" dirty="0">
                <a:latin typeface="Verdana"/>
                <a:cs typeface="Verdana"/>
              </a:rPr>
              <a:t> </a:t>
            </a:r>
            <a:r>
              <a:rPr sz="1400" spc="25" dirty="0">
                <a:latin typeface="Verdana"/>
                <a:cs typeface="Verdana"/>
              </a:rPr>
              <a:t>мину</a:t>
            </a:r>
            <a:r>
              <a:rPr sz="1400" spc="-150" dirty="0">
                <a:latin typeface="Verdana"/>
                <a:cs typeface="Verdana"/>
              </a:rPr>
              <a:t>ты,</a:t>
            </a:r>
            <a:r>
              <a:rPr sz="1400" spc="-13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н</a:t>
            </a:r>
            <a:r>
              <a:rPr sz="1400" spc="5" dirty="0">
                <a:latin typeface="Verdana"/>
                <a:cs typeface="Verdana"/>
              </a:rPr>
              <a:t>о</a:t>
            </a:r>
            <a:r>
              <a:rPr sz="1400" spc="-120" dirty="0">
                <a:latin typeface="Verdana"/>
                <a:cs typeface="Verdana"/>
              </a:rPr>
              <a:t> </a:t>
            </a:r>
            <a:r>
              <a:rPr sz="1400" spc="20" dirty="0">
                <a:latin typeface="Verdana"/>
                <a:cs typeface="Verdana"/>
              </a:rPr>
              <a:t>д</a:t>
            </a:r>
            <a:r>
              <a:rPr sz="1400" spc="25" dirty="0">
                <a:latin typeface="Verdana"/>
                <a:cs typeface="Verdana"/>
              </a:rPr>
              <a:t>о</a:t>
            </a:r>
            <a:r>
              <a:rPr sz="1400" spc="-90" dirty="0">
                <a:latin typeface="Verdana"/>
                <a:cs typeface="Verdana"/>
              </a:rPr>
              <a:t>лжн</a:t>
            </a:r>
            <a:r>
              <a:rPr sz="1400" spc="-100" dirty="0">
                <a:latin typeface="Verdana"/>
                <a:cs typeface="Verdana"/>
              </a:rPr>
              <a:t>ы</a:t>
            </a:r>
            <a:r>
              <a:rPr sz="1400" spc="-14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в</a:t>
            </a:r>
            <a:r>
              <a:rPr sz="1400" spc="-5" dirty="0">
                <a:latin typeface="Verdana"/>
                <a:cs typeface="Verdana"/>
              </a:rPr>
              <a:t>с</a:t>
            </a:r>
            <a:r>
              <a:rPr sz="1400" spc="75" dirty="0">
                <a:latin typeface="Verdana"/>
                <a:cs typeface="Verdana"/>
              </a:rPr>
              <a:t>ё</a:t>
            </a:r>
            <a:r>
              <a:rPr sz="1400" spc="-120" dirty="0">
                <a:latin typeface="Verdana"/>
                <a:cs typeface="Verdana"/>
              </a:rPr>
              <a:t> </a:t>
            </a:r>
            <a:r>
              <a:rPr sz="1400" spc="15" dirty="0">
                <a:latin typeface="Verdana"/>
                <a:cs typeface="Verdana"/>
              </a:rPr>
              <a:t>пре</a:t>
            </a:r>
            <a:r>
              <a:rPr sz="1400" spc="20" dirty="0">
                <a:latin typeface="Verdana"/>
                <a:cs typeface="Verdana"/>
              </a:rPr>
              <a:t>д</a:t>
            </a:r>
            <a:r>
              <a:rPr sz="1400" spc="35" dirty="0">
                <a:latin typeface="Verdana"/>
                <a:cs typeface="Verdana"/>
              </a:rPr>
              <a:t>у</a:t>
            </a:r>
            <a:r>
              <a:rPr sz="1400" spc="45" dirty="0">
                <a:latin typeface="Verdana"/>
                <a:cs typeface="Verdana"/>
              </a:rPr>
              <a:t>с</a:t>
            </a:r>
            <a:r>
              <a:rPr sz="1400" spc="245" dirty="0">
                <a:latin typeface="Verdana"/>
                <a:cs typeface="Verdana"/>
              </a:rPr>
              <a:t>м</a:t>
            </a:r>
            <a:r>
              <a:rPr sz="1400" spc="55" dirty="0">
                <a:latin typeface="Verdana"/>
                <a:cs typeface="Verdana"/>
              </a:rPr>
              <a:t>о</a:t>
            </a:r>
            <a:r>
              <a:rPr sz="1400" spc="-35" dirty="0">
                <a:latin typeface="Verdana"/>
                <a:cs typeface="Verdana"/>
              </a:rPr>
              <a:t>т</a:t>
            </a:r>
            <a:r>
              <a:rPr sz="1400" spc="-50" dirty="0">
                <a:latin typeface="Verdana"/>
                <a:cs typeface="Verdana"/>
              </a:rPr>
              <a:t>р</a:t>
            </a:r>
            <a:r>
              <a:rPr sz="1400" spc="-75" dirty="0">
                <a:latin typeface="Verdana"/>
                <a:cs typeface="Verdana"/>
              </a:rPr>
              <a:t>ет</a:t>
            </a:r>
            <a:r>
              <a:rPr sz="1400" spc="-55" dirty="0">
                <a:latin typeface="Verdana"/>
                <a:cs typeface="Verdana"/>
              </a:rPr>
              <a:t>ь</a:t>
            </a:r>
            <a:r>
              <a:rPr sz="1400" spc="-125" dirty="0">
                <a:latin typeface="Verdana"/>
                <a:cs typeface="Verdana"/>
              </a:rPr>
              <a:t>.</a:t>
            </a:r>
            <a:endParaRPr sz="1400">
              <a:latin typeface="Verdana"/>
              <a:cs typeface="Verdana"/>
            </a:endParaRPr>
          </a:p>
          <a:p>
            <a:pPr marL="12700" marR="122555">
              <a:lnSpc>
                <a:spcPct val="100000"/>
              </a:lnSpc>
              <a:buAutoNum type="arabicPeriod"/>
              <a:tabLst>
                <a:tab pos="209550" algn="l"/>
              </a:tabLst>
            </a:pPr>
            <a:r>
              <a:rPr sz="1400" spc="15" dirty="0">
                <a:latin typeface="Verdana"/>
                <a:cs typeface="Verdana"/>
              </a:rPr>
              <a:t>Постарайся</a:t>
            </a:r>
            <a:r>
              <a:rPr sz="1400" spc="-135" dirty="0">
                <a:latin typeface="Verdana"/>
                <a:cs typeface="Verdana"/>
              </a:rPr>
              <a:t> </a:t>
            </a:r>
            <a:r>
              <a:rPr sz="1400" spc="25" dirty="0">
                <a:latin typeface="Verdana"/>
                <a:cs typeface="Verdana"/>
              </a:rPr>
              <a:t>мысленно</a:t>
            </a:r>
            <a:r>
              <a:rPr sz="1400" spc="-130" dirty="0">
                <a:latin typeface="Verdana"/>
                <a:cs typeface="Verdana"/>
              </a:rPr>
              <a:t> </a:t>
            </a:r>
            <a:r>
              <a:rPr sz="1400" spc="-80" dirty="0">
                <a:latin typeface="Verdana"/>
                <a:cs typeface="Verdana"/>
              </a:rPr>
              <a:t>отвлечься</a:t>
            </a:r>
            <a:r>
              <a:rPr sz="1400" spc="-135" dirty="0">
                <a:latin typeface="Verdana"/>
                <a:cs typeface="Verdana"/>
              </a:rPr>
              <a:t> </a:t>
            </a:r>
            <a:r>
              <a:rPr sz="1400" spc="-45" dirty="0">
                <a:latin typeface="Verdana"/>
                <a:cs typeface="Verdana"/>
              </a:rPr>
              <a:t>от</a:t>
            </a:r>
            <a:r>
              <a:rPr sz="1400" spc="-110" dirty="0">
                <a:latin typeface="Verdana"/>
                <a:cs typeface="Verdana"/>
              </a:rPr>
              <a:t> </a:t>
            </a:r>
            <a:r>
              <a:rPr sz="1400" spc="-20" dirty="0">
                <a:latin typeface="Verdana"/>
                <a:cs typeface="Verdana"/>
              </a:rPr>
              <a:t>происходящего:</a:t>
            </a:r>
            <a:r>
              <a:rPr sz="1400" spc="-140" dirty="0">
                <a:latin typeface="Verdana"/>
                <a:cs typeface="Verdana"/>
              </a:rPr>
              <a:t> </a:t>
            </a:r>
            <a:r>
              <a:rPr sz="1400" spc="25" dirty="0">
                <a:latin typeface="Verdana"/>
                <a:cs typeface="Verdana"/>
              </a:rPr>
              <a:t>вспоминай</a:t>
            </a:r>
            <a:r>
              <a:rPr sz="1400" spc="-130" dirty="0">
                <a:latin typeface="Verdana"/>
                <a:cs typeface="Verdana"/>
              </a:rPr>
              <a:t> </a:t>
            </a:r>
            <a:r>
              <a:rPr sz="1400" spc="40" dirty="0">
                <a:latin typeface="Verdana"/>
                <a:cs typeface="Verdana"/>
              </a:rPr>
              <a:t>содержание </a:t>
            </a:r>
            <a:r>
              <a:rPr sz="1400" spc="-480" dirty="0">
                <a:latin typeface="Verdana"/>
                <a:cs typeface="Verdana"/>
              </a:rPr>
              <a:t> </a:t>
            </a:r>
            <a:r>
              <a:rPr sz="1400" spc="-100" dirty="0">
                <a:latin typeface="Verdana"/>
                <a:cs typeface="Verdana"/>
              </a:rPr>
              <a:t>книг,</a:t>
            </a:r>
            <a:r>
              <a:rPr sz="1400" spc="-125" dirty="0">
                <a:latin typeface="Verdana"/>
                <a:cs typeface="Verdana"/>
              </a:rPr>
              <a:t> </a:t>
            </a:r>
            <a:r>
              <a:rPr sz="1400" spc="-50" dirty="0">
                <a:latin typeface="Verdana"/>
                <a:cs typeface="Verdana"/>
              </a:rPr>
              <a:t>художественных</a:t>
            </a:r>
            <a:r>
              <a:rPr sz="1400" spc="-135" dirty="0">
                <a:latin typeface="Verdana"/>
                <a:cs typeface="Verdana"/>
              </a:rPr>
              <a:t> </a:t>
            </a:r>
            <a:r>
              <a:rPr sz="1400" spc="10" dirty="0">
                <a:latin typeface="Verdana"/>
                <a:cs typeface="Verdana"/>
              </a:rPr>
              <a:t>фильмов,</a:t>
            </a:r>
            <a:r>
              <a:rPr sz="1400" spc="-145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мультфильмов,</a:t>
            </a:r>
            <a:r>
              <a:rPr sz="1400" spc="-150" dirty="0">
                <a:latin typeface="Verdana"/>
                <a:cs typeface="Verdana"/>
              </a:rPr>
              <a:t> </a:t>
            </a:r>
            <a:r>
              <a:rPr sz="1400" spc="65" dirty="0">
                <a:latin typeface="Verdana"/>
                <a:cs typeface="Verdana"/>
              </a:rPr>
              <a:t>решай</a:t>
            </a:r>
            <a:r>
              <a:rPr sz="1400" spc="-120" dirty="0">
                <a:latin typeface="Verdana"/>
                <a:cs typeface="Verdana"/>
              </a:rPr>
              <a:t> </a:t>
            </a:r>
            <a:r>
              <a:rPr sz="1400" spc="-180" dirty="0">
                <a:latin typeface="Verdana"/>
                <a:cs typeface="Verdana"/>
              </a:rPr>
              <a:t>в</a:t>
            </a:r>
            <a:r>
              <a:rPr sz="1400" spc="-105" dirty="0">
                <a:latin typeface="Verdana"/>
                <a:cs typeface="Verdana"/>
              </a:rPr>
              <a:t> </a:t>
            </a:r>
            <a:r>
              <a:rPr sz="1400" spc="80" dirty="0">
                <a:latin typeface="Verdana"/>
                <a:cs typeface="Verdana"/>
              </a:rPr>
              <a:t>уме</a:t>
            </a:r>
            <a:r>
              <a:rPr sz="1400" spc="-130" dirty="0">
                <a:latin typeface="Verdana"/>
                <a:cs typeface="Verdana"/>
              </a:rPr>
              <a:t> </a:t>
            </a:r>
            <a:r>
              <a:rPr sz="1400" spc="-45" dirty="0">
                <a:latin typeface="Verdana"/>
                <a:cs typeface="Verdana"/>
              </a:rPr>
              <a:t>задачи.</a:t>
            </a:r>
            <a:r>
              <a:rPr sz="1400" spc="-120" dirty="0">
                <a:latin typeface="Verdana"/>
                <a:cs typeface="Verdana"/>
              </a:rPr>
              <a:t> </a:t>
            </a:r>
            <a:r>
              <a:rPr sz="1400" spc="-30" dirty="0">
                <a:latin typeface="Verdana"/>
                <a:cs typeface="Verdana"/>
              </a:rPr>
              <a:t>Если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ts val="1675"/>
              </a:lnSpc>
            </a:pPr>
            <a:r>
              <a:rPr sz="1400" spc="-5" dirty="0">
                <a:latin typeface="Verdana"/>
                <a:cs typeface="Verdana"/>
              </a:rPr>
              <a:t>вер</a:t>
            </a:r>
            <a:r>
              <a:rPr sz="1400" spc="-30" dirty="0">
                <a:latin typeface="Verdana"/>
                <a:cs typeface="Verdana"/>
              </a:rPr>
              <a:t>иш</a:t>
            </a:r>
            <a:r>
              <a:rPr sz="1400" spc="-20" dirty="0">
                <a:latin typeface="Verdana"/>
                <a:cs typeface="Verdana"/>
              </a:rPr>
              <a:t>ь</a:t>
            </a:r>
            <a:r>
              <a:rPr sz="1400" spc="-135" dirty="0">
                <a:latin typeface="Verdana"/>
                <a:cs typeface="Verdana"/>
              </a:rPr>
              <a:t> </a:t>
            </a:r>
            <a:r>
              <a:rPr sz="1400" spc="-180" dirty="0">
                <a:latin typeface="Verdana"/>
                <a:cs typeface="Verdana"/>
              </a:rPr>
              <a:t>в</a:t>
            </a:r>
            <a:r>
              <a:rPr sz="1400" spc="-105" dirty="0">
                <a:latin typeface="Verdana"/>
                <a:cs typeface="Verdana"/>
              </a:rPr>
              <a:t> </a:t>
            </a:r>
            <a:r>
              <a:rPr sz="1400" spc="-50" dirty="0">
                <a:latin typeface="Verdana"/>
                <a:cs typeface="Verdana"/>
              </a:rPr>
              <a:t>Бога,</a:t>
            </a:r>
            <a:r>
              <a:rPr sz="1400" spc="-125" dirty="0">
                <a:latin typeface="Verdana"/>
                <a:cs typeface="Verdana"/>
              </a:rPr>
              <a:t> </a:t>
            </a:r>
            <a:r>
              <a:rPr sz="1400" spc="160" dirty="0">
                <a:latin typeface="Verdana"/>
                <a:cs typeface="Verdana"/>
              </a:rPr>
              <a:t>мо</a:t>
            </a:r>
            <a:r>
              <a:rPr sz="1400" spc="5" dirty="0">
                <a:latin typeface="Verdana"/>
                <a:cs typeface="Verdana"/>
              </a:rPr>
              <a:t>ли</a:t>
            </a:r>
            <a:r>
              <a:rPr sz="1400" dirty="0">
                <a:latin typeface="Verdana"/>
                <a:cs typeface="Verdana"/>
              </a:rPr>
              <a:t>с</a:t>
            </a:r>
            <a:r>
              <a:rPr sz="1400" spc="-140" dirty="0">
                <a:latin typeface="Verdana"/>
                <a:cs typeface="Verdana"/>
              </a:rPr>
              <a:t>ь</a:t>
            </a:r>
            <a:r>
              <a:rPr sz="1400" spc="-125" dirty="0">
                <a:latin typeface="Verdana"/>
                <a:cs typeface="Verdana"/>
              </a:rPr>
              <a:t>.</a:t>
            </a:r>
            <a:endParaRPr sz="1400">
              <a:latin typeface="Verdana"/>
              <a:cs typeface="Verdana"/>
            </a:endParaRPr>
          </a:p>
          <a:p>
            <a:pPr marL="12700" marR="75565">
              <a:lnSpc>
                <a:spcPts val="1680"/>
              </a:lnSpc>
              <a:spcBef>
                <a:spcPts val="50"/>
              </a:spcBef>
              <a:buAutoNum type="arabicPeriod" startAt="3"/>
              <a:tabLst>
                <a:tab pos="209550" algn="l"/>
              </a:tabLst>
            </a:pPr>
            <a:r>
              <a:rPr sz="1400" spc="-5" dirty="0">
                <a:latin typeface="Microsoft Sans Serif"/>
                <a:cs typeface="Microsoft Sans Serif"/>
              </a:rPr>
              <a:t>Старайся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не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раздражать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террористов: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не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кричи,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не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плачь,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не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возмущайся.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Не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требуй </a:t>
            </a:r>
            <a:r>
              <a:rPr sz="1400" spc="-355" dirty="0">
                <a:latin typeface="Microsoft Sans Serif"/>
                <a:cs typeface="Microsoft Sans Serif"/>
              </a:rPr>
              <a:t> </a:t>
            </a:r>
            <a:r>
              <a:rPr sz="1400" spc="-35" dirty="0">
                <a:latin typeface="Microsoft Sans Serif"/>
                <a:cs typeface="Microsoft Sans Serif"/>
              </a:rPr>
              <a:t>также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немедленного </a:t>
            </a:r>
            <a:r>
              <a:rPr sz="1400" spc="-10" dirty="0">
                <a:latin typeface="Microsoft Sans Serif"/>
                <a:cs typeface="Microsoft Sans Serif"/>
              </a:rPr>
              <a:t>освобождения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-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это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невозможно.</a:t>
            </a: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AutoNum type="arabicPeriod" startAt="3"/>
            </a:pPr>
            <a:endParaRPr sz="1400">
              <a:latin typeface="Microsoft Sans Serif"/>
              <a:cs typeface="Microsoft Sans Serif"/>
            </a:endParaRPr>
          </a:p>
          <a:p>
            <a:pPr marL="12700" marR="651510">
              <a:lnSpc>
                <a:spcPct val="100000"/>
              </a:lnSpc>
              <a:buAutoNum type="arabicPeriod" startAt="3"/>
              <a:tabLst>
                <a:tab pos="209550" algn="l"/>
              </a:tabLst>
            </a:pPr>
            <a:r>
              <a:rPr sz="1400" spc="-5" dirty="0">
                <a:latin typeface="Microsoft Sans Serif"/>
                <a:cs typeface="Microsoft Sans Serif"/>
              </a:rPr>
              <a:t>Не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вступай</a:t>
            </a:r>
            <a:r>
              <a:rPr sz="1400" spc="3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в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споры</a:t>
            </a:r>
            <a:r>
              <a:rPr sz="1400" dirty="0">
                <a:latin typeface="Microsoft Sans Serif"/>
                <a:cs typeface="Microsoft Sans Serif"/>
              </a:rPr>
              <a:t> с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террористами,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выполняй</a:t>
            </a:r>
            <a:r>
              <a:rPr sz="1400" spc="4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все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их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требования. </a:t>
            </a:r>
            <a:r>
              <a:rPr sz="1400" spc="-10" dirty="0">
                <a:latin typeface="Microsoft Sans Serif"/>
                <a:cs typeface="Microsoft Sans Serif"/>
              </a:rPr>
              <a:t>Помни: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это </a:t>
            </a:r>
            <a:r>
              <a:rPr sz="1400" spc="-35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вынужденная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мера,</a:t>
            </a:r>
            <a:r>
              <a:rPr sz="1400" dirty="0">
                <a:latin typeface="Microsoft Sans Serif"/>
                <a:cs typeface="Microsoft Sans Serif"/>
              </a:rPr>
              <a:t> ты</a:t>
            </a:r>
            <a:r>
              <a:rPr sz="1400" spc="-5" dirty="0">
                <a:latin typeface="Microsoft Sans Serif"/>
                <a:cs typeface="Microsoft Sans Serif"/>
              </a:rPr>
              <a:t> спасаешь</a:t>
            </a:r>
            <a:r>
              <a:rPr sz="1400" spc="-15" dirty="0">
                <a:latin typeface="Microsoft Sans Serif"/>
                <a:cs typeface="Microsoft Sans Serif"/>
              </a:rPr>
              <a:t> себя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и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окружающих.</a:t>
            </a:r>
            <a:endParaRPr sz="1400">
              <a:latin typeface="Microsoft Sans Serif"/>
              <a:cs typeface="Microsoft Sans Serif"/>
            </a:endParaRPr>
          </a:p>
          <a:p>
            <a:pPr marL="12700" marR="509905">
              <a:lnSpc>
                <a:spcPct val="100000"/>
              </a:lnSpc>
              <a:buAutoNum type="arabicPeriod" startAt="3"/>
              <a:tabLst>
                <a:tab pos="209550" algn="l"/>
              </a:tabLst>
            </a:pPr>
            <a:r>
              <a:rPr sz="1400" spc="-10" dirty="0">
                <a:latin typeface="Microsoft Sans Serif"/>
                <a:cs typeface="Microsoft Sans Serif"/>
              </a:rPr>
              <a:t>Помни,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что,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возможно,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тебе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придётся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долгое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время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провести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-40" dirty="0">
                <a:latin typeface="Microsoft Sans Serif"/>
                <a:cs typeface="Microsoft Sans Serif"/>
              </a:rPr>
              <a:t>без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воды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и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пищи</a:t>
            </a:r>
            <a:r>
              <a:rPr sz="1400" spc="6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- </a:t>
            </a:r>
            <a:r>
              <a:rPr sz="1400" spc="-355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экономь </a:t>
            </a:r>
            <a:r>
              <a:rPr sz="1400" spc="-5" dirty="0">
                <a:latin typeface="Microsoft Sans Serif"/>
                <a:cs typeface="Microsoft Sans Serif"/>
              </a:rPr>
              <a:t>свои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силы.</a:t>
            </a: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AutoNum type="arabicPeriod" startAt="3"/>
            </a:pPr>
            <a:endParaRPr sz="1450">
              <a:latin typeface="Microsoft Sans Serif"/>
              <a:cs typeface="Microsoft Sans Serif"/>
            </a:endParaRPr>
          </a:p>
          <a:p>
            <a:pPr marL="12700" marR="850265">
              <a:lnSpc>
                <a:spcPct val="100000"/>
              </a:lnSpc>
              <a:spcBef>
                <a:spcPts val="5"/>
              </a:spcBef>
              <a:buAutoNum type="arabicPeriod" startAt="3"/>
              <a:tabLst>
                <a:tab pos="209550" algn="l"/>
              </a:tabLst>
            </a:pPr>
            <a:r>
              <a:rPr sz="1400" dirty="0">
                <a:latin typeface="Microsoft Sans Serif"/>
                <a:cs typeface="Microsoft Sans Serif"/>
              </a:rPr>
              <a:t>Если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в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помещении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душно,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постарайся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меньше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двигаться,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чтобы</a:t>
            </a:r>
            <a:r>
              <a:rPr sz="1400" spc="-15" dirty="0">
                <a:latin typeface="Microsoft Sans Serif"/>
                <a:cs typeface="Microsoft Sans Serif"/>
              </a:rPr>
              <a:t> экономнее </a:t>
            </a:r>
            <a:r>
              <a:rPr sz="1400" spc="-36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расходовать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кислород.</a:t>
            </a:r>
            <a:endParaRPr sz="1400">
              <a:latin typeface="Microsoft Sans Serif"/>
              <a:cs typeface="Microsoft Sans Serif"/>
            </a:endParaRPr>
          </a:p>
          <a:p>
            <a:pPr marL="12700" marR="312420">
              <a:lnSpc>
                <a:spcPct val="100000"/>
              </a:lnSpc>
              <a:buAutoNum type="arabicPeriod" startAt="3"/>
              <a:tabLst>
                <a:tab pos="209550" algn="l"/>
              </a:tabLst>
            </a:pPr>
            <a:r>
              <a:rPr sz="1400" dirty="0">
                <a:latin typeface="Microsoft Sans Serif"/>
                <a:cs typeface="Microsoft Sans Serif"/>
              </a:rPr>
              <a:t>Если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воздуха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достаточно,</a:t>
            </a:r>
            <a:r>
              <a:rPr sz="1400" spc="-3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а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по</a:t>
            </a:r>
            <a:r>
              <a:rPr sz="1400" spc="30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зданию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передвигаться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30" dirty="0">
                <a:latin typeface="Microsoft Sans Serif"/>
                <a:cs typeface="Microsoft Sans Serif"/>
              </a:rPr>
              <a:t>запрещают,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делай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нехитрые </a:t>
            </a:r>
            <a:r>
              <a:rPr sz="1400" spc="-355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физические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упражнения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-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напрягай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и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расслабляй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мышцы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spc="-30" dirty="0">
                <a:latin typeface="Microsoft Sans Serif"/>
                <a:cs typeface="Microsoft Sans Serif"/>
              </a:rPr>
              <a:t>рук,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50" dirty="0">
                <a:latin typeface="Microsoft Sans Serif"/>
                <a:cs typeface="Microsoft Sans Serif"/>
              </a:rPr>
              <a:t>ног,</a:t>
            </a:r>
            <a:r>
              <a:rPr sz="1400" spc="-5" dirty="0">
                <a:latin typeface="Microsoft Sans Serif"/>
                <a:cs typeface="Microsoft Sans Serif"/>
              </a:rPr>
              <a:t> спины.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Не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делай 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spc="-35" dirty="0">
                <a:latin typeface="Microsoft Sans Serif"/>
                <a:cs typeface="Microsoft Sans Serif"/>
              </a:rPr>
              <a:t>резких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движений.</a:t>
            </a:r>
            <a:endParaRPr sz="1400">
              <a:latin typeface="Microsoft Sans Serif"/>
              <a:cs typeface="Microsoft Sans Serif"/>
            </a:endParaRPr>
          </a:p>
          <a:p>
            <a:pPr marL="208915" indent="-196850">
              <a:lnSpc>
                <a:spcPct val="100000"/>
              </a:lnSpc>
              <a:buAutoNum type="arabicPeriod" startAt="3"/>
              <a:tabLst>
                <a:tab pos="209550" algn="l"/>
              </a:tabLst>
            </a:pPr>
            <a:r>
              <a:rPr sz="1400" spc="-10" dirty="0">
                <a:latin typeface="Microsoft Sans Serif"/>
                <a:cs typeface="Microsoft Sans Serif"/>
              </a:rPr>
              <a:t>Помни: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если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заложник</a:t>
            </a:r>
            <a:r>
              <a:rPr sz="1400" spc="-15" dirty="0">
                <a:latin typeface="Microsoft Sans Serif"/>
                <a:cs typeface="Microsoft Sans Serif"/>
              </a:rPr>
              <a:t> проводит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много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времени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с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террористами,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ему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spc="-35" dirty="0">
                <a:latin typeface="Microsoft Sans Serif"/>
                <a:cs typeface="Microsoft Sans Serif"/>
              </a:rPr>
              <a:t>может</a:t>
            </a:r>
            <a:endParaRPr sz="140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</a:pPr>
            <a:r>
              <a:rPr sz="1400" spc="-20" dirty="0">
                <a:latin typeface="Microsoft Sans Serif"/>
                <a:cs typeface="Microsoft Sans Serif"/>
              </a:rPr>
              <a:t>показаться,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что </a:t>
            </a:r>
            <a:r>
              <a:rPr sz="1400" spc="-5" dirty="0">
                <a:latin typeface="Microsoft Sans Serif"/>
                <a:cs typeface="Microsoft Sans Serif"/>
              </a:rPr>
              <a:t>они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вместе,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а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весь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мир</a:t>
            </a:r>
            <a:r>
              <a:rPr sz="1400" spc="4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-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против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них.</a:t>
            </a:r>
            <a:r>
              <a:rPr sz="1400" spc="3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Это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очень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опасная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ошибка!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Знай: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в </a:t>
            </a:r>
            <a:r>
              <a:rPr sz="1400" spc="-35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любой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ситуации</a:t>
            </a:r>
            <a:r>
              <a:rPr sz="1400" spc="3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террорист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-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это</a:t>
            </a:r>
            <a:r>
              <a:rPr sz="1400" spc="-15" dirty="0">
                <a:latin typeface="Microsoft Sans Serif"/>
                <a:cs typeface="Microsoft Sans Serif"/>
              </a:rPr>
              <a:t> преступник,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а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заложник</a:t>
            </a:r>
            <a:r>
              <a:rPr sz="1400" dirty="0">
                <a:latin typeface="Microsoft Sans Serif"/>
                <a:cs typeface="Microsoft Sans Serif"/>
              </a:rPr>
              <a:t> -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его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жертва!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У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них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не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spc="-35" dirty="0">
                <a:latin typeface="Microsoft Sans Serif"/>
                <a:cs typeface="Microsoft Sans Serif"/>
              </a:rPr>
              <a:t>может</a:t>
            </a: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Microsoft Sans Serif"/>
                <a:cs typeface="Microsoft Sans Serif"/>
              </a:rPr>
              <a:t>быть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общих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целей!</a:t>
            </a:r>
            <a:endParaRPr sz="14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39683" y="566927"/>
            <a:ext cx="4052316" cy="5807964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5404" y="973836"/>
            <a:ext cx="10948670" cy="4247515"/>
          </a:xfrm>
          <a:custGeom>
            <a:avLst/>
            <a:gdLst/>
            <a:ahLst/>
            <a:cxnLst/>
            <a:rect l="l" t="t" r="r" b="b"/>
            <a:pathLst>
              <a:path w="10948670" h="4247515">
                <a:moveTo>
                  <a:pt x="10948416" y="0"/>
                </a:moveTo>
                <a:lnTo>
                  <a:pt x="0" y="0"/>
                </a:lnTo>
                <a:lnTo>
                  <a:pt x="0" y="4247388"/>
                </a:lnTo>
                <a:lnTo>
                  <a:pt x="10948416" y="4247388"/>
                </a:lnTo>
                <a:lnTo>
                  <a:pt x="10948416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44448" y="1002868"/>
            <a:ext cx="10760710" cy="4141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35" dirty="0">
                <a:latin typeface="Verdana"/>
                <a:cs typeface="Verdana"/>
              </a:rPr>
              <a:t>П</a:t>
            </a:r>
            <a:r>
              <a:rPr sz="1800" b="1" spc="135" dirty="0">
                <a:latin typeface="Verdana"/>
                <a:cs typeface="Verdana"/>
              </a:rPr>
              <a:t>О</a:t>
            </a:r>
            <a:r>
              <a:rPr sz="1800" b="1" spc="140" dirty="0">
                <a:latin typeface="Verdana"/>
                <a:cs typeface="Verdana"/>
              </a:rPr>
              <a:t>М</a:t>
            </a:r>
            <a:r>
              <a:rPr sz="1800" b="1" spc="-135" dirty="0">
                <a:latin typeface="Verdana"/>
                <a:cs typeface="Verdana"/>
              </a:rPr>
              <a:t>Н</a:t>
            </a:r>
            <a:r>
              <a:rPr sz="1800" b="1" spc="-200" dirty="0">
                <a:latin typeface="Verdana"/>
                <a:cs typeface="Verdana"/>
              </a:rPr>
              <a:t>И</a:t>
            </a:r>
            <a:r>
              <a:rPr sz="1800" b="1" spc="-180" dirty="0">
                <a:latin typeface="Verdana"/>
                <a:cs typeface="Verdana"/>
              </a:rPr>
              <a:t>Т</a:t>
            </a:r>
            <a:r>
              <a:rPr sz="1800" b="1" spc="-185" dirty="0">
                <a:latin typeface="Verdana"/>
                <a:cs typeface="Verdana"/>
              </a:rPr>
              <a:t>Е</a:t>
            </a:r>
            <a:r>
              <a:rPr sz="1800" b="1" spc="-320" dirty="0">
                <a:latin typeface="Verdana"/>
                <a:cs typeface="Verdana"/>
              </a:rPr>
              <a:t>:</a:t>
            </a:r>
            <a:r>
              <a:rPr sz="1800" b="1" spc="-140" dirty="0">
                <a:latin typeface="Verdana"/>
                <a:cs typeface="Verdana"/>
              </a:rPr>
              <a:t> </a:t>
            </a:r>
            <a:r>
              <a:rPr sz="1800" b="1" spc="-55" dirty="0">
                <a:latin typeface="Verdana"/>
                <a:cs typeface="Verdana"/>
              </a:rPr>
              <a:t>В</a:t>
            </a:r>
            <a:r>
              <a:rPr sz="1800" b="1" spc="-35" dirty="0">
                <a:latin typeface="Verdana"/>
                <a:cs typeface="Verdana"/>
              </a:rPr>
              <a:t>А</a:t>
            </a:r>
            <a:r>
              <a:rPr sz="1800" b="1" spc="30" dirty="0">
                <a:latin typeface="Verdana"/>
                <a:cs typeface="Verdana"/>
              </a:rPr>
              <a:t>ША</a:t>
            </a:r>
            <a:r>
              <a:rPr sz="1800" b="1" spc="-140" dirty="0">
                <a:latin typeface="Verdana"/>
                <a:cs typeface="Verdana"/>
              </a:rPr>
              <a:t> </a:t>
            </a:r>
            <a:r>
              <a:rPr sz="1800" b="1" spc="-150" dirty="0">
                <a:latin typeface="Verdana"/>
                <a:cs typeface="Verdana"/>
              </a:rPr>
              <a:t>Ц</a:t>
            </a:r>
            <a:r>
              <a:rPr sz="1800" b="1" spc="-140" dirty="0">
                <a:latin typeface="Verdana"/>
                <a:cs typeface="Verdana"/>
              </a:rPr>
              <a:t>Е</a:t>
            </a:r>
            <a:r>
              <a:rPr sz="1800" b="1" spc="-105" dirty="0">
                <a:latin typeface="Verdana"/>
                <a:cs typeface="Verdana"/>
              </a:rPr>
              <a:t>Л</a:t>
            </a:r>
            <a:r>
              <a:rPr sz="1800" b="1" spc="-95" dirty="0">
                <a:latin typeface="Verdana"/>
                <a:cs typeface="Verdana"/>
              </a:rPr>
              <a:t>Ь</a:t>
            </a:r>
            <a:r>
              <a:rPr sz="1800" b="1" spc="-135" dirty="0">
                <a:latin typeface="Verdana"/>
                <a:cs typeface="Verdana"/>
              </a:rPr>
              <a:t> </a:t>
            </a:r>
            <a:r>
              <a:rPr sz="1800" b="1" spc="-220" dirty="0">
                <a:latin typeface="Verdana"/>
                <a:cs typeface="Verdana"/>
              </a:rPr>
              <a:t>-</a:t>
            </a:r>
            <a:r>
              <a:rPr sz="1800" b="1" spc="-130" dirty="0">
                <a:latin typeface="Verdana"/>
                <a:cs typeface="Verdana"/>
              </a:rPr>
              <a:t> </a:t>
            </a:r>
            <a:r>
              <a:rPr sz="1800" b="1" spc="135" dirty="0">
                <a:latin typeface="Verdana"/>
                <a:cs typeface="Verdana"/>
              </a:rPr>
              <a:t>О</a:t>
            </a:r>
            <a:r>
              <a:rPr sz="1800" b="1" spc="-75" dirty="0">
                <a:latin typeface="Verdana"/>
                <a:cs typeface="Verdana"/>
              </a:rPr>
              <a:t>С</a:t>
            </a:r>
            <a:r>
              <a:rPr sz="1800" b="1" spc="-80" dirty="0">
                <a:latin typeface="Verdana"/>
                <a:cs typeface="Verdana"/>
              </a:rPr>
              <a:t>Т</a:t>
            </a:r>
            <a:r>
              <a:rPr sz="1800" b="1" spc="120" dirty="0">
                <a:latin typeface="Verdana"/>
                <a:cs typeface="Verdana"/>
              </a:rPr>
              <a:t>А</a:t>
            </a:r>
            <a:r>
              <a:rPr sz="1800" b="1" spc="-360" dirty="0">
                <a:latin typeface="Verdana"/>
                <a:cs typeface="Verdana"/>
              </a:rPr>
              <a:t>Т</a:t>
            </a:r>
            <a:r>
              <a:rPr sz="1800" b="1" spc="-50" dirty="0">
                <a:latin typeface="Verdana"/>
                <a:cs typeface="Verdana"/>
              </a:rPr>
              <a:t>ЬСЯ</a:t>
            </a:r>
            <a:r>
              <a:rPr sz="1800" b="1" spc="-155" dirty="0">
                <a:latin typeface="Verdana"/>
                <a:cs typeface="Verdana"/>
              </a:rPr>
              <a:t> </a:t>
            </a:r>
            <a:r>
              <a:rPr sz="1800" b="1" spc="-200" dirty="0">
                <a:latin typeface="Verdana"/>
                <a:cs typeface="Verdana"/>
              </a:rPr>
              <a:t>В</a:t>
            </a:r>
            <a:r>
              <a:rPr sz="1800" b="1" spc="-125" dirty="0">
                <a:latin typeface="Verdana"/>
                <a:cs typeface="Verdana"/>
              </a:rPr>
              <a:t> </a:t>
            </a:r>
            <a:r>
              <a:rPr sz="1800" b="1" spc="-55" dirty="0">
                <a:latin typeface="Verdana"/>
                <a:cs typeface="Verdana"/>
              </a:rPr>
              <a:t>Ж</a:t>
            </a:r>
            <a:r>
              <a:rPr sz="1800" b="1" spc="-50" dirty="0">
                <a:latin typeface="Verdana"/>
                <a:cs typeface="Verdana"/>
              </a:rPr>
              <a:t>И</a:t>
            </a:r>
            <a:r>
              <a:rPr sz="1800" b="1" spc="-195" dirty="0">
                <a:latin typeface="Verdana"/>
                <a:cs typeface="Verdana"/>
              </a:rPr>
              <a:t>ВЫХ</a:t>
            </a:r>
            <a:endParaRPr sz="1800" b="1" dirty="0">
              <a:latin typeface="Verdana"/>
              <a:cs typeface="Verdana"/>
            </a:endParaRPr>
          </a:p>
          <a:p>
            <a:pPr marL="12700" marR="178435">
              <a:lnSpc>
                <a:spcPct val="100000"/>
              </a:lnSpc>
              <a:spcBef>
                <a:spcPts val="5"/>
              </a:spcBef>
            </a:pPr>
            <a:r>
              <a:rPr sz="1800" spc="-105" dirty="0">
                <a:latin typeface="Verdana"/>
                <a:cs typeface="Verdana"/>
              </a:rPr>
              <a:t>Будьте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-65" dirty="0">
                <a:latin typeface="Verdana"/>
                <a:cs typeface="Verdana"/>
              </a:rPr>
              <a:t>внимательны,</a:t>
            </a:r>
            <a:r>
              <a:rPr sz="1800" spc="-90" dirty="0">
                <a:latin typeface="Verdana"/>
                <a:cs typeface="Verdana"/>
              </a:rPr>
              <a:t> </a:t>
            </a:r>
            <a:r>
              <a:rPr sz="1800" spc="15" dirty="0">
                <a:latin typeface="Verdana"/>
                <a:cs typeface="Verdana"/>
              </a:rPr>
              <a:t>постарайтесь</a:t>
            </a:r>
            <a:r>
              <a:rPr sz="1800" spc="-100" dirty="0">
                <a:latin typeface="Verdana"/>
                <a:cs typeface="Verdana"/>
              </a:rPr>
              <a:t> </a:t>
            </a:r>
            <a:r>
              <a:rPr sz="1800" spc="-30" dirty="0">
                <a:latin typeface="Verdana"/>
                <a:cs typeface="Verdana"/>
              </a:rPr>
              <a:t>запомнить</a:t>
            </a:r>
            <a:r>
              <a:rPr sz="1800" spc="-11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приметы</a:t>
            </a:r>
            <a:r>
              <a:rPr sz="1800" spc="-95" dirty="0">
                <a:latin typeface="Verdana"/>
                <a:cs typeface="Verdana"/>
              </a:rPr>
              <a:t> </a:t>
            </a:r>
            <a:r>
              <a:rPr sz="1800" spc="-55" dirty="0">
                <a:latin typeface="Verdana"/>
                <a:cs typeface="Verdana"/>
              </a:rPr>
              <a:t>преступников,</a:t>
            </a:r>
            <a:r>
              <a:rPr sz="1800" spc="-105" dirty="0">
                <a:latin typeface="Verdana"/>
                <a:cs typeface="Verdana"/>
              </a:rPr>
              <a:t> </a:t>
            </a:r>
            <a:r>
              <a:rPr sz="1800" spc="-100" dirty="0">
                <a:latin typeface="Verdana"/>
                <a:cs typeface="Verdana"/>
              </a:rPr>
              <a:t>отличительные</a:t>
            </a:r>
            <a:r>
              <a:rPr sz="1800" spc="-85" dirty="0">
                <a:latin typeface="Verdana"/>
                <a:cs typeface="Verdana"/>
              </a:rPr>
              <a:t> </a:t>
            </a:r>
            <a:r>
              <a:rPr sz="1800" spc="-100" dirty="0">
                <a:latin typeface="Verdana"/>
                <a:cs typeface="Verdana"/>
              </a:rPr>
              <a:t>черты </a:t>
            </a:r>
            <a:r>
              <a:rPr sz="1800" spc="-615" dirty="0">
                <a:latin typeface="Verdana"/>
                <a:cs typeface="Verdana"/>
              </a:rPr>
              <a:t> </a:t>
            </a:r>
            <a:r>
              <a:rPr sz="1800" spc="-125" dirty="0">
                <a:latin typeface="Verdana"/>
                <a:cs typeface="Verdana"/>
              </a:rPr>
              <a:t>их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-80" dirty="0">
                <a:latin typeface="Verdana"/>
                <a:cs typeface="Verdana"/>
              </a:rPr>
              <a:t>лиц,</a:t>
            </a:r>
            <a:r>
              <a:rPr sz="1800" spc="-114" dirty="0">
                <a:latin typeface="Verdana"/>
                <a:cs typeface="Verdana"/>
              </a:rPr>
              <a:t> </a:t>
            </a:r>
            <a:r>
              <a:rPr sz="1800" spc="-30" dirty="0">
                <a:latin typeface="Verdana"/>
                <a:cs typeface="Verdana"/>
              </a:rPr>
              <a:t>одежду,</a:t>
            </a:r>
            <a:r>
              <a:rPr sz="1800" spc="-120" dirty="0">
                <a:latin typeface="Verdana"/>
                <a:cs typeface="Verdana"/>
              </a:rPr>
              <a:t> </a:t>
            </a:r>
            <a:r>
              <a:rPr sz="1800" spc="45" dirty="0">
                <a:latin typeface="Verdana"/>
                <a:cs typeface="Verdana"/>
              </a:rPr>
              <a:t>имена,</a:t>
            </a:r>
            <a:r>
              <a:rPr sz="1800" spc="-114" dirty="0">
                <a:latin typeface="Verdana"/>
                <a:cs typeface="Verdana"/>
              </a:rPr>
              <a:t> </a:t>
            </a:r>
            <a:r>
              <a:rPr sz="1800" spc="-140" dirty="0">
                <a:latin typeface="Verdana"/>
                <a:cs typeface="Verdana"/>
              </a:rPr>
              <a:t>клички,</a:t>
            </a:r>
            <a:r>
              <a:rPr sz="1800" spc="-114" dirty="0">
                <a:latin typeface="Verdana"/>
                <a:cs typeface="Verdana"/>
              </a:rPr>
              <a:t> </a:t>
            </a:r>
            <a:r>
              <a:rPr sz="1800" spc="-25" dirty="0">
                <a:latin typeface="Verdana"/>
                <a:cs typeface="Verdana"/>
              </a:rPr>
              <a:t>возможные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95" dirty="0">
                <a:latin typeface="Verdana"/>
                <a:cs typeface="Verdana"/>
              </a:rPr>
              <a:t>шрамы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и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-80" dirty="0">
                <a:latin typeface="Verdana"/>
                <a:cs typeface="Verdana"/>
              </a:rPr>
              <a:t>татуировки,</a:t>
            </a:r>
            <a:r>
              <a:rPr sz="1800" spc="-110" dirty="0">
                <a:latin typeface="Verdana"/>
                <a:cs typeface="Verdana"/>
              </a:rPr>
              <a:t> </a:t>
            </a:r>
            <a:r>
              <a:rPr sz="1800" spc="35" dirty="0">
                <a:latin typeface="Verdana"/>
                <a:cs typeface="Verdana"/>
              </a:rPr>
              <a:t>особенности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-30" dirty="0">
                <a:latin typeface="Verdana"/>
                <a:cs typeface="Verdana"/>
              </a:rPr>
              <a:t>речи</a:t>
            </a:r>
            <a:r>
              <a:rPr sz="1800" spc="-120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и</a:t>
            </a:r>
            <a:endParaRPr sz="18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800" spc="60" dirty="0">
                <a:latin typeface="Verdana"/>
                <a:cs typeface="Verdana"/>
              </a:rPr>
              <a:t>манеры</a:t>
            </a:r>
            <a:r>
              <a:rPr sz="1800" spc="-120" dirty="0">
                <a:latin typeface="Verdana"/>
                <a:cs typeface="Verdana"/>
              </a:rPr>
              <a:t> </a:t>
            </a:r>
            <a:r>
              <a:rPr sz="1800" spc="-65" dirty="0">
                <a:latin typeface="Verdana"/>
                <a:cs typeface="Verdana"/>
              </a:rPr>
              <a:t>поведения,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-25" dirty="0">
                <a:latin typeface="Verdana"/>
                <a:cs typeface="Verdana"/>
              </a:rPr>
              <a:t>тематику</a:t>
            </a:r>
            <a:r>
              <a:rPr sz="1800" spc="-110" dirty="0">
                <a:latin typeface="Verdana"/>
                <a:cs typeface="Verdana"/>
              </a:rPr>
              <a:t> </a:t>
            </a:r>
            <a:r>
              <a:rPr sz="1800" spc="-30" dirty="0">
                <a:latin typeface="Verdana"/>
                <a:cs typeface="Verdana"/>
              </a:rPr>
              <a:t>разговоров</a:t>
            </a:r>
            <a:r>
              <a:rPr sz="1800" spc="-140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и</a:t>
            </a:r>
            <a:r>
              <a:rPr sz="1800" spc="-114" dirty="0">
                <a:latin typeface="Verdana"/>
                <a:cs typeface="Verdana"/>
              </a:rPr>
              <a:t> </a:t>
            </a:r>
            <a:r>
              <a:rPr sz="1800" spc="-160" dirty="0">
                <a:latin typeface="Verdana"/>
                <a:cs typeface="Verdana"/>
              </a:rPr>
              <a:t>т.п.</a:t>
            </a:r>
            <a:endParaRPr sz="18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75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800" spc="-15" dirty="0">
                <a:latin typeface="Verdana"/>
                <a:cs typeface="Verdana"/>
              </a:rPr>
              <a:t>Помните,</a:t>
            </a:r>
            <a:r>
              <a:rPr sz="1800" spc="-114" dirty="0">
                <a:latin typeface="Verdana"/>
                <a:cs typeface="Verdana"/>
              </a:rPr>
              <a:t> </a:t>
            </a:r>
            <a:r>
              <a:rPr sz="1800" spc="-140" dirty="0">
                <a:latin typeface="Verdana"/>
                <a:cs typeface="Verdana"/>
              </a:rPr>
              <a:t>что,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-110" dirty="0">
                <a:latin typeface="Verdana"/>
                <a:cs typeface="Verdana"/>
              </a:rPr>
              <a:t>получив</a:t>
            </a:r>
            <a:r>
              <a:rPr sz="1800" spc="-145" dirty="0">
                <a:latin typeface="Verdana"/>
                <a:cs typeface="Verdana"/>
              </a:rPr>
              <a:t> </a:t>
            </a:r>
            <a:r>
              <a:rPr sz="1800" spc="80" dirty="0">
                <a:latin typeface="Verdana"/>
                <a:cs typeface="Verdana"/>
              </a:rPr>
              <a:t>сообщение</a:t>
            </a:r>
            <a:r>
              <a:rPr sz="1800" spc="-114" dirty="0">
                <a:latin typeface="Verdana"/>
                <a:cs typeface="Verdana"/>
              </a:rPr>
              <a:t> </a:t>
            </a:r>
            <a:r>
              <a:rPr sz="1800" spc="85" dirty="0">
                <a:latin typeface="Verdana"/>
                <a:cs typeface="Verdana"/>
              </a:rPr>
              <a:t>о</a:t>
            </a:r>
            <a:r>
              <a:rPr sz="1800" spc="-150" dirty="0">
                <a:latin typeface="Verdana"/>
                <a:cs typeface="Verdana"/>
              </a:rPr>
              <a:t> </a:t>
            </a:r>
            <a:r>
              <a:rPr sz="1800" spc="90" dirty="0">
                <a:latin typeface="Verdana"/>
                <a:cs typeface="Verdana"/>
              </a:rPr>
              <a:t>вашем</a:t>
            </a:r>
            <a:r>
              <a:rPr sz="1800" spc="-114" dirty="0">
                <a:latin typeface="Verdana"/>
                <a:cs typeface="Verdana"/>
              </a:rPr>
              <a:t> </a:t>
            </a:r>
            <a:r>
              <a:rPr sz="1800" spc="-80" dirty="0">
                <a:latin typeface="Verdana"/>
                <a:cs typeface="Verdana"/>
              </a:rPr>
              <a:t>захвате,</a:t>
            </a:r>
            <a:r>
              <a:rPr sz="1800" spc="-11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спецслужбы</a:t>
            </a:r>
            <a:r>
              <a:rPr sz="1800" spc="-120" dirty="0">
                <a:latin typeface="Verdana"/>
                <a:cs typeface="Verdana"/>
              </a:rPr>
              <a:t> </a:t>
            </a:r>
            <a:r>
              <a:rPr sz="1800" spc="-25" dirty="0">
                <a:latin typeface="Verdana"/>
                <a:cs typeface="Verdana"/>
              </a:rPr>
              <a:t>уже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-40" dirty="0">
                <a:latin typeface="Verdana"/>
                <a:cs typeface="Verdana"/>
              </a:rPr>
              <a:t>начали</a:t>
            </a:r>
            <a:r>
              <a:rPr sz="1800" spc="-145" dirty="0">
                <a:latin typeface="Verdana"/>
                <a:cs typeface="Verdana"/>
              </a:rPr>
              <a:t> </a:t>
            </a:r>
            <a:r>
              <a:rPr sz="1800" spc="-60" dirty="0">
                <a:latin typeface="Verdana"/>
                <a:cs typeface="Verdana"/>
              </a:rPr>
              <a:t>действовать</a:t>
            </a:r>
            <a:r>
              <a:rPr sz="1800" spc="-114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и</a:t>
            </a:r>
            <a:endParaRPr sz="18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5" dirty="0">
                <a:latin typeface="Verdana"/>
                <a:cs typeface="Verdana"/>
              </a:rPr>
              <a:t>предпримут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20" dirty="0">
                <a:latin typeface="Verdana"/>
                <a:cs typeface="Verdana"/>
              </a:rPr>
              <a:t>все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45" dirty="0">
                <a:latin typeface="Verdana"/>
                <a:cs typeface="Verdana"/>
              </a:rPr>
              <a:t>необходимое</a:t>
            </a:r>
            <a:r>
              <a:rPr sz="1800" spc="-110" dirty="0">
                <a:latin typeface="Verdana"/>
                <a:cs typeface="Verdana"/>
              </a:rPr>
              <a:t> </a:t>
            </a:r>
            <a:r>
              <a:rPr sz="1800" spc="-145" dirty="0">
                <a:latin typeface="Verdana"/>
                <a:cs typeface="Verdana"/>
              </a:rPr>
              <a:t>для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вашего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-25" dirty="0">
                <a:latin typeface="Verdana"/>
                <a:cs typeface="Verdana"/>
              </a:rPr>
              <a:t>освобождения.</a:t>
            </a:r>
            <a:endParaRPr sz="18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750" dirty="0">
              <a:latin typeface="Verdana"/>
              <a:cs typeface="Verdana"/>
            </a:endParaRPr>
          </a:p>
          <a:p>
            <a:pPr marL="12700" marR="13335">
              <a:lnSpc>
                <a:spcPct val="100000"/>
              </a:lnSpc>
            </a:pPr>
            <a:r>
              <a:rPr sz="1800" spc="-60" dirty="0">
                <a:latin typeface="Verdana"/>
                <a:cs typeface="Verdana"/>
              </a:rPr>
              <a:t>Во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время</a:t>
            </a:r>
            <a:r>
              <a:rPr sz="1800" spc="-114" dirty="0">
                <a:latin typeface="Verdana"/>
                <a:cs typeface="Verdana"/>
              </a:rPr>
              <a:t> </a:t>
            </a:r>
            <a:r>
              <a:rPr sz="1800" spc="-40" dirty="0">
                <a:latin typeface="Verdana"/>
                <a:cs typeface="Verdana"/>
              </a:rPr>
              <a:t>проведения</a:t>
            </a:r>
            <a:r>
              <a:rPr sz="1800" spc="-105" dirty="0">
                <a:latin typeface="Verdana"/>
                <a:cs typeface="Verdana"/>
              </a:rPr>
              <a:t> </a:t>
            </a:r>
            <a:r>
              <a:rPr sz="1800" spc="55" dirty="0">
                <a:latin typeface="Verdana"/>
                <a:cs typeface="Verdana"/>
              </a:rPr>
              <a:t>спецслужбами</a:t>
            </a:r>
            <a:r>
              <a:rPr sz="1800" spc="-100" dirty="0">
                <a:latin typeface="Verdana"/>
                <a:cs typeface="Verdana"/>
              </a:rPr>
              <a:t> </a:t>
            </a:r>
            <a:r>
              <a:rPr sz="1800" spc="30" dirty="0">
                <a:latin typeface="Verdana"/>
                <a:cs typeface="Verdana"/>
              </a:rPr>
              <a:t>операции</a:t>
            </a:r>
            <a:r>
              <a:rPr sz="1800" spc="-110" dirty="0">
                <a:latin typeface="Verdana"/>
                <a:cs typeface="Verdana"/>
              </a:rPr>
              <a:t> </a:t>
            </a:r>
            <a:r>
              <a:rPr sz="1800" spc="5" dirty="0">
                <a:latin typeface="Verdana"/>
                <a:cs typeface="Verdana"/>
              </a:rPr>
              <a:t>по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60" dirty="0">
                <a:latin typeface="Verdana"/>
                <a:cs typeface="Verdana"/>
              </a:rPr>
              <a:t>вашему</a:t>
            </a:r>
            <a:r>
              <a:rPr sz="1800" spc="-140" dirty="0">
                <a:latin typeface="Verdana"/>
                <a:cs typeface="Verdana"/>
              </a:rPr>
              <a:t> </a:t>
            </a:r>
            <a:r>
              <a:rPr sz="1800" spc="15" dirty="0">
                <a:latin typeface="Verdana"/>
                <a:cs typeface="Verdana"/>
              </a:rPr>
              <a:t>освобождению</a:t>
            </a:r>
            <a:r>
              <a:rPr sz="1800" spc="-120" dirty="0">
                <a:latin typeface="Verdana"/>
                <a:cs typeface="Verdana"/>
              </a:rPr>
              <a:t> </a:t>
            </a:r>
            <a:r>
              <a:rPr sz="1800" spc="-40" dirty="0">
                <a:latin typeface="Verdana"/>
                <a:cs typeface="Verdana"/>
              </a:rPr>
              <a:t>неукоснительно </a:t>
            </a:r>
            <a:r>
              <a:rPr sz="1800" spc="-615" dirty="0">
                <a:latin typeface="Verdana"/>
                <a:cs typeface="Verdana"/>
              </a:rPr>
              <a:t> </a:t>
            </a:r>
            <a:r>
              <a:rPr sz="1800" spc="15" dirty="0">
                <a:latin typeface="Verdana"/>
                <a:cs typeface="Verdana"/>
              </a:rPr>
              <a:t>соблюдайте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30" dirty="0">
                <a:latin typeface="Verdana"/>
                <a:cs typeface="Verdana"/>
              </a:rPr>
              <a:t>следующие</a:t>
            </a:r>
            <a:r>
              <a:rPr sz="1800" spc="-100" dirty="0">
                <a:latin typeface="Verdana"/>
                <a:cs typeface="Verdana"/>
              </a:rPr>
              <a:t> </a:t>
            </a:r>
            <a:r>
              <a:rPr sz="1800" spc="-65" dirty="0">
                <a:latin typeface="Verdana"/>
                <a:cs typeface="Verdana"/>
              </a:rPr>
              <a:t>требования:</a:t>
            </a:r>
            <a:endParaRPr sz="18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5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800" spc="-45" dirty="0">
                <a:latin typeface="Verdana"/>
                <a:cs typeface="Verdana"/>
              </a:rPr>
              <a:t>лежите</a:t>
            </a:r>
            <a:r>
              <a:rPr sz="1800" spc="-110" dirty="0">
                <a:latin typeface="Verdana"/>
                <a:cs typeface="Verdana"/>
              </a:rPr>
              <a:t> </a:t>
            </a:r>
            <a:r>
              <a:rPr sz="1800" spc="35" dirty="0">
                <a:latin typeface="Verdana"/>
                <a:cs typeface="Verdana"/>
              </a:rPr>
              <a:t>на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-50" dirty="0">
                <a:latin typeface="Verdana"/>
                <a:cs typeface="Verdana"/>
              </a:rPr>
              <a:t>полу</a:t>
            </a:r>
            <a:r>
              <a:rPr sz="1800" spc="-140" dirty="0">
                <a:latin typeface="Verdana"/>
                <a:cs typeface="Verdana"/>
              </a:rPr>
              <a:t> </a:t>
            </a:r>
            <a:r>
              <a:rPr sz="1800" spc="45" dirty="0">
                <a:latin typeface="Verdana"/>
                <a:cs typeface="Verdana"/>
              </a:rPr>
              <a:t>лицом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-140" dirty="0">
                <a:latin typeface="Verdana"/>
                <a:cs typeface="Verdana"/>
              </a:rPr>
              <a:t>вниз,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-85" dirty="0">
                <a:latin typeface="Verdana"/>
                <a:cs typeface="Verdana"/>
              </a:rPr>
              <a:t>голову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-25" dirty="0">
                <a:latin typeface="Verdana"/>
                <a:cs typeface="Verdana"/>
              </a:rPr>
              <a:t>закройте</a:t>
            </a:r>
            <a:r>
              <a:rPr sz="1800" spc="-105" dirty="0">
                <a:latin typeface="Verdana"/>
                <a:cs typeface="Verdana"/>
              </a:rPr>
              <a:t> </a:t>
            </a:r>
            <a:r>
              <a:rPr sz="1800" spc="40" dirty="0">
                <a:latin typeface="Verdana"/>
                <a:cs typeface="Verdana"/>
              </a:rPr>
              <a:t>руками</a:t>
            </a:r>
            <a:r>
              <a:rPr sz="1800" spc="-120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и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10" dirty="0">
                <a:latin typeface="Verdana"/>
                <a:cs typeface="Verdana"/>
              </a:rPr>
              <a:t>не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-80" dirty="0">
                <a:latin typeface="Verdana"/>
                <a:cs typeface="Verdana"/>
              </a:rPr>
              <a:t>двигайтесь;</a:t>
            </a:r>
            <a:endParaRPr sz="1800" dirty="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</a:pPr>
            <a:r>
              <a:rPr sz="1800" spc="-60" dirty="0">
                <a:latin typeface="Verdana"/>
                <a:cs typeface="Verdana"/>
              </a:rPr>
              <a:t>ни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-229" dirty="0">
                <a:latin typeface="Verdana"/>
                <a:cs typeface="Verdana"/>
              </a:rPr>
              <a:t>в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80" dirty="0">
                <a:latin typeface="Verdana"/>
                <a:cs typeface="Verdana"/>
              </a:rPr>
              <a:t>коем</a:t>
            </a:r>
            <a:r>
              <a:rPr sz="1800" spc="-11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случае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10" dirty="0">
                <a:latin typeface="Verdana"/>
                <a:cs typeface="Verdana"/>
              </a:rPr>
              <a:t>не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-30" dirty="0">
                <a:latin typeface="Verdana"/>
                <a:cs typeface="Verdana"/>
              </a:rPr>
              <a:t>бегите</a:t>
            </a:r>
            <a:r>
              <a:rPr sz="1800" spc="-105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навстречу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15" dirty="0">
                <a:latin typeface="Verdana"/>
                <a:cs typeface="Verdana"/>
              </a:rPr>
              <a:t>сотрудникам</a:t>
            </a:r>
            <a:r>
              <a:rPr sz="1800" spc="-120" dirty="0">
                <a:latin typeface="Verdana"/>
                <a:cs typeface="Verdana"/>
              </a:rPr>
              <a:t> </a:t>
            </a:r>
            <a:r>
              <a:rPr sz="1800" spc="25" dirty="0">
                <a:latin typeface="Verdana"/>
                <a:cs typeface="Verdana"/>
              </a:rPr>
              <a:t>спецслужб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-75" dirty="0">
                <a:latin typeface="Verdana"/>
                <a:cs typeface="Verdana"/>
              </a:rPr>
              <a:t>или</a:t>
            </a:r>
            <a:r>
              <a:rPr sz="1800" spc="-105" dirty="0">
                <a:latin typeface="Verdana"/>
                <a:cs typeface="Verdana"/>
              </a:rPr>
              <a:t> </a:t>
            </a:r>
            <a:r>
              <a:rPr sz="1800" spc="-60" dirty="0">
                <a:latin typeface="Verdana"/>
                <a:cs typeface="Verdana"/>
              </a:rPr>
              <a:t>от</a:t>
            </a:r>
            <a:r>
              <a:rPr sz="1800" spc="-140" dirty="0">
                <a:latin typeface="Verdana"/>
                <a:cs typeface="Verdana"/>
              </a:rPr>
              <a:t> </a:t>
            </a:r>
            <a:r>
              <a:rPr sz="1800" spc="-120" dirty="0">
                <a:latin typeface="Verdana"/>
                <a:cs typeface="Verdana"/>
              </a:rPr>
              <a:t>них,</a:t>
            </a:r>
            <a:r>
              <a:rPr sz="1800" spc="-140" dirty="0">
                <a:latin typeface="Verdana"/>
                <a:cs typeface="Verdana"/>
              </a:rPr>
              <a:t> </a:t>
            </a:r>
            <a:r>
              <a:rPr sz="1800" spc="-80" dirty="0">
                <a:latin typeface="Verdana"/>
                <a:cs typeface="Verdana"/>
              </a:rPr>
              <a:t>так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-65" dirty="0">
                <a:latin typeface="Verdana"/>
                <a:cs typeface="Verdana"/>
              </a:rPr>
              <a:t>как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они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-20" dirty="0">
                <a:latin typeface="Verdana"/>
                <a:cs typeface="Verdana"/>
              </a:rPr>
              <a:t>могут </a:t>
            </a:r>
            <a:r>
              <a:rPr sz="1800" spc="-615" dirty="0">
                <a:latin typeface="Verdana"/>
                <a:cs typeface="Verdana"/>
              </a:rPr>
              <a:t> </a:t>
            </a:r>
            <a:r>
              <a:rPr sz="1800" spc="-110" dirty="0">
                <a:latin typeface="Verdana"/>
                <a:cs typeface="Verdana"/>
              </a:rPr>
              <a:t>принять</a:t>
            </a:r>
            <a:r>
              <a:rPr sz="1800" spc="-150" dirty="0">
                <a:latin typeface="Verdana"/>
                <a:cs typeface="Verdana"/>
              </a:rPr>
              <a:t> </a:t>
            </a:r>
            <a:r>
              <a:rPr sz="1800" spc="35" dirty="0">
                <a:latin typeface="Verdana"/>
                <a:cs typeface="Verdana"/>
              </a:rPr>
              <a:t>вас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-20" dirty="0">
                <a:latin typeface="Verdana"/>
                <a:cs typeface="Verdana"/>
              </a:rPr>
              <a:t>за</a:t>
            </a:r>
            <a:r>
              <a:rPr sz="1800" spc="-140" dirty="0">
                <a:latin typeface="Verdana"/>
                <a:cs typeface="Verdana"/>
              </a:rPr>
              <a:t> </a:t>
            </a:r>
            <a:r>
              <a:rPr sz="1800" spc="-50" dirty="0">
                <a:latin typeface="Verdana"/>
                <a:cs typeface="Verdana"/>
              </a:rPr>
              <a:t>преступника;</a:t>
            </a:r>
            <a:endParaRPr sz="18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800" spc="85" dirty="0">
                <a:latin typeface="Verdana"/>
                <a:cs typeface="Verdana"/>
              </a:rPr>
              <a:t>е</a:t>
            </a:r>
            <a:r>
              <a:rPr sz="1800" spc="10" dirty="0">
                <a:latin typeface="Verdana"/>
                <a:cs typeface="Verdana"/>
              </a:rPr>
              <a:t>сли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85" dirty="0">
                <a:latin typeface="Verdana"/>
                <a:cs typeface="Verdana"/>
              </a:rPr>
              <a:t>е</a:t>
            </a:r>
            <a:r>
              <a:rPr sz="1800" spc="-5" dirty="0">
                <a:latin typeface="Verdana"/>
                <a:cs typeface="Verdana"/>
              </a:rPr>
              <a:t>с</a:t>
            </a:r>
            <a:r>
              <a:rPr sz="1800" spc="-15" dirty="0">
                <a:latin typeface="Verdana"/>
                <a:cs typeface="Verdana"/>
              </a:rPr>
              <a:t>т</a:t>
            </a:r>
            <a:r>
              <a:rPr sz="1800" spc="-180" dirty="0">
                <a:latin typeface="Verdana"/>
                <a:cs typeface="Verdana"/>
              </a:rPr>
              <a:t>ь</a:t>
            </a:r>
            <a:r>
              <a:rPr sz="1800" spc="-120" dirty="0">
                <a:latin typeface="Verdana"/>
                <a:cs typeface="Verdana"/>
              </a:rPr>
              <a:t> </a:t>
            </a:r>
            <a:r>
              <a:rPr sz="1800" spc="-75" dirty="0">
                <a:latin typeface="Verdana"/>
                <a:cs typeface="Verdana"/>
              </a:rPr>
              <a:t>в</a:t>
            </a:r>
            <a:r>
              <a:rPr sz="1800" spc="-80" dirty="0">
                <a:latin typeface="Verdana"/>
                <a:cs typeface="Verdana"/>
              </a:rPr>
              <a:t>о</a:t>
            </a:r>
            <a:r>
              <a:rPr sz="1800" spc="-195" dirty="0">
                <a:latin typeface="Verdana"/>
                <a:cs typeface="Verdana"/>
              </a:rPr>
              <a:t>з</a:t>
            </a:r>
            <a:r>
              <a:rPr sz="1800" spc="110" dirty="0">
                <a:latin typeface="Verdana"/>
                <a:cs typeface="Verdana"/>
              </a:rPr>
              <a:t>мо</a:t>
            </a:r>
            <a:r>
              <a:rPr sz="1800" spc="125" dirty="0">
                <a:latin typeface="Verdana"/>
                <a:cs typeface="Verdana"/>
              </a:rPr>
              <a:t>ж</a:t>
            </a:r>
            <a:r>
              <a:rPr sz="1800" spc="-5" dirty="0">
                <a:latin typeface="Verdana"/>
                <a:cs typeface="Verdana"/>
              </a:rPr>
              <a:t>нос</a:t>
            </a:r>
            <a:r>
              <a:rPr sz="1800" spc="-10" dirty="0">
                <a:latin typeface="Verdana"/>
                <a:cs typeface="Verdana"/>
              </a:rPr>
              <a:t>т</a:t>
            </a:r>
            <a:r>
              <a:rPr sz="1800" spc="-215" dirty="0">
                <a:latin typeface="Verdana"/>
                <a:cs typeface="Verdana"/>
              </a:rPr>
              <a:t>ь</a:t>
            </a:r>
            <a:r>
              <a:rPr sz="1800" spc="-135" dirty="0">
                <a:latin typeface="Verdana"/>
                <a:cs typeface="Verdana"/>
              </a:rPr>
              <a:t>,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55" dirty="0">
                <a:latin typeface="Verdana"/>
                <a:cs typeface="Verdana"/>
              </a:rPr>
              <a:t>де</a:t>
            </a:r>
            <a:r>
              <a:rPr sz="1800" spc="45" dirty="0">
                <a:latin typeface="Verdana"/>
                <a:cs typeface="Verdana"/>
              </a:rPr>
              <a:t>р</a:t>
            </a:r>
            <a:r>
              <a:rPr sz="1800" spc="-60" dirty="0">
                <a:latin typeface="Verdana"/>
                <a:cs typeface="Verdana"/>
              </a:rPr>
              <a:t>ж</a:t>
            </a:r>
            <a:r>
              <a:rPr sz="1800" spc="-55" dirty="0">
                <a:latin typeface="Verdana"/>
                <a:cs typeface="Verdana"/>
              </a:rPr>
              <a:t>и</a:t>
            </a:r>
            <a:r>
              <a:rPr sz="1800" spc="-50" dirty="0">
                <a:latin typeface="Verdana"/>
                <a:cs typeface="Verdana"/>
              </a:rPr>
              <a:t>т</a:t>
            </a:r>
            <a:r>
              <a:rPr sz="1800" spc="-75" dirty="0">
                <a:latin typeface="Verdana"/>
                <a:cs typeface="Verdana"/>
              </a:rPr>
              <a:t>е</a:t>
            </a:r>
            <a:r>
              <a:rPr sz="1800" spc="10" dirty="0">
                <a:latin typeface="Verdana"/>
                <a:cs typeface="Verdana"/>
              </a:rPr>
              <a:t>сь</a:t>
            </a:r>
            <a:r>
              <a:rPr sz="1800" spc="-9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подальш</a:t>
            </a:r>
            <a:r>
              <a:rPr sz="1800" spc="5" dirty="0">
                <a:latin typeface="Verdana"/>
                <a:cs typeface="Verdana"/>
              </a:rPr>
              <a:t>е</a:t>
            </a:r>
            <a:r>
              <a:rPr sz="1800" spc="-150" dirty="0">
                <a:latin typeface="Verdana"/>
                <a:cs typeface="Verdana"/>
              </a:rPr>
              <a:t> </a:t>
            </a:r>
            <a:r>
              <a:rPr sz="1800" spc="-60" dirty="0">
                <a:latin typeface="Verdana"/>
                <a:cs typeface="Verdana"/>
              </a:rPr>
              <a:t>от</a:t>
            </a:r>
            <a:r>
              <a:rPr sz="1800" spc="-145" dirty="0">
                <a:latin typeface="Verdana"/>
                <a:cs typeface="Verdana"/>
              </a:rPr>
              <a:t> </a:t>
            </a:r>
            <a:r>
              <a:rPr sz="1800" spc="-70" dirty="0">
                <a:latin typeface="Verdana"/>
                <a:cs typeface="Verdana"/>
              </a:rPr>
              <a:t>п</a:t>
            </a:r>
            <a:r>
              <a:rPr sz="1800" spc="90" dirty="0">
                <a:latin typeface="Verdana"/>
                <a:cs typeface="Verdana"/>
              </a:rPr>
              <a:t>р</a:t>
            </a:r>
            <a:r>
              <a:rPr sz="1800" spc="85" dirty="0">
                <a:latin typeface="Verdana"/>
                <a:cs typeface="Verdana"/>
              </a:rPr>
              <a:t>ое</a:t>
            </a:r>
            <a:r>
              <a:rPr sz="1800" spc="60" dirty="0">
                <a:latin typeface="Verdana"/>
                <a:cs typeface="Verdana"/>
              </a:rPr>
              <a:t>мов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-15" dirty="0">
                <a:latin typeface="Verdana"/>
                <a:cs typeface="Verdana"/>
              </a:rPr>
              <a:t>две</a:t>
            </a:r>
            <a:r>
              <a:rPr sz="1800" spc="-25" dirty="0">
                <a:latin typeface="Verdana"/>
                <a:cs typeface="Verdana"/>
              </a:rPr>
              <a:t>р</a:t>
            </a:r>
            <a:r>
              <a:rPr sz="1800" spc="85" dirty="0">
                <a:latin typeface="Verdana"/>
                <a:cs typeface="Verdana"/>
              </a:rPr>
              <a:t>е</a:t>
            </a:r>
            <a:r>
              <a:rPr sz="1800" spc="-45" dirty="0">
                <a:latin typeface="Verdana"/>
                <a:cs typeface="Verdana"/>
              </a:rPr>
              <a:t>й</a:t>
            </a:r>
            <a:r>
              <a:rPr sz="1800" spc="-114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и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-40" dirty="0">
                <a:latin typeface="Verdana"/>
                <a:cs typeface="Verdana"/>
              </a:rPr>
              <a:t>о</a:t>
            </a:r>
            <a:r>
              <a:rPr sz="1800" spc="-45" dirty="0">
                <a:latin typeface="Verdana"/>
                <a:cs typeface="Verdana"/>
              </a:rPr>
              <a:t>к</a:t>
            </a:r>
            <a:r>
              <a:rPr sz="1800" spc="-50" dirty="0">
                <a:latin typeface="Verdana"/>
                <a:cs typeface="Verdana"/>
              </a:rPr>
              <a:t>он.</a:t>
            </a:r>
            <a:endParaRPr sz="18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095" y="890142"/>
            <a:ext cx="5640705" cy="4141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РАССМАТРИВАЕМ</a:t>
            </a:r>
            <a:r>
              <a:rPr sz="1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ПОНЯТИЯ</a:t>
            </a:r>
            <a:endParaRPr sz="1800">
              <a:latin typeface="Microsoft Sans Serif"/>
              <a:cs typeface="Microsoft Sans Serif"/>
            </a:endParaRPr>
          </a:p>
          <a:p>
            <a:pPr marL="12700" marR="762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Все</a:t>
            </a:r>
            <a:r>
              <a:rPr sz="1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хорошее,</a:t>
            </a:r>
            <a:r>
              <a:rPr sz="18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полезное,</a:t>
            </a:r>
            <a:r>
              <a:rPr sz="1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положительное</a:t>
            </a:r>
            <a:r>
              <a:rPr sz="18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жизни </a:t>
            </a:r>
            <a:r>
              <a:rPr sz="1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называется</a:t>
            </a:r>
            <a:r>
              <a:rPr sz="18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ДОБРОМ.</a:t>
            </a:r>
            <a:r>
              <a:rPr sz="1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Если</a:t>
            </a:r>
            <a:r>
              <a:rPr sz="18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людям 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желают</a:t>
            </a:r>
            <a:r>
              <a:rPr sz="18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добра, 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значит</a:t>
            </a:r>
            <a:r>
              <a:rPr sz="1800" spc="2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хотят</a:t>
            </a:r>
            <a:r>
              <a:rPr sz="1800" spc="2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их</a:t>
            </a:r>
            <a:r>
              <a:rPr sz="1800" spc="229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видеть</a:t>
            </a:r>
            <a:r>
              <a:rPr sz="1800" spc="2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радостными,</a:t>
            </a:r>
            <a:r>
              <a:rPr sz="1800" spc="2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уверенными</a:t>
            </a:r>
            <a:r>
              <a:rPr sz="1800" spc="2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1800" spc="-4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себе,</a:t>
            </a:r>
            <a:endParaRPr sz="1800">
              <a:latin typeface="Microsoft Sans Serif"/>
              <a:cs typeface="Microsoft Sans Serif"/>
            </a:endParaRPr>
          </a:p>
          <a:p>
            <a:pPr marL="12700" marR="6350">
              <a:lnSpc>
                <a:spcPct val="100000"/>
              </a:lnSpc>
              <a:tabLst>
                <a:tab pos="850900" algn="l"/>
                <a:tab pos="1190625" algn="l"/>
                <a:tab pos="1784985" algn="l"/>
                <a:tab pos="2170430" algn="l"/>
                <a:tab pos="2757805" algn="l"/>
                <a:tab pos="2964815" algn="l"/>
                <a:tab pos="3990340" algn="l"/>
                <a:tab pos="4261485" algn="l"/>
                <a:tab pos="5086350" algn="l"/>
              </a:tabLst>
            </a:pP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здоровыми</a:t>
            </a:r>
            <a:r>
              <a:rPr sz="1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8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счастливыми.</a:t>
            </a:r>
            <a:r>
              <a:rPr sz="1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Человека,</a:t>
            </a:r>
            <a:r>
              <a:rPr sz="1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делающего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д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о	д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г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8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м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18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ю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д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я</a:t>
            </a:r>
            <a:r>
              <a:rPr sz="18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м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,	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8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аз</a:t>
            </a:r>
            <a:r>
              <a:rPr sz="18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ы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ю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т	д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рым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.	Быт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ь  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д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рым,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8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зна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чит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	быт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ь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		</a:t>
            </a:r>
            <a:r>
              <a:rPr sz="18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х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1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шим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,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		</a:t>
            </a:r>
            <a:r>
              <a:rPr sz="18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8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8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ы</a:t>
            </a:r>
            <a:r>
              <a:rPr sz="18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чивы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м,  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помогать</a:t>
            </a:r>
            <a:endParaRPr sz="180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  <a:tabLst>
                <a:tab pos="762635" algn="l"/>
                <a:tab pos="1262380" algn="l"/>
                <a:tab pos="1395095" algn="l"/>
                <a:tab pos="2097405" algn="l"/>
                <a:tab pos="2489200" algn="l"/>
                <a:tab pos="3257550" algn="l"/>
                <a:tab pos="4127500" algn="l"/>
                <a:tab pos="4548505" algn="l"/>
                <a:tab pos="5017770" algn="l"/>
                <a:tab pos="5088255" algn="l"/>
              </a:tabLst>
            </a:pP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окружающим.</a:t>
            </a:r>
            <a:r>
              <a:rPr sz="1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Добрых</a:t>
            </a:r>
            <a:r>
              <a:rPr sz="1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людей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уважают,</a:t>
            </a:r>
            <a:r>
              <a:rPr sz="18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ценят,</a:t>
            </a:r>
            <a:r>
              <a:rPr sz="1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любят. </a:t>
            </a:r>
            <a:r>
              <a:rPr sz="1800" spc="-459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Противоположностью</a:t>
            </a:r>
            <a:r>
              <a:rPr sz="18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добра</a:t>
            </a:r>
            <a:r>
              <a:rPr sz="1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является</a:t>
            </a:r>
            <a:r>
              <a:rPr sz="1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ЗЛО.</a:t>
            </a:r>
            <a:r>
              <a:rPr sz="1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Злом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н</a:t>
            </a:r>
            <a:r>
              <a:rPr sz="18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аз</a:t>
            </a:r>
            <a:r>
              <a:rPr sz="1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ы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ю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т		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се	</a:t>
            </a:r>
            <a:r>
              <a:rPr sz="18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д</a:t>
            </a:r>
            <a:r>
              <a:rPr sz="18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,	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вр</a:t>
            </a:r>
            <a:r>
              <a:rPr sz="18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д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но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,	а	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8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акже 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неприятность,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несчастье.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Человека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считают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злым, </a:t>
            </a:r>
            <a:r>
              <a:rPr sz="1800" spc="-4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есл</a:t>
            </a:r>
            <a:r>
              <a:rPr sz="1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приноси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8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ок</a:t>
            </a:r>
            <a:r>
              <a:rPr sz="18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18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жающи</a:t>
            </a:r>
            <a:r>
              <a:rPr sz="18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м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8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18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ю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д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ям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		</a:t>
            </a:r>
            <a:r>
              <a:rPr sz="1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18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д</a:t>
            </a:r>
            <a:r>
              <a:rPr sz="1800" spc="-204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, 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несчастье,</a:t>
            </a:r>
            <a:r>
              <a:rPr sz="1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неприятности.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095" y="5005832"/>
            <a:ext cx="44557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53465" algn="l"/>
                <a:tab pos="1995170" algn="l"/>
                <a:tab pos="3291204" algn="l"/>
              </a:tabLst>
            </a:pPr>
            <a:r>
              <a:rPr sz="18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Когда	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злой	</a:t>
            </a:r>
            <a:r>
              <a:rPr sz="1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человек	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совершает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095" y="5005832"/>
            <a:ext cx="56400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878705">
              <a:lnSpc>
                <a:spcPct val="100000"/>
              </a:lnSpc>
              <a:spcBef>
                <a:spcPts val="100"/>
              </a:spcBef>
              <a:tabLst>
                <a:tab pos="1750060" algn="l"/>
                <a:tab pos="2280285" algn="l"/>
                <a:tab pos="3516629" algn="l"/>
                <a:tab pos="4680585" algn="l"/>
                <a:tab pos="5012055" algn="l"/>
              </a:tabLst>
            </a:pPr>
            <a:r>
              <a:rPr sz="18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тяж</a:t>
            </a:r>
            <a:r>
              <a:rPr sz="18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ие 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ес</a:t>
            </a:r>
            <a:r>
              <a:rPr sz="1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пления,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8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г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о	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8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аз</a:t>
            </a:r>
            <a:r>
              <a:rPr sz="18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ы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ю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т	</a:t>
            </a:r>
            <a:r>
              <a:rPr sz="18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8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18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д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8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м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.	</a:t>
            </a:r>
            <a:r>
              <a:rPr sz="1800" spc="-155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8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8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им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095" y="5554167"/>
            <a:ext cx="3459479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злодеям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относят</a:t>
            </a:r>
            <a:r>
              <a:rPr sz="18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террористов.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0" y="1600200"/>
            <a:ext cx="4343399" cy="3902964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0372" y="1004316"/>
            <a:ext cx="10811510" cy="3693160"/>
          </a:xfrm>
          <a:custGeom>
            <a:avLst/>
            <a:gdLst/>
            <a:ahLst/>
            <a:cxnLst/>
            <a:rect l="l" t="t" r="r" b="b"/>
            <a:pathLst>
              <a:path w="10811510" h="3693160">
                <a:moveTo>
                  <a:pt x="10811256" y="0"/>
                </a:moveTo>
                <a:lnTo>
                  <a:pt x="0" y="0"/>
                </a:lnTo>
                <a:lnTo>
                  <a:pt x="0" y="3692652"/>
                </a:lnTo>
                <a:lnTo>
                  <a:pt x="10811256" y="3692652"/>
                </a:lnTo>
                <a:lnTo>
                  <a:pt x="10811256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8807" y="1032509"/>
            <a:ext cx="10354945" cy="35928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latin typeface="Verdana"/>
                <a:cs typeface="Verdana"/>
              </a:rPr>
              <a:t>Если</a:t>
            </a:r>
            <a:r>
              <a:rPr sz="1800" spc="-114" dirty="0">
                <a:latin typeface="Verdana"/>
                <a:cs typeface="Verdana"/>
              </a:rPr>
              <a:t> </a:t>
            </a:r>
            <a:r>
              <a:rPr sz="1800" spc="-30" dirty="0">
                <a:latin typeface="Verdana"/>
                <a:cs typeface="Verdana"/>
              </a:rPr>
              <a:t>есть</a:t>
            </a:r>
            <a:r>
              <a:rPr sz="1800" spc="-120" dirty="0">
                <a:latin typeface="Verdana"/>
                <a:cs typeface="Verdana"/>
              </a:rPr>
              <a:t> </a:t>
            </a:r>
            <a:r>
              <a:rPr sz="1800" spc="-30" dirty="0">
                <a:latin typeface="Verdana"/>
                <a:cs typeface="Verdana"/>
              </a:rPr>
              <a:t>возможность,</a:t>
            </a:r>
            <a:r>
              <a:rPr sz="1800" spc="-114" dirty="0">
                <a:latin typeface="Verdana"/>
                <a:cs typeface="Verdana"/>
              </a:rPr>
              <a:t> </a:t>
            </a:r>
            <a:r>
              <a:rPr sz="1800" spc="-55" dirty="0">
                <a:latin typeface="Verdana"/>
                <a:cs typeface="Verdana"/>
              </a:rPr>
              <a:t>обязательно</a:t>
            </a:r>
            <a:r>
              <a:rPr sz="1800" spc="-110" dirty="0">
                <a:latin typeface="Verdana"/>
                <a:cs typeface="Verdana"/>
              </a:rPr>
              <a:t> </a:t>
            </a:r>
            <a:r>
              <a:rPr sz="1800" spc="15" dirty="0">
                <a:latin typeface="Verdana"/>
                <a:cs typeface="Verdana"/>
              </a:rPr>
              <a:t>соблюдайте</a:t>
            </a:r>
            <a:r>
              <a:rPr sz="1800" spc="-120" dirty="0">
                <a:latin typeface="Verdana"/>
                <a:cs typeface="Verdana"/>
              </a:rPr>
              <a:t> </a:t>
            </a:r>
            <a:r>
              <a:rPr sz="1800" spc="-15" dirty="0">
                <a:latin typeface="Verdana"/>
                <a:cs typeface="Verdana"/>
              </a:rPr>
              <a:t>правила</a:t>
            </a:r>
            <a:r>
              <a:rPr sz="1800" spc="-120" dirty="0">
                <a:latin typeface="Verdana"/>
                <a:cs typeface="Verdana"/>
              </a:rPr>
              <a:t> </a:t>
            </a:r>
            <a:r>
              <a:rPr sz="1800" spc="-80" dirty="0">
                <a:latin typeface="Verdana"/>
                <a:cs typeface="Verdana"/>
              </a:rPr>
              <a:t>личной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-110" dirty="0">
                <a:latin typeface="Verdana"/>
                <a:cs typeface="Verdana"/>
              </a:rPr>
              <a:t>гигиены.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750">
              <a:latin typeface="Verdana"/>
              <a:cs typeface="Verdana"/>
            </a:endParaRPr>
          </a:p>
          <a:p>
            <a:pPr marL="12700" marR="520065">
              <a:lnSpc>
                <a:spcPct val="100000"/>
              </a:lnSpc>
            </a:pPr>
            <a:r>
              <a:rPr sz="1800" spc="-25" dirty="0">
                <a:latin typeface="Verdana"/>
                <a:cs typeface="Verdana"/>
              </a:rPr>
              <a:t>При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-70" dirty="0">
                <a:latin typeface="Verdana"/>
                <a:cs typeface="Verdana"/>
              </a:rPr>
              <a:t>наличии</a:t>
            </a:r>
            <a:r>
              <a:rPr sz="1800" spc="-114" dirty="0">
                <a:latin typeface="Verdana"/>
                <a:cs typeface="Verdana"/>
              </a:rPr>
              <a:t> </a:t>
            </a:r>
            <a:r>
              <a:rPr sz="1800" spc="65" dirty="0">
                <a:latin typeface="Verdana"/>
                <a:cs typeface="Verdana"/>
              </a:rPr>
              <a:t>проблем</a:t>
            </a:r>
            <a:r>
              <a:rPr sz="1800" spc="-110" dirty="0">
                <a:latin typeface="Verdana"/>
                <a:cs typeface="Verdana"/>
              </a:rPr>
              <a:t> </a:t>
            </a:r>
            <a:r>
              <a:rPr sz="1800" spc="145" dirty="0">
                <a:latin typeface="Verdana"/>
                <a:cs typeface="Verdana"/>
              </a:rPr>
              <a:t>со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-15" dirty="0">
                <a:latin typeface="Verdana"/>
                <a:cs typeface="Verdana"/>
              </a:rPr>
              <a:t>здоровьем,</a:t>
            </a:r>
            <a:r>
              <a:rPr sz="1800" spc="-110" dirty="0">
                <a:latin typeface="Verdana"/>
                <a:cs typeface="Verdana"/>
              </a:rPr>
              <a:t> </a:t>
            </a:r>
            <a:r>
              <a:rPr sz="1800" spc="-30" dirty="0">
                <a:latin typeface="Verdana"/>
                <a:cs typeface="Verdana"/>
              </a:rPr>
              <a:t>убедитесь,</a:t>
            </a:r>
            <a:r>
              <a:rPr sz="1800" spc="-100" dirty="0">
                <a:latin typeface="Verdana"/>
                <a:cs typeface="Verdana"/>
              </a:rPr>
              <a:t> </a:t>
            </a:r>
            <a:r>
              <a:rPr sz="1800" spc="-130" dirty="0">
                <a:latin typeface="Verdana"/>
                <a:cs typeface="Verdana"/>
              </a:rPr>
              <a:t>что </a:t>
            </a:r>
            <a:r>
              <a:rPr sz="1800" spc="-225" dirty="0">
                <a:latin typeface="Verdana"/>
                <a:cs typeface="Verdana"/>
              </a:rPr>
              <a:t>вы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-175" dirty="0">
                <a:latin typeface="Verdana"/>
                <a:cs typeface="Verdana"/>
              </a:rPr>
              <a:t>взяли</a:t>
            </a:r>
            <a:r>
              <a:rPr sz="1800" spc="-114" dirty="0">
                <a:latin typeface="Verdana"/>
                <a:cs typeface="Verdana"/>
              </a:rPr>
              <a:t> </a:t>
            </a:r>
            <a:r>
              <a:rPr sz="1800" spc="200" dirty="0">
                <a:latin typeface="Verdana"/>
                <a:cs typeface="Verdana"/>
              </a:rPr>
              <a:t>с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80" dirty="0">
                <a:latin typeface="Verdana"/>
                <a:cs typeface="Verdana"/>
              </a:rPr>
              <a:t>собой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15" dirty="0">
                <a:latin typeface="Verdana"/>
                <a:cs typeface="Verdana"/>
              </a:rPr>
              <a:t>необходимые </a:t>
            </a:r>
            <a:r>
              <a:rPr sz="1800" spc="20" dirty="0">
                <a:latin typeface="Verdana"/>
                <a:cs typeface="Verdana"/>
              </a:rPr>
              <a:t> </a:t>
            </a:r>
            <a:r>
              <a:rPr sz="1800" spc="-25" dirty="0">
                <a:latin typeface="Verdana"/>
                <a:cs typeface="Verdana"/>
              </a:rPr>
              <a:t>лекарства,</a:t>
            </a:r>
            <a:r>
              <a:rPr sz="1800" spc="-105" dirty="0">
                <a:latin typeface="Verdana"/>
                <a:cs typeface="Verdana"/>
              </a:rPr>
              <a:t> </a:t>
            </a:r>
            <a:r>
              <a:rPr sz="1800" spc="60" dirty="0">
                <a:latin typeface="Verdana"/>
                <a:cs typeface="Verdana"/>
              </a:rPr>
              <a:t>сообщите</a:t>
            </a:r>
            <a:r>
              <a:rPr sz="1800" spc="-114" dirty="0">
                <a:latin typeface="Verdana"/>
                <a:cs typeface="Verdana"/>
              </a:rPr>
              <a:t> </a:t>
            </a:r>
            <a:r>
              <a:rPr sz="1800" spc="20" dirty="0">
                <a:latin typeface="Verdana"/>
                <a:cs typeface="Verdana"/>
              </a:rPr>
              <a:t>охранникам</a:t>
            </a:r>
            <a:r>
              <a:rPr sz="1800" spc="-120" dirty="0">
                <a:latin typeface="Verdana"/>
                <a:cs typeface="Verdana"/>
              </a:rPr>
              <a:t> </a:t>
            </a:r>
            <a:r>
              <a:rPr sz="1800" spc="85" dirty="0">
                <a:latin typeface="Verdana"/>
                <a:cs typeface="Verdana"/>
              </a:rPr>
              <a:t>о</a:t>
            </a:r>
            <a:r>
              <a:rPr sz="1800" spc="-120" dirty="0">
                <a:latin typeface="Verdana"/>
                <a:cs typeface="Verdana"/>
              </a:rPr>
              <a:t> </a:t>
            </a:r>
            <a:r>
              <a:rPr sz="1800" spc="45" dirty="0">
                <a:latin typeface="Verdana"/>
                <a:cs typeface="Verdana"/>
              </a:rPr>
              <a:t>проблемах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140" dirty="0">
                <a:latin typeface="Verdana"/>
                <a:cs typeface="Verdana"/>
              </a:rPr>
              <a:t>со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-15" dirty="0">
                <a:latin typeface="Verdana"/>
                <a:cs typeface="Verdana"/>
              </a:rPr>
              <a:t>здоровьем,</a:t>
            </a:r>
            <a:r>
              <a:rPr sz="1800" spc="-12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при</a:t>
            </a:r>
            <a:r>
              <a:rPr sz="1800" spc="-120" dirty="0">
                <a:latin typeface="Verdana"/>
                <a:cs typeface="Verdana"/>
              </a:rPr>
              <a:t> </a:t>
            </a:r>
            <a:r>
              <a:rPr sz="1800" spc="25" dirty="0">
                <a:latin typeface="Verdana"/>
                <a:cs typeface="Verdana"/>
              </a:rPr>
              <a:t>необходимости </a:t>
            </a:r>
            <a:r>
              <a:rPr sz="1800" spc="-620" dirty="0">
                <a:latin typeface="Verdana"/>
                <a:cs typeface="Verdana"/>
              </a:rPr>
              <a:t> </a:t>
            </a:r>
            <a:r>
              <a:rPr sz="1800" spc="20" dirty="0">
                <a:latin typeface="Verdana"/>
                <a:cs typeface="Verdana"/>
              </a:rPr>
              <a:t>просите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90" dirty="0">
                <a:latin typeface="Verdana"/>
                <a:cs typeface="Verdana"/>
              </a:rPr>
              <a:t>об</a:t>
            </a:r>
            <a:r>
              <a:rPr sz="1800" spc="-145" dirty="0">
                <a:latin typeface="Verdana"/>
                <a:cs typeface="Verdana"/>
              </a:rPr>
              <a:t> </a:t>
            </a:r>
            <a:r>
              <a:rPr sz="1800" spc="-20" dirty="0">
                <a:latin typeface="Verdana"/>
                <a:cs typeface="Verdana"/>
              </a:rPr>
              <a:t>оказании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25" dirty="0">
                <a:latin typeface="Verdana"/>
                <a:cs typeface="Verdana"/>
              </a:rPr>
              <a:t>медицинской</a:t>
            </a:r>
            <a:r>
              <a:rPr sz="1800" spc="-114" dirty="0">
                <a:latin typeface="Verdana"/>
                <a:cs typeface="Verdana"/>
              </a:rPr>
              <a:t> </a:t>
            </a:r>
            <a:r>
              <a:rPr sz="1800" spc="90" dirty="0">
                <a:latin typeface="Verdana"/>
                <a:cs typeface="Verdana"/>
              </a:rPr>
              <a:t>помощи</a:t>
            </a:r>
            <a:r>
              <a:rPr sz="1800" spc="-145" dirty="0">
                <a:latin typeface="Verdana"/>
                <a:cs typeface="Verdana"/>
              </a:rPr>
              <a:t> </a:t>
            </a:r>
            <a:r>
              <a:rPr sz="1800" spc="-75" dirty="0">
                <a:latin typeface="Verdana"/>
                <a:cs typeface="Verdana"/>
              </a:rPr>
              <a:t>или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предоставлении</a:t>
            </a:r>
            <a:r>
              <a:rPr sz="1800" spc="-114" dirty="0">
                <a:latin typeface="Verdana"/>
                <a:cs typeface="Verdana"/>
              </a:rPr>
              <a:t> </a:t>
            </a:r>
            <a:r>
              <a:rPr sz="1800" spc="-40" dirty="0">
                <a:latin typeface="Verdana"/>
                <a:cs typeface="Verdana"/>
              </a:rPr>
              <a:t>лекарств.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800" spc="-105" dirty="0">
                <a:latin typeface="Verdana"/>
                <a:cs typeface="Verdana"/>
              </a:rPr>
              <a:t>Будьте</a:t>
            </a:r>
            <a:r>
              <a:rPr sz="1800" spc="-140" dirty="0">
                <a:latin typeface="Verdana"/>
                <a:cs typeface="Verdana"/>
              </a:rPr>
              <a:t> </a:t>
            </a:r>
            <a:r>
              <a:rPr sz="1800" spc="-120" dirty="0">
                <a:latin typeface="Verdana"/>
                <a:cs typeface="Verdana"/>
              </a:rPr>
              <a:t>готовы </a:t>
            </a:r>
            <a:r>
              <a:rPr sz="1800" spc="-75" dirty="0">
                <a:latin typeface="Verdana"/>
                <a:cs typeface="Verdana"/>
              </a:rPr>
              <a:t>объяснить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-50" dirty="0">
                <a:latin typeface="Verdana"/>
                <a:cs typeface="Verdana"/>
              </a:rPr>
              <a:t>наличие</a:t>
            </a:r>
            <a:r>
              <a:rPr sz="1800" spc="-105" dirty="0">
                <a:latin typeface="Verdana"/>
                <a:cs typeface="Verdana"/>
              </a:rPr>
              <a:t> у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35" dirty="0">
                <a:latin typeface="Verdana"/>
                <a:cs typeface="Verdana"/>
              </a:rPr>
              <a:t>вас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-65" dirty="0">
                <a:latin typeface="Verdana"/>
                <a:cs typeface="Verdana"/>
              </a:rPr>
              <a:t>каких-либо</a:t>
            </a:r>
            <a:r>
              <a:rPr sz="1800" spc="-105" dirty="0">
                <a:latin typeface="Verdana"/>
                <a:cs typeface="Verdana"/>
              </a:rPr>
              <a:t> </a:t>
            </a:r>
            <a:r>
              <a:rPr sz="1800" spc="-35" dirty="0">
                <a:latin typeface="Verdana"/>
                <a:cs typeface="Verdana"/>
              </a:rPr>
              <a:t>документов,</a:t>
            </a:r>
            <a:r>
              <a:rPr sz="1800" spc="-120" dirty="0">
                <a:latin typeface="Verdana"/>
                <a:cs typeface="Verdana"/>
              </a:rPr>
              <a:t> </a:t>
            </a:r>
            <a:r>
              <a:rPr sz="1800" spc="50" dirty="0">
                <a:latin typeface="Verdana"/>
                <a:cs typeface="Verdana"/>
              </a:rPr>
              <a:t>номеров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10" dirty="0">
                <a:latin typeface="Verdana"/>
                <a:cs typeface="Verdana"/>
              </a:rPr>
              <a:t>телефонов</a:t>
            </a:r>
            <a:r>
              <a:rPr sz="1800" spc="-105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и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-160" dirty="0">
                <a:latin typeface="Verdana"/>
                <a:cs typeface="Verdana"/>
              </a:rPr>
              <a:t>т.п.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50">
              <a:latin typeface="Verdana"/>
              <a:cs typeface="Verdana"/>
            </a:endParaRPr>
          </a:p>
          <a:p>
            <a:pPr marL="12700" marR="1061720">
              <a:lnSpc>
                <a:spcPct val="100000"/>
              </a:lnSpc>
            </a:pPr>
            <a:r>
              <a:rPr sz="1800" spc="-20" dirty="0">
                <a:latin typeface="Verdana"/>
                <a:cs typeface="Verdana"/>
              </a:rPr>
              <a:t>Не</a:t>
            </a:r>
            <a:r>
              <a:rPr sz="1800" spc="-120" dirty="0">
                <a:latin typeface="Verdana"/>
                <a:cs typeface="Verdana"/>
              </a:rPr>
              <a:t> </a:t>
            </a:r>
            <a:r>
              <a:rPr sz="1800" spc="-25" dirty="0">
                <a:latin typeface="Verdana"/>
                <a:cs typeface="Verdana"/>
              </a:rPr>
              <a:t>давайте</a:t>
            </a:r>
            <a:r>
              <a:rPr sz="1800" spc="-120" dirty="0">
                <a:latin typeface="Verdana"/>
                <a:cs typeface="Verdana"/>
              </a:rPr>
              <a:t> </a:t>
            </a:r>
            <a:r>
              <a:rPr sz="1800" spc="-20" dirty="0">
                <a:latin typeface="Verdana"/>
                <a:cs typeface="Verdana"/>
              </a:rPr>
              <a:t>ослабнуть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60" dirty="0">
                <a:latin typeface="Verdana"/>
                <a:cs typeface="Verdana"/>
              </a:rPr>
              <a:t>своему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-15" dirty="0">
                <a:latin typeface="Verdana"/>
                <a:cs typeface="Verdana"/>
              </a:rPr>
              <a:t>сознанию.</a:t>
            </a:r>
            <a:r>
              <a:rPr sz="1800" spc="-114" dirty="0">
                <a:latin typeface="Verdana"/>
                <a:cs typeface="Verdana"/>
              </a:rPr>
              <a:t> </a:t>
            </a:r>
            <a:r>
              <a:rPr sz="1800" spc="5" dirty="0">
                <a:latin typeface="Verdana"/>
                <a:cs typeface="Verdana"/>
              </a:rPr>
              <a:t>Разработайте</a:t>
            </a:r>
            <a:r>
              <a:rPr sz="1800" spc="-110" dirty="0">
                <a:latin typeface="Verdana"/>
                <a:cs typeface="Verdana"/>
              </a:rPr>
              <a:t> </a:t>
            </a:r>
            <a:r>
              <a:rPr sz="1800" spc="75" dirty="0">
                <a:latin typeface="Verdana"/>
                <a:cs typeface="Verdana"/>
              </a:rPr>
              <a:t>программу</a:t>
            </a:r>
            <a:r>
              <a:rPr sz="1800" spc="-114" dirty="0">
                <a:latin typeface="Verdana"/>
                <a:cs typeface="Verdana"/>
              </a:rPr>
              <a:t> </a:t>
            </a:r>
            <a:r>
              <a:rPr sz="1800" spc="-55" dirty="0">
                <a:latin typeface="Verdana"/>
                <a:cs typeface="Verdana"/>
              </a:rPr>
              <a:t>возможных </a:t>
            </a:r>
            <a:r>
              <a:rPr sz="1800" spc="-615" dirty="0">
                <a:latin typeface="Verdana"/>
                <a:cs typeface="Verdana"/>
              </a:rPr>
              <a:t> </a:t>
            </a:r>
            <a:r>
              <a:rPr sz="1800" spc="-20" dirty="0">
                <a:latin typeface="Verdana"/>
                <a:cs typeface="Verdana"/>
              </a:rPr>
              <a:t>упражнений</a:t>
            </a:r>
            <a:r>
              <a:rPr sz="1800" spc="-114" dirty="0">
                <a:latin typeface="Verdana"/>
                <a:cs typeface="Verdana"/>
              </a:rPr>
              <a:t> </a:t>
            </a:r>
            <a:r>
              <a:rPr sz="1800" spc="-95" dirty="0">
                <a:latin typeface="Verdana"/>
                <a:cs typeface="Verdana"/>
              </a:rPr>
              <a:t>(как</a:t>
            </a:r>
            <a:r>
              <a:rPr sz="1800" spc="-90" dirty="0">
                <a:latin typeface="Verdana"/>
                <a:cs typeface="Verdana"/>
              </a:rPr>
              <a:t> </a:t>
            </a:r>
            <a:r>
              <a:rPr sz="1800" spc="-60" dirty="0">
                <a:latin typeface="Verdana"/>
                <a:cs typeface="Verdana"/>
              </a:rPr>
              <a:t>умственных,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-80" dirty="0">
                <a:latin typeface="Verdana"/>
                <a:cs typeface="Verdana"/>
              </a:rPr>
              <a:t>так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и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-50" dirty="0">
                <a:latin typeface="Verdana"/>
                <a:cs typeface="Verdana"/>
              </a:rPr>
              <a:t>физических).</a:t>
            </a:r>
            <a:r>
              <a:rPr sz="1800" spc="-85" dirty="0">
                <a:latin typeface="Verdana"/>
                <a:cs typeface="Verdana"/>
              </a:rPr>
              <a:t> </a:t>
            </a:r>
            <a:r>
              <a:rPr sz="1800" spc="-35" dirty="0">
                <a:latin typeface="Verdana"/>
                <a:cs typeface="Verdana"/>
              </a:rPr>
              <a:t>Постоянно</a:t>
            </a:r>
            <a:r>
              <a:rPr sz="1800" spc="-140" dirty="0">
                <a:latin typeface="Verdana"/>
                <a:cs typeface="Verdana"/>
              </a:rPr>
              <a:t> </a:t>
            </a:r>
            <a:r>
              <a:rPr sz="1800" spc="-35" dirty="0">
                <a:latin typeface="Verdana"/>
                <a:cs typeface="Verdana"/>
              </a:rPr>
              <a:t>тренируйте</a:t>
            </a:r>
            <a:r>
              <a:rPr sz="1800" spc="-95" dirty="0">
                <a:latin typeface="Verdana"/>
                <a:cs typeface="Verdana"/>
              </a:rPr>
              <a:t> </a:t>
            </a:r>
            <a:r>
              <a:rPr sz="1800" spc="-90" dirty="0">
                <a:latin typeface="Verdana"/>
                <a:cs typeface="Verdana"/>
              </a:rPr>
              <a:t>память:</a:t>
            </a:r>
            <a:endParaRPr sz="1800">
              <a:latin typeface="Verdana"/>
              <a:cs typeface="Verdana"/>
            </a:endParaRPr>
          </a:p>
          <a:p>
            <a:pPr marL="12700" marR="162560">
              <a:lnSpc>
                <a:spcPct val="100000"/>
              </a:lnSpc>
            </a:pPr>
            <a:r>
              <a:rPr sz="1800" spc="15" dirty="0">
                <a:latin typeface="Verdana"/>
                <a:cs typeface="Verdana"/>
              </a:rPr>
              <a:t>вспоминайте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исторические</a:t>
            </a:r>
            <a:r>
              <a:rPr sz="1800" spc="-90" dirty="0">
                <a:latin typeface="Verdana"/>
                <a:cs typeface="Verdana"/>
              </a:rPr>
              <a:t> </a:t>
            </a:r>
            <a:r>
              <a:rPr sz="1800" spc="-95" dirty="0">
                <a:latin typeface="Verdana"/>
                <a:cs typeface="Verdana"/>
              </a:rPr>
              <a:t>даты,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90" dirty="0">
                <a:latin typeface="Verdana"/>
                <a:cs typeface="Verdana"/>
              </a:rPr>
              <a:t>фамилии</a:t>
            </a:r>
            <a:r>
              <a:rPr sz="1800" spc="-100" dirty="0">
                <a:latin typeface="Verdana"/>
                <a:cs typeface="Verdana"/>
              </a:rPr>
              <a:t> </a:t>
            </a:r>
            <a:r>
              <a:rPr sz="1800" spc="-40" dirty="0">
                <a:latin typeface="Verdana"/>
                <a:cs typeface="Verdana"/>
              </a:rPr>
              <a:t>знакомых</a:t>
            </a:r>
            <a:r>
              <a:rPr sz="1800" spc="-120" dirty="0">
                <a:latin typeface="Verdana"/>
                <a:cs typeface="Verdana"/>
              </a:rPr>
              <a:t> </a:t>
            </a:r>
            <a:r>
              <a:rPr sz="1800" spc="-50" dirty="0">
                <a:latin typeface="Verdana"/>
                <a:cs typeface="Verdana"/>
              </a:rPr>
              <a:t>людей,</a:t>
            </a:r>
            <a:r>
              <a:rPr sz="1800" spc="-110" dirty="0">
                <a:latin typeface="Verdana"/>
                <a:cs typeface="Verdana"/>
              </a:rPr>
              <a:t> </a:t>
            </a:r>
            <a:r>
              <a:rPr sz="1800" spc="110" dirty="0">
                <a:latin typeface="Verdana"/>
                <a:cs typeface="Verdana"/>
              </a:rPr>
              <a:t>номера</a:t>
            </a:r>
            <a:r>
              <a:rPr sz="1800" spc="-120" dirty="0">
                <a:latin typeface="Verdana"/>
                <a:cs typeface="Verdana"/>
              </a:rPr>
              <a:t> </a:t>
            </a:r>
            <a:r>
              <a:rPr sz="1800" spc="10" dirty="0">
                <a:latin typeface="Verdana"/>
                <a:cs typeface="Verdana"/>
              </a:rPr>
              <a:t>телефонов</a:t>
            </a:r>
            <a:r>
              <a:rPr sz="1800" spc="-105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и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-160" dirty="0">
                <a:latin typeface="Verdana"/>
                <a:cs typeface="Verdana"/>
              </a:rPr>
              <a:t>т.п. </a:t>
            </a:r>
            <a:r>
              <a:rPr sz="1800" spc="-615" dirty="0">
                <a:latin typeface="Verdana"/>
                <a:cs typeface="Verdana"/>
              </a:rPr>
              <a:t> </a:t>
            </a:r>
            <a:r>
              <a:rPr sz="1800" spc="-135" dirty="0">
                <a:latin typeface="Verdana"/>
                <a:cs typeface="Verdana"/>
              </a:rPr>
              <a:t>Н</a:t>
            </a:r>
            <a:r>
              <a:rPr sz="1800" spc="140" dirty="0">
                <a:latin typeface="Verdana"/>
                <a:cs typeface="Verdana"/>
              </a:rPr>
              <a:t>а</a:t>
            </a:r>
            <a:r>
              <a:rPr sz="1800" spc="20" dirty="0">
                <a:latin typeface="Verdana"/>
                <a:cs typeface="Verdana"/>
              </a:rPr>
              <a:t>с</a:t>
            </a:r>
            <a:r>
              <a:rPr sz="1800" spc="10" dirty="0">
                <a:latin typeface="Verdana"/>
                <a:cs typeface="Verdana"/>
              </a:rPr>
              <a:t>к</a:t>
            </a:r>
            <a:r>
              <a:rPr sz="1800" spc="-20" dirty="0">
                <a:latin typeface="Verdana"/>
                <a:cs typeface="Verdana"/>
              </a:rPr>
              <a:t>о</a:t>
            </a:r>
            <a:r>
              <a:rPr sz="1800" spc="-30" dirty="0">
                <a:latin typeface="Verdana"/>
                <a:cs typeface="Verdana"/>
              </a:rPr>
              <a:t>л</a:t>
            </a:r>
            <a:r>
              <a:rPr sz="1800" spc="-90" dirty="0">
                <a:latin typeface="Verdana"/>
                <a:cs typeface="Verdana"/>
              </a:rPr>
              <a:t>ько</a:t>
            </a:r>
            <a:r>
              <a:rPr sz="1800" spc="-140" dirty="0">
                <a:latin typeface="Verdana"/>
                <a:cs typeface="Verdana"/>
              </a:rPr>
              <a:t> </a:t>
            </a:r>
            <a:r>
              <a:rPr sz="1800" spc="-65" dirty="0">
                <a:latin typeface="Verdana"/>
                <a:cs typeface="Verdana"/>
              </a:rPr>
              <a:t>п</a:t>
            </a:r>
            <a:r>
              <a:rPr sz="1800" spc="-55" dirty="0">
                <a:latin typeface="Verdana"/>
                <a:cs typeface="Verdana"/>
              </a:rPr>
              <a:t>о</a:t>
            </a:r>
            <a:r>
              <a:rPr sz="1800" spc="-60" dirty="0">
                <a:latin typeface="Verdana"/>
                <a:cs typeface="Verdana"/>
              </a:rPr>
              <a:t>з</a:t>
            </a:r>
            <a:r>
              <a:rPr sz="1800" spc="-70" dirty="0">
                <a:latin typeface="Verdana"/>
                <a:cs typeface="Verdana"/>
              </a:rPr>
              <a:t>в</a:t>
            </a:r>
            <a:r>
              <a:rPr sz="1800" spc="-85" dirty="0">
                <a:latin typeface="Verdana"/>
                <a:cs typeface="Verdana"/>
              </a:rPr>
              <a:t>о</a:t>
            </a:r>
            <a:r>
              <a:rPr sz="1800" spc="-125" dirty="0">
                <a:latin typeface="Verdana"/>
                <a:cs typeface="Verdana"/>
              </a:rPr>
              <a:t>ля</a:t>
            </a:r>
            <a:r>
              <a:rPr sz="1800" spc="-175" dirty="0">
                <a:latin typeface="Verdana"/>
                <a:cs typeface="Verdana"/>
              </a:rPr>
              <a:t>ю</a:t>
            </a:r>
            <a:r>
              <a:rPr sz="1800" spc="-204" dirty="0">
                <a:latin typeface="Verdana"/>
                <a:cs typeface="Verdana"/>
              </a:rPr>
              <a:t>т</a:t>
            </a:r>
            <a:r>
              <a:rPr sz="1800" spc="-150" dirty="0">
                <a:latin typeface="Verdana"/>
                <a:cs typeface="Verdana"/>
              </a:rPr>
              <a:t> </a:t>
            </a:r>
            <a:r>
              <a:rPr sz="1800" spc="70" dirty="0">
                <a:latin typeface="Verdana"/>
                <a:cs typeface="Verdana"/>
              </a:rPr>
              <a:t>с</a:t>
            </a:r>
            <a:r>
              <a:rPr sz="1800" spc="75" dirty="0">
                <a:latin typeface="Verdana"/>
                <a:cs typeface="Verdana"/>
              </a:rPr>
              <a:t>и</a:t>
            </a:r>
            <a:r>
              <a:rPr sz="1800" spc="-155" dirty="0">
                <a:latin typeface="Verdana"/>
                <a:cs typeface="Verdana"/>
              </a:rPr>
              <a:t>л</a:t>
            </a:r>
            <a:r>
              <a:rPr sz="1800" spc="-195" dirty="0">
                <a:latin typeface="Verdana"/>
                <a:cs typeface="Verdana"/>
              </a:rPr>
              <a:t>ы</a:t>
            </a:r>
            <a:r>
              <a:rPr sz="1800" spc="-120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и</a:t>
            </a:r>
            <a:r>
              <a:rPr sz="1800" spc="-140" dirty="0">
                <a:latin typeface="Verdana"/>
                <a:cs typeface="Verdana"/>
              </a:rPr>
              <a:t> </a:t>
            </a:r>
            <a:r>
              <a:rPr sz="1800" spc="-65" dirty="0">
                <a:latin typeface="Verdana"/>
                <a:cs typeface="Verdana"/>
              </a:rPr>
              <a:t>п</a:t>
            </a:r>
            <a:r>
              <a:rPr sz="1800" spc="90" dirty="0">
                <a:latin typeface="Verdana"/>
                <a:cs typeface="Verdana"/>
              </a:rPr>
              <a:t>р</a:t>
            </a:r>
            <a:r>
              <a:rPr sz="1800" spc="85" dirty="0">
                <a:latin typeface="Verdana"/>
                <a:cs typeface="Verdana"/>
              </a:rPr>
              <a:t>о</a:t>
            </a:r>
            <a:r>
              <a:rPr sz="1800" dirty="0">
                <a:latin typeface="Verdana"/>
                <a:cs typeface="Verdana"/>
              </a:rPr>
              <a:t>с</a:t>
            </a:r>
            <a:r>
              <a:rPr sz="1800" spc="-10" dirty="0">
                <a:latin typeface="Verdana"/>
                <a:cs typeface="Verdana"/>
              </a:rPr>
              <a:t>т</a:t>
            </a:r>
            <a:r>
              <a:rPr sz="1800" spc="125" dirty="0">
                <a:latin typeface="Verdana"/>
                <a:cs typeface="Verdana"/>
              </a:rPr>
              <a:t>р</a:t>
            </a:r>
            <a:r>
              <a:rPr sz="1800" spc="110" dirty="0">
                <a:latin typeface="Verdana"/>
                <a:cs typeface="Verdana"/>
              </a:rPr>
              <a:t>а</a:t>
            </a:r>
            <a:r>
              <a:rPr sz="1800" spc="-30" dirty="0">
                <a:latin typeface="Verdana"/>
                <a:cs typeface="Verdana"/>
              </a:rPr>
              <a:t>нст</a:t>
            </a:r>
            <a:r>
              <a:rPr sz="1800" spc="-70" dirty="0">
                <a:latin typeface="Verdana"/>
                <a:cs typeface="Verdana"/>
              </a:rPr>
              <a:t>во</a:t>
            </a:r>
            <a:r>
              <a:rPr sz="1800" spc="-150" dirty="0">
                <a:latin typeface="Verdana"/>
                <a:cs typeface="Verdana"/>
              </a:rPr>
              <a:t> </a:t>
            </a:r>
            <a:r>
              <a:rPr sz="1800" spc="105" dirty="0">
                <a:latin typeface="Verdana"/>
                <a:cs typeface="Verdana"/>
              </a:rPr>
              <a:t>пом</a:t>
            </a:r>
            <a:r>
              <a:rPr sz="1800" spc="90" dirty="0">
                <a:latin typeface="Verdana"/>
                <a:cs typeface="Verdana"/>
              </a:rPr>
              <a:t>е</a:t>
            </a:r>
            <a:r>
              <a:rPr sz="1800" spc="180" dirty="0">
                <a:latin typeface="Verdana"/>
                <a:cs typeface="Verdana"/>
              </a:rPr>
              <a:t>щ</a:t>
            </a:r>
            <a:r>
              <a:rPr sz="1800" spc="105" dirty="0">
                <a:latin typeface="Verdana"/>
                <a:cs typeface="Verdana"/>
              </a:rPr>
              <a:t>е</a:t>
            </a:r>
            <a:r>
              <a:rPr sz="1800" spc="-160" dirty="0">
                <a:latin typeface="Verdana"/>
                <a:cs typeface="Verdana"/>
              </a:rPr>
              <a:t>ния</a:t>
            </a:r>
            <a:r>
              <a:rPr sz="1800" spc="-90" dirty="0">
                <a:latin typeface="Verdana"/>
                <a:cs typeface="Verdana"/>
              </a:rPr>
              <a:t>,</a:t>
            </a:r>
            <a:r>
              <a:rPr sz="1800" spc="-120" dirty="0">
                <a:latin typeface="Verdana"/>
                <a:cs typeface="Verdana"/>
              </a:rPr>
              <a:t> </a:t>
            </a:r>
            <a:r>
              <a:rPr sz="1800" spc="-195" dirty="0">
                <a:latin typeface="Verdana"/>
                <a:cs typeface="Verdana"/>
              </a:rPr>
              <a:t>з</a:t>
            </a:r>
            <a:r>
              <a:rPr sz="1800" spc="140" dirty="0">
                <a:latin typeface="Verdana"/>
                <a:cs typeface="Verdana"/>
              </a:rPr>
              <a:t>а</a:t>
            </a:r>
            <a:r>
              <a:rPr sz="1800" spc="85" dirty="0">
                <a:latin typeface="Verdana"/>
                <a:cs typeface="Verdana"/>
              </a:rPr>
              <a:t>ним</a:t>
            </a:r>
            <a:r>
              <a:rPr sz="1800" spc="70" dirty="0">
                <a:latin typeface="Verdana"/>
                <a:cs typeface="Verdana"/>
              </a:rPr>
              <a:t>а</a:t>
            </a:r>
            <a:r>
              <a:rPr sz="1800" spc="-55" dirty="0">
                <a:latin typeface="Verdana"/>
                <a:cs typeface="Verdana"/>
              </a:rPr>
              <a:t>й</a:t>
            </a:r>
            <a:r>
              <a:rPr sz="1800" spc="-215" dirty="0">
                <a:latin typeface="Verdana"/>
                <a:cs typeface="Verdana"/>
              </a:rPr>
              <a:t>т</a:t>
            </a:r>
            <a:r>
              <a:rPr sz="1800" spc="85" dirty="0">
                <a:latin typeface="Verdana"/>
                <a:cs typeface="Verdana"/>
              </a:rPr>
              <a:t>е</a:t>
            </a:r>
            <a:r>
              <a:rPr sz="1800" spc="10" dirty="0">
                <a:latin typeface="Verdana"/>
                <a:cs typeface="Verdana"/>
              </a:rPr>
              <a:t>сь</a:t>
            </a:r>
            <a:r>
              <a:rPr sz="1800" spc="-95" dirty="0">
                <a:latin typeface="Verdana"/>
                <a:cs typeface="Verdana"/>
              </a:rPr>
              <a:t> </a:t>
            </a:r>
            <a:r>
              <a:rPr sz="1800" spc="425" dirty="0">
                <a:latin typeface="Verdana"/>
                <a:cs typeface="Verdana"/>
              </a:rPr>
              <a:t>ф</a:t>
            </a:r>
            <a:r>
              <a:rPr sz="1800" spc="-55" dirty="0">
                <a:latin typeface="Verdana"/>
                <a:cs typeface="Verdana"/>
              </a:rPr>
              <a:t>и</a:t>
            </a:r>
            <a:r>
              <a:rPr sz="1800" spc="-195" dirty="0">
                <a:latin typeface="Verdana"/>
                <a:cs typeface="Verdana"/>
              </a:rPr>
              <a:t>з</a:t>
            </a:r>
            <a:r>
              <a:rPr sz="1800" spc="-55" dirty="0">
                <a:latin typeface="Verdana"/>
                <a:cs typeface="Verdana"/>
              </a:rPr>
              <a:t>и</a:t>
            </a:r>
            <a:r>
              <a:rPr sz="1800" spc="10" dirty="0">
                <a:latin typeface="Verdana"/>
                <a:cs typeface="Verdana"/>
              </a:rPr>
              <a:t>че</a:t>
            </a:r>
            <a:r>
              <a:rPr sz="1800" dirty="0">
                <a:latin typeface="Verdana"/>
                <a:cs typeface="Verdana"/>
              </a:rPr>
              <a:t>с</a:t>
            </a:r>
            <a:r>
              <a:rPr sz="1800" spc="-100" dirty="0">
                <a:latin typeface="Verdana"/>
                <a:cs typeface="Verdana"/>
              </a:rPr>
              <a:t>к</a:t>
            </a:r>
            <a:r>
              <a:rPr sz="1800" spc="-120" dirty="0">
                <a:latin typeface="Verdana"/>
                <a:cs typeface="Verdana"/>
              </a:rPr>
              <a:t>и</a:t>
            </a:r>
            <a:r>
              <a:rPr sz="1800" spc="110" dirty="0">
                <a:latin typeface="Verdana"/>
                <a:cs typeface="Verdana"/>
              </a:rPr>
              <a:t>ми  </a:t>
            </a:r>
            <a:r>
              <a:rPr sz="1800" spc="-25" dirty="0">
                <a:latin typeface="Verdana"/>
                <a:cs typeface="Verdana"/>
              </a:rPr>
              <a:t>упражнениями.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4568" y="629412"/>
            <a:ext cx="11020425" cy="5633085"/>
          </a:xfrm>
          <a:custGeom>
            <a:avLst/>
            <a:gdLst/>
            <a:ahLst/>
            <a:cxnLst/>
            <a:rect l="l" t="t" r="r" b="b"/>
            <a:pathLst>
              <a:path w="11020425" h="5633085">
                <a:moveTo>
                  <a:pt x="11020044" y="0"/>
                </a:moveTo>
                <a:lnTo>
                  <a:pt x="0" y="0"/>
                </a:lnTo>
                <a:lnTo>
                  <a:pt x="0" y="5632704"/>
                </a:lnTo>
                <a:lnTo>
                  <a:pt x="11020044" y="5632704"/>
                </a:lnTo>
                <a:lnTo>
                  <a:pt x="11020044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12698" y="658495"/>
            <a:ext cx="10815320" cy="5513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45" dirty="0">
                <a:latin typeface="Verdana"/>
                <a:cs typeface="Verdana"/>
              </a:rPr>
              <a:t>Спросите</a:t>
            </a:r>
            <a:r>
              <a:rPr sz="1800" spc="-120" dirty="0">
                <a:latin typeface="Verdana"/>
                <a:cs typeface="Verdana"/>
              </a:rPr>
              <a:t> </a:t>
            </a:r>
            <a:r>
              <a:rPr sz="1800" spc="-105" dirty="0">
                <a:latin typeface="Verdana"/>
                <a:cs typeface="Verdana"/>
              </a:rPr>
              <a:t>у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-50" dirty="0">
                <a:latin typeface="Verdana"/>
                <a:cs typeface="Verdana"/>
              </a:rPr>
              <a:t>охранников,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70" dirty="0">
                <a:latin typeface="Verdana"/>
                <a:cs typeface="Verdana"/>
              </a:rPr>
              <a:t>можно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-85" dirty="0">
                <a:latin typeface="Verdana"/>
                <a:cs typeface="Verdana"/>
              </a:rPr>
              <a:t>ли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-135" dirty="0">
                <a:latin typeface="Verdana"/>
                <a:cs typeface="Verdana"/>
              </a:rPr>
              <a:t>читать,</a:t>
            </a:r>
            <a:r>
              <a:rPr sz="1800" spc="-105" dirty="0">
                <a:latin typeface="Verdana"/>
                <a:cs typeface="Verdana"/>
              </a:rPr>
              <a:t> </a:t>
            </a:r>
            <a:r>
              <a:rPr sz="1800" spc="-50" dirty="0">
                <a:latin typeface="Verdana"/>
                <a:cs typeface="Verdana"/>
              </a:rPr>
              <a:t>писать,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-85" dirty="0">
                <a:latin typeface="Verdana"/>
                <a:cs typeface="Verdana"/>
              </a:rPr>
              <a:t>пользоваться</a:t>
            </a:r>
            <a:r>
              <a:rPr sz="1800" spc="-120" dirty="0">
                <a:latin typeface="Verdana"/>
                <a:cs typeface="Verdana"/>
              </a:rPr>
              <a:t> </a:t>
            </a:r>
            <a:r>
              <a:rPr sz="1800" spc="50" dirty="0">
                <a:latin typeface="Verdana"/>
                <a:cs typeface="Verdana"/>
              </a:rPr>
              <a:t>средствами</a:t>
            </a:r>
            <a:r>
              <a:rPr sz="1800" spc="-114" dirty="0">
                <a:latin typeface="Verdana"/>
                <a:cs typeface="Verdana"/>
              </a:rPr>
              <a:t> </a:t>
            </a:r>
            <a:r>
              <a:rPr sz="1800" spc="-80" dirty="0">
                <a:latin typeface="Verdana"/>
                <a:cs typeface="Verdana"/>
              </a:rPr>
              <a:t>личной</a:t>
            </a:r>
            <a:r>
              <a:rPr sz="1800" spc="-110" dirty="0">
                <a:latin typeface="Verdana"/>
                <a:cs typeface="Verdana"/>
              </a:rPr>
              <a:t> </a:t>
            </a:r>
            <a:r>
              <a:rPr sz="1800" spc="-105" dirty="0">
                <a:latin typeface="Verdana"/>
                <a:cs typeface="Verdana"/>
              </a:rPr>
              <a:t>гигиены</a:t>
            </a:r>
            <a:r>
              <a:rPr sz="1800" spc="-95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и </a:t>
            </a:r>
            <a:r>
              <a:rPr sz="1800" spc="-620" dirty="0">
                <a:latin typeface="Verdana"/>
                <a:cs typeface="Verdana"/>
              </a:rPr>
              <a:t> </a:t>
            </a:r>
            <a:r>
              <a:rPr sz="1800" spc="-160" dirty="0">
                <a:latin typeface="Verdana"/>
                <a:cs typeface="Verdana"/>
              </a:rPr>
              <a:t>т.п.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7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800" spc="-40" dirty="0">
                <a:latin typeface="Verdana"/>
                <a:cs typeface="Verdana"/>
              </a:rPr>
              <a:t>Если</a:t>
            </a:r>
            <a:r>
              <a:rPr sz="1800" spc="-120" dirty="0">
                <a:latin typeface="Verdana"/>
                <a:cs typeface="Verdana"/>
              </a:rPr>
              <a:t> </a:t>
            </a:r>
            <a:r>
              <a:rPr sz="1800" spc="75" dirty="0">
                <a:latin typeface="Verdana"/>
                <a:cs typeface="Verdana"/>
              </a:rPr>
              <a:t>вам</a:t>
            </a:r>
            <a:r>
              <a:rPr sz="1800" spc="-120" dirty="0">
                <a:latin typeface="Verdana"/>
                <a:cs typeface="Verdana"/>
              </a:rPr>
              <a:t> </a:t>
            </a:r>
            <a:r>
              <a:rPr sz="1800" spc="-15" dirty="0">
                <a:latin typeface="Verdana"/>
                <a:cs typeface="Verdana"/>
              </a:rPr>
              <a:t>дали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-20" dirty="0">
                <a:latin typeface="Verdana"/>
                <a:cs typeface="Verdana"/>
              </a:rPr>
              <a:t>возможность</a:t>
            </a:r>
            <a:r>
              <a:rPr sz="1800" spc="-120" dirty="0">
                <a:latin typeface="Verdana"/>
                <a:cs typeface="Verdana"/>
              </a:rPr>
              <a:t> </a:t>
            </a:r>
            <a:r>
              <a:rPr sz="1800" spc="-65" dirty="0">
                <a:latin typeface="Verdana"/>
                <a:cs typeface="Verdana"/>
              </a:rPr>
              <a:t>поговорить</a:t>
            </a:r>
            <a:r>
              <a:rPr sz="1800" spc="-120" dirty="0">
                <a:latin typeface="Verdana"/>
                <a:cs typeface="Verdana"/>
              </a:rPr>
              <a:t> </a:t>
            </a:r>
            <a:r>
              <a:rPr sz="1800" spc="200" dirty="0">
                <a:latin typeface="Verdana"/>
                <a:cs typeface="Verdana"/>
              </a:rPr>
              <a:t>с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родственниками</a:t>
            </a:r>
            <a:r>
              <a:rPr sz="1800" spc="-114" dirty="0">
                <a:latin typeface="Verdana"/>
                <a:cs typeface="Verdana"/>
              </a:rPr>
              <a:t> </a:t>
            </a:r>
            <a:r>
              <a:rPr sz="1800" spc="5" dirty="0">
                <a:latin typeface="Verdana"/>
                <a:cs typeface="Verdana"/>
              </a:rPr>
              <a:t>по</a:t>
            </a:r>
            <a:r>
              <a:rPr sz="1800" spc="-1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телефону,</a:t>
            </a:r>
            <a:r>
              <a:rPr sz="1800" spc="-9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держите</a:t>
            </a:r>
            <a:r>
              <a:rPr sz="1800" spc="-100" dirty="0">
                <a:latin typeface="Verdana"/>
                <a:cs typeface="Verdana"/>
              </a:rPr>
              <a:t> </a:t>
            </a:r>
            <a:r>
              <a:rPr sz="1800" spc="25" dirty="0">
                <a:latin typeface="Verdana"/>
                <a:cs typeface="Verdana"/>
              </a:rPr>
              <a:t>себя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-229" dirty="0">
                <a:latin typeface="Verdana"/>
                <a:cs typeface="Verdana"/>
              </a:rPr>
              <a:t>в</a:t>
            </a:r>
            <a:endParaRPr sz="1800">
              <a:latin typeface="Verdana"/>
              <a:cs typeface="Verdana"/>
            </a:endParaRPr>
          </a:p>
          <a:p>
            <a:pPr marL="12700" marR="654685">
              <a:lnSpc>
                <a:spcPct val="100000"/>
              </a:lnSpc>
            </a:pPr>
            <a:r>
              <a:rPr sz="1800" spc="-70" dirty="0">
                <a:latin typeface="Verdana"/>
                <a:cs typeface="Verdana"/>
              </a:rPr>
              <a:t>руках,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10" dirty="0">
                <a:latin typeface="Verdana"/>
                <a:cs typeface="Verdana"/>
              </a:rPr>
              <a:t>не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-100" dirty="0">
                <a:latin typeface="Verdana"/>
                <a:cs typeface="Verdana"/>
              </a:rPr>
              <a:t>плачьте,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10" dirty="0">
                <a:latin typeface="Verdana"/>
                <a:cs typeface="Verdana"/>
              </a:rPr>
              <a:t>не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-90" dirty="0">
                <a:latin typeface="Verdana"/>
                <a:cs typeface="Verdana"/>
              </a:rPr>
              <a:t>кричите,</a:t>
            </a:r>
            <a:r>
              <a:rPr sz="1800" spc="-100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говорите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-30" dirty="0">
                <a:latin typeface="Verdana"/>
                <a:cs typeface="Verdana"/>
              </a:rPr>
              <a:t>коротко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и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5" dirty="0">
                <a:latin typeface="Verdana"/>
                <a:cs typeface="Verdana"/>
              </a:rPr>
              <a:t>по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-15" dirty="0">
                <a:latin typeface="Verdana"/>
                <a:cs typeface="Verdana"/>
              </a:rPr>
              <a:t>существу.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-15" dirty="0">
                <a:latin typeface="Verdana"/>
                <a:cs typeface="Verdana"/>
              </a:rPr>
              <a:t>Попробуйте</a:t>
            </a:r>
            <a:r>
              <a:rPr sz="1800" spc="-110" dirty="0">
                <a:latin typeface="Verdana"/>
                <a:cs typeface="Verdana"/>
              </a:rPr>
              <a:t> </a:t>
            </a:r>
            <a:r>
              <a:rPr sz="1800" spc="-65" dirty="0">
                <a:latin typeface="Verdana"/>
                <a:cs typeface="Verdana"/>
              </a:rPr>
              <a:t>установить </a:t>
            </a:r>
            <a:r>
              <a:rPr sz="1800" spc="-60" dirty="0">
                <a:latin typeface="Verdana"/>
                <a:cs typeface="Verdana"/>
              </a:rPr>
              <a:t> </a:t>
            </a:r>
            <a:r>
              <a:rPr sz="1800" spc="-90" dirty="0">
                <a:latin typeface="Verdana"/>
                <a:cs typeface="Verdana"/>
              </a:rPr>
              <a:t>контакт</a:t>
            </a:r>
            <a:r>
              <a:rPr sz="1800" spc="-145" dirty="0">
                <a:latin typeface="Verdana"/>
                <a:cs typeface="Verdana"/>
              </a:rPr>
              <a:t> </a:t>
            </a:r>
            <a:r>
              <a:rPr sz="1800" spc="200" dirty="0">
                <a:latin typeface="Verdana"/>
                <a:cs typeface="Verdana"/>
              </a:rPr>
              <a:t>с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охранниками.</a:t>
            </a:r>
            <a:r>
              <a:rPr sz="1800" spc="-114" dirty="0">
                <a:latin typeface="Verdana"/>
                <a:cs typeface="Verdana"/>
              </a:rPr>
              <a:t> </a:t>
            </a:r>
            <a:r>
              <a:rPr sz="1800" spc="-35" dirty="0">
                <a:latin typeface="Verdana"/>
                <a:cs typeface="Verdana"/>
              </a:rPr>
              <a:t>Объясните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35" dirty="0">
                <a:latin typeface="Verdana"/>
                <a:cs typeface="Verdana"/>
              </a:rPr>
              <a:t>им,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-130" dirty="0">
                <a:latin typeface="Verdana"/>
                <a:cs typeface="Verdana"/>
              </a:rPr>
              <a:t>что </a:t>
            </a:r>
            <a:r>
              <a:rPr sz="1800" spc="-229" dirty="0">
                <a:latin typeface="Verdana"/>
                <a:cs typeface="Verdana"/>
              </a:rPr>
              <a:t>вы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-25" dirty="0">
                <a:latin typeface="Verdana"/>
                <a:cs typeface="Verdana"/>
              </a:rPr>
              <a:t>тоже</a:t>
            </a:r>
            <a:r>
              <a:rPr sz="1800" spc="-110" dirty="0">
                <a:latin typeface="Verdana"/>
                <a:cs typeface="Verdana"/>
              </a:rPr>
              <a:t> </a:t>
            </a:r>
            <a:r>
              <a:rPr sz="1800" spc="-85" dirty="0">
                <a:latin typeface="Verdana"/>
                <a:cs typeface="Verdana"/>
              </a:rPr>
              <a:t>человек.</a:t>
            </a:r>
            <a:r>
              <a:rPr sz="1800" spc="-114" dirty="0">
                <a:latin typeface="Verdana"/>
                <a:cs typeface="Verdana"/>
              </a:rPr>
              <a:t> </a:t>
            </a:r>
            <a:r>
              <a:rPr sz="1800" spc="-40" dirty="0">
                <a:latin typeface="Verdana"/>
                <a:cs typeface="Verdana"/>
              </a:rPr>
              <a:t>Покажите</a:t>
            </a:r>
            <a:r>
              <a:rPr sz="1800" spc="-120" dirty="0">
                <a:latin typeface="Verdana"/>
                <a:cs typeface="Verdana"/>
              </a:rPr>
              <a:t> </a:t>
            </a:r>
            <a:r>
              <a:rPr sz="1800" spc="140" dirty="0">
                <a:latin typeface="Verdana"/>
                <a:cs typeface="Verdana"/>
              </a:rPr>
              <a:t>им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75" dirty="0">
                <a:latin typeface="Verdana"/>
                <a:cs typeface="Verdana"/>
              </a:rPr>
              <a:t>фотографии </a:t>
            </a:r>
            <a:r>
              <a:rPr sz="1800" spc="-615" dirty="0">
                <a:latin typeface="Verdana"/>
                <a:cs typeface="Verdana"/>
              </a:rPr>
              <a:t> </a:t>
            </a:r>
            <a:r>
              <a:rPr sz="1800" spc="-85" dirty="0">
                <a:latin typeface="Verdana"/>
                <a:cs typeface="Verdana"/>
              </a:rPr>
              <a:t>членов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-40" dirty="0">
                <a:latin typeface="Verdana"/>
                <a:cs typeface="Verdana"/>
              </a:rPr>
              <a:t>в</a:t>
            </a:r>
            <a:r>
              <a:rPr sz="1800" spc="-55" dirty="0">
                <a:latin typeface="Verdana"/>
                <a:cs typeface="Verdana"/>
              </a:rPr>
              <a:t>а</a:t>
            </a:r>
            <a:r>
              <a:rPr sz="1800" spc="60" dirty="0">
                <a:latin typeface="Verdana"/>
                <a:cs typeface="Verdana"/>
              </a:rPr>
              <a:t>шей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140" dirty="0">
                <a:latin typeface="Verdana"/>
                <a:cs typeface="Verdana"/>
              </a:rPr>
              <a:t>с</a:t>
            </a:r>
            <a:r>
              <a:rPr sz="1800" spc="145" dirty="0">
                <a:latin typeface="Verdana"/>
                <a:cs typeface="Verdana"/>
              </a:rPr>
              <a:t>е</a:t>
            </a:r>
            <a:r>
              <a:rPr sz="1800" spc="70" dirty="0">
                <a:latin typeface="Verdana"/>
                <a:cs typeface="Verdana"/>
              </a:rPr>
              <a:t>мь</a:t>
            </a:r>
            <a:r>
              <a:rPr sz="1800" spc="-135" dirty="0">
                <a:latin typeface="Verdana"/>
                <a:cs typeface="Verdana"/>
              </a:rPr>
              <a:t>и</a:t>
            </a:r>
            <a:r>
              <a:rPr sz="1800" spc="-75" dirty="0">
                <a:latin typeface="Verdana"/>
                <a:cs typeface="Verdana"/>
              </a:rPr>
              <a:t>.</a:t>
            </a:r>
            <a:r>
              <a:rPr sz="1800" spc="-120" dirty="0">
                <a:latin typeface="Verdana"/>
                <a:cs typeface="Verdana"/>
              </a:rPr>
              <a:t> </a:t>
            </a:r>
            <a:r>
              <a:rPr sz="1800" spc="-135" dirty="0">
                <a:latin typeface="Verdana"/>
                <a:cs typeface="Verdana"/>
              </a:rPr>
              <a:t>Н</a:t>
            </a:r>
            <a:r>
              <a:rPr sz="1800" spc="95" dirty="0">
                <a:latin typeface="Verdana"/>
                <a:cs typeface="Verdana"/>
              </a:rPr>
              <a:t>е</a:t>
            </a:r>
            <a:r>
              <a:rPr sz="1800" spc="-140" dirty="0">
                <a:latin typeface="Verdana"/>
                <a:cs typeface="Verdana"/>
              </a:rPr>
              <a:t> </a:t>
            </a:r>
            <a:r>
              <a:rPr sz="1800" spc="45" dirty="0">
                <a:latin typeface="Verdana"/>
                <a:cs typeface="Verdana"/>
              </a:rPr>
              <a:t>ст</a:t>
            </a:r>
            <a:r>
              <a:rPr sz="1800" spc="40" dirty="0">
                <a:latin typeface="Verdana"/>
                <a:cs typeface="Verdana"/>
              </a:rPr>
              <a:t>а</a:t>
            </a:r>
            <a:r>
              <a:rPr sz="1800" spc="120" dirty="0">
                <a:latin typeface="Verdana"/>
                <a:cs typeface="Verdana"/>
              </a:rPr>
              <a:t>р</a:t>
            </a:r>
            <a:r>
              <a:rPr sz="1800" spc="114" dirty="0">
                <a:latin typeface="Verdana"/>
                <a:cs typeface="Verdana"/>
              </a:rPr>
              <a:t>а</a:t>
            </a:r>
            <a:r>
              <a:rPr sz="1800" spc="-145" dirty="0">
                <a:latin typeface="Verdana"/>
                <a:cs typeface="Verdana"/>
              </a:rPr>
              <a:t>й</a:t>
            </a:r>
            <a:r>
              <a:rPr sz="1800" spc="-125" dirty="0">
                <a:latin typeface="Verdana"/>
                <a:cs typeface="Verdana"/>
              </a:rPr>
              <a:t>т</a:t>
            </a:r>
            <a:r>
              <a:rPr sz="1800" spc="85" dirty="0">
                <a:latin typeface="Verdana"/>
                <a:cs typeface="Verdana"/>
              </a:rPr>
              <a:t>е</a:t>
            </a:r>
            <a:r>
              <a:rPr sz="1800" spc="10" dirty="0">
                <a:latin typeface="Verdana"/>
                <a:cs typeface="Verdana"/>
              </a:rPr>
              <a:t>сь</a:t>
            </a:r>
            <a:r>
              <a:rPr sz="1800" spc="-105" dirty="0">
                <a:latin typeface="Verdana"/>
                <a:cs typeface="Verdana"/>
              </a:rPr>
              <a:t> </a:t>
            </a:r>
            <a:r>
              <a:rPr sz="1800" spc="90" dirty="0">
                <a:latin typeface="Verdana"/>
                <a:cs typeface="Verdana"/>
              </a:rPr>
              <a:t>о</a:t>
            </a:r>
            <a:r>
              <a:rPr sz="1800" spc="80" dirty="0">
                <a:latin typeface="Verdana"/>
                <a:cs typeface="Verdana"/>
              </a:rPr>
              <a:t>б</a:t>
            </a:r>
            <a:r>
              <a:rPr sz="1800" spc="20" dirty="0">
                <a:latin typeface="Verdana"/>
                <a:cs typeface="Verdana"/>
              </a:rPr>
              <a:t>ману</a:t>
            </a:r>
            <a:r>
              <a:rPr sz="1800" dirty="0">
                <a:latin typeface="Verdana"/>
                <a:cs typeface="Verdana"/>
              </a:rPr>
              <a:t>т</a:t>
            </a:r>
            <a:r>
              <a:rPr sz="1800" spc="-180" dirty="0">
                <a:latin typeface="Verdana"/>
                <a:cs typeface="Verdana"/>
              </a:rPr>
              <a:t>ь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-140" dirty="0">
                <a:latin typeface="Verdana"/>
                <a:cs typeface="Verdana"/>
              </a:rPr>
              <a:t>их.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800" spc="-40" dirty="0">
                <a:latin typeface="Verdana"/>
                <a:cs typeface="Verdana"/>
              </a:rPr>
              <a:t>Если</a:t>
            </a:r>
            <a:r>
              <a:rPr sz="1800" spc="-120" dirty="0">
                <a:latin typeface="Verdana"/>
                <a:cs typeface="Verdana"/>
              </a:rPr>
              <a:t> </a:t>
            </a:r>
            <a:r>
              <a:rPr sz="1800" spc="-35" dirty="0">
                <a:latin typeface="Verdana"/>
                <a:cs typeface="Verdana"/>
              </a:rPr>
              <a:t>охранники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35" dirty="0">
                <a:latin typeface="Verdana"/>
                <a:cs typeface="Verdana"/>
              </a:rPr>
              <a:t>на</a:t>
            </a:r>
            <a:r>
              <a:rPr sz="1800" spc="-140" dirty="0">
                <a:latin typeface="Verdana"/>
                <a:cs typeface="Verdana"/>
              </a:rPr>
              <a:t> </a:t>
            </a:r>
            <a:r>
              <a:rPr sz="1800" spc="-90" dirty="0">
                <a:latin typeface="Verdana"/>
                <a:cs typeface="Verdana"/>
              </a:rPr>
              <a:t>контакт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15" dirty="0">
                <a:latin typeface="Verdana"/>
                <a:cs typeface="Verdana"/>
              </a:rPr>
              <a:t>не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-114" dirty="0">
                <a:latin typeface="Verdana"/>
                <a:cs typeface="Verdana"/>
              </a:rPr>
              <a:t>идут,</a:t>
            </a:r>
            <a:r>
              <a:rPr sz="1800" spc="-110" dirty="0">
                <a:latin typeface="Verdana"/>
                <a:cs typeface="Verdana"/>
              </a:rPr>
              <a:t> </a:t>
            </a:r>
            <a:r>
              <a:rPr sz="1800" spc="-30" dirty="0">
                <a:latin typeface="Verdana"/>
                <a:cs typeface="Verdana"/>
              </a:rPr>
              <a:t>разговаривайте</a:t>
            </a:r>
            <a:r>
              <a:rPr sz="1800" spc="-110" dirty="0">
                <a:latin typeface="Verdana"/>
                <a:cs typeface="Verdana"/>
              </a:rPr>
              <a:t> </a:t>
            </a:r>
            <a:r>
              <a:rPr sz="1800" spc="-65" dirty="0">
                <a:latin typeface="Verdana"/>
                <a:cs typeface="Verdana"/>
              </a:rPr>
              <a:t>как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-65" dirty="0">
                <a:latin typeface="Verdana"/>
                <a:cs typeface="Verdana"/>
              </a:rPr>
              <a:t>бы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155" dirty="0">
                <a:latin typeface="Verdana"/>
                <a:cs typeface="Verdana"/>
              </a:rPr>
              <a:t>сами</a:t>
            </a:r>
            <a:r>
              <a:rPr sz="1800" spc="-120" dirty="0">
                <a:latin typeface="Verdana"/>
                <a:cs typeface="Verdana"/>
              </a:rPr>
              <a:t> </a:t>
            </a:r>
            <a:r>
              <a:rPr sz="1800" spc="200" dirty="0">
                <a:latin typeface="Verdana"/>
                <a:cs typeface="Verdana"/>
              </a:rPr>
              <a:t>с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40" dirty="0">
                <a:latin typeface="Verdana"/>
                <a:cs typeface="Verdana"/>
              </a:rPr>
              <a:t>собой,</a:t>
            </a:r>
            <a:r>
              <a:rPr sz="1800" spc="-120" dirty="0">
                <a:latin typeface="Verdana"/>
                <a:cs typeface="Verdana"/>
              </a:rPr>
              <a:t> </a:t>
            </a:r>
            <a:r>
              <a:rPr sz="1800" spc="-80" dirty="0">
                <a:latin typeface="Verdana"/>
                <a:cs typeface="Verdana"/>
              </a:rPr>
              <a:t>читайте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800" spc="-70" dirty="0">
                <a:latin typeface="Verdana"/>
                <a:cs typeface="Verdana"/>
              </a:rPr>
              <a:t>вп</a:t>
            </a:r>
            <a:r>
              <a:rPr sz="1800" spc="-75" dirty="0">
                <a:latin typeface="Verdana"/>
                <a:cs typeface="Verdana"/>
              </a:rPr>
              <a:t>о</a:t>
            </a:r>
            <a:r>
              <a:rPr sz="1800" spc="-80" dirty="0">
                <a:latin typeface="Verdana"/>
                <a:cs typeface="Verdana"/>
              </a:rPr>
              <a:t>лг</a:t>
            </a:r>
            <a:r>
              <a:rPr sz="1800" spc="-95" dirty="0">
                <a:latin typeface="Verdana"/>
                <a:cs typeface="Verdana"/>
              </a:rPr>
              <a:t>о</a:t>
            </a:r>
            <a:r>
              <a:rPr sz="1800" spc="-25" dirty="0">
                <a:latin typeface="Verdana"/>
                <a:cs typeface="Verdana"/>
              </a:rPr>
              <a:t>л</a:t>
            </a:r>
            <a:r>
              <a:rPr sz="1800" spc="-30" dirty="0">
                <a:latin typeface="Verdana"/>
                <a:cs typeface="Verdana"/>
              </a:rPr>
              <a:t>о</a:t>
            </a:r>
            <a:r>
              <a:rPr sz="1800" spc="175" dirty="0">
                <a:latin typeface="Verdana"/>
                <a:cs typeface="Verdana"/>
              </a:rPr>
              <a:t>са</a:t>
            </a:r>
            <a:r>
              <a:rPr sz="1800" spc="-145" dirty="0">
                <a:latin typeface="Verdana"/>
                <a:cs typeface="Verdana"/>
              </a:rPr>
              <a:t> </a:t>
            </a:r>
            <a:r>
              <a:rPr sz="1800" spc="-15" dirty="0">
                <a:latin typeface="Verdana"/>
                <a:cs typeface="Verdana"/>
              </a:rPr>
              <a:t>ст</a:t>
            </a:r>
            <a:r>
              <a:rPr sz="1800" spc="-35" dirty="0">
                <a:latin typeface="Verdana"/>
                <a:cs typeface="Verdana"/>
              </a:rPr>
              <a:t>и</a:t>
            </a:r>
            <a:r>
              <a:rPr sz="1800" spc="-125" dirty="0">
                <a:latin typeface="Verdana"/>
                <a:cs typeface="Verdana"/>
              </a:rPr>
              <a:t>хи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-55" dirty="0">
                <a:latin typeface="Verdana"/>
                <a:cs typeface="Verdana"/>
              </a:rPr>
              <a:t>и</a:t>
            </a:r>
            <a:r>
              <a:rPr sz="1800" spc="-85" dirty="0">
                <a:latin typeface="Verdana"/>
                <a:cs typeface="Verdana"/>
              </a:rPr>
              <a:t>ли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-15" dirty="0">
                <a:latin typeface="Verdana"/>
                <a:cs typeface="Verdana"/>
              </a:rPr>
              <a:t>по</a:t>
            </a:r>
            <a:r>
              <a:rPr sz="1800" spc="-20" dirty="0">
                <a:latin typeface="Verdana"/>
                <a:cs typeface="Verdana"/>
              </a:rPr>
              <a:t>й</a:t>
            </a:r>
            <a:r>
              <a:rPr sz="1800" spc="-215" dirty="0">
                <a:latin typeface="Verdana"/>
                <a:cs typeface="Verdana"/>
              </a:rPr>
              <a:t>т</a:t>
            </a:r>
            <a:r>
              <a:rPr sz="1800" spc="85" dirty="0">
                <a:latin typeface="Verdana"/>
                <a:cs typeface="Verdana"/>
              </a:rPr>
              <a:t>е</a:t>
            </a:r>
            <a:r>
              <a:rPr sz="1800" spc="-160" dirty="0">
                <a:latin typeface="Verdana"/>
                <a:cs typeface="Verdana"/>
              </a:rPr>
              <a:t>.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50">
              <a:latin typeface="Verdana"/>
              <a:cs typeface="Verdana"/>
            </a:endParaRPr>
          </a:p>
          <a:p>
            <a:pPr marL="12700" marR="230504">
              <a:lnSpc>
                <a:spcPct val="100000"/>
              </a:lnSpc>
              <a:spcBef>
                <a:spcPts val="5"/>
              </a:spcBef>
            </a:pPr>
            <a:r>
              <a:rPr sz="1800" spc="-50" dirty="0">
                <a:latin typeface="Verdana"/>
                <a:cs typeface="Verdana"/>
              </a:rPr>
              <a:t>Обязательно</a:t>
            </a:r>
            <a:r>
              <a:rPr sz="1800" spc="-120" dirty="0">
                <a:latin typeface="Verdana"/>
                <a:cs typeface="Verdana"/>
              </a:rPr>
              <a:t> </a:t>
            </a:r>
            <a:r>
              <a:rPr sz="1800" spc="-55" dirty="0">
                <a:latin typeface="Verdana"/>
                <a:cs typeface="Verdana"/>
              </a:rPr>
              <a:t>ведите</a:t>
            </a:r>
            <a:r>
              <a:rPr sz="1800" spc="-105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счет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10" dirty="0">
                <a:latin typeface="Verdana"/>
                <a:cs typeface="Verdana"/>
              </a:rPr>
              <a:t>времени,</a:t>
            </a:r>
            <a:r>
              <a:rPr sz="1800" spc="-90" dirty="0">
                <a:latin typeface="Verdana"/>
                <a:cs typeface="Verdana"/>
              </a:rPr>
              <a:t> </a:t>
            </a:r>
            <a:r>
              <a:rPr sz="1800" spc="-20" dirty="0">
                <a:latin typeface="Verdana"/>
                <a:cs typeface="Verdana"/>
              </a:rPr>
              <a:t>отмечая</a:t>
            </a:r>
            <a:r>
              <a:rPr sz="1800" spc="-110" dirty="0">
                <a:latin typeface="Verdana"/>
                <a:cs typeface="Verdana"/>
              </a:rPr>
              <a:t> </a:t>
            </a:r>
            <a:r>
              <a:rPr sz="1800" spc="200" dirty="0">
                <a:latin typeface="Verdana"/>
                <a:cs typeface="Verdana"/>
              </a:rPr>
              <a:t>с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60" dirty="0">
                <a:latin typeface="Verdana"/>
                <a:cs typeface="Verdana"/>
              </a:rPr>
              <a:t>помощью</a:t>
            </a:r>
            <a:r>
              <a:rPr sz="1800" spc="-140" dirty="0">
                <a:latin typeface="Verdana"/>
                <a:cs typeface="Verdana"/>
              </a:rPr>
              <a:t> </a:t>
            </a:r>
            <a:r>
              <a:rPr sz="1800" spc="-60" dirty="0">
                <a:latin typeface="Verdana"/>
                <a:cs typeface="Verdana"/>
              </a:rPr>
              <a:t>спичек,</a:t>
            </a:r>
            <a:r>
              <a:rPr sz="1800" spc="-105" dirty="0">
                <a:latin typeface="Verdana"/>
                <a:cs typeface="Verdana"/>
              </a:rPr>
              <a:t> </a:t>
            </a:r>
            <a:r>
              <a:rPr sz="1800" spc="25" dirty="0">
                <a:latin typeface="Verdana"/>
                <a:cs typeface="Verdana"/>
              </a:rPr>
              <a:t>камешков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-75" dirty="0">
                <a:latin typeface="Verdana"/>
                <a:cs typeface="Verdana"/>
              </a:rPr>
              <a:t>или</a:t>
            </a:r>
            <a:r>
              <a:rPr sz="1800" spc="-114" dirty="0">
                <a:latin typeface="Verdana"/>
                <a:cs typeface="Verdana"/>
              </a:rPr>
              <a:t> </a:t>
            </a:r>
            <a:r>
              <a:rPr sz="1800" spc="-70" dirty="0">
                <a:latin typeface="Verdana"/>
                <a:cs typeface="Verdana"/>
              </a:rPr>
              <a:t>черточек</a:t>
            </a:r>
            <a:r>
              <a:rPr sz="1800" spc="-105" dirty="0">
                <a:latin typeface="Verdana"/>
                <a:cs typeface="Verdana"/>
              </a:rPr>
              <a:t> </a:t>
            </a:r>
            <a:r>
              <a:rPr sz="1800" spc="30" dirty="0">
                <a:latin typeface="Verdana"/>
                <a:cs typeface="Verdana"/>
              </a:rPr>
              <a:t>на </a:t>
            </a:r>
            <a:r>
              <a:rPr sz="1800" spc="-620" dirty="0">
                <a:latin typeface="Verdana"/>
                <a:cs typeface="Verdana"/>
              </a:rPr>
              <a:t> </a:t>
            </a:r>
            <a:r>
              <a:rPr sz="1800" spc="15" dirty="0">
                <a:latin typeface="Verdana"/>
                <a:cs typeface="Verdana"/>
              </a:rPr>
              <a:t>стене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50" dirty="0">
                <a:latin typeface="Verdana"/>
                <a:cs typeface="Verdana"/>
              </a:rPr>
              <a:t>прошедшие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-80" dirty="0">
                <a:latin typeface="Verdana"/>
                <a:cs typeface="Verdana"/>
              </a:rPr>
              <a:t>дни.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750">
              <a:latin typeface="Verdana"/>
              <a:cs typeface="Verdana"/>
            </a:endParaRPr>
          </a:p>
          <a:p>
            <a:pPr marL="12700" marR="8890">
              <a:lnSpc>
                <a:spcPct val="100000"/>
              </a:lnSpc>
            </a:pPr>
            <a:r>
              <a:rPr sz="1800" spc="-35" dirty="0">
                <a:latin typeface="Verdana"/>
                <a:cs typeface="Verdana"/>
              </a:rPr>
              <a:t>Если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-225" dirty="0">
                <a:latin typeface="Verdana"/>
                <a:cs typeface="Verdana"/>
              </a:rPr>
              <a:t>вы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-20" dirty="0">
                <a:latin typeface="Verdana"/>
                <a:cs typeface="Verdana"/>
              </a:rPr>
              <a:t>оказались</a:t>
            </a:r>
            <a:r>
              <a:rPr sz="1800" spc="-114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запертыми</a:t>
            </a:r>
            <a:r>
              <a:rPr sz="1800" spc="-90" dirty="0">
                <a:latin typeface="Verdana"/>
                <a:cs typeface="Verdana"/>
              </a:rPr>
              <a:t> </a:t>
            </a:r>
            <a:r>
              <a:rPr sz="1800" spc="-229" dirty="0">
                <a:latin typeface="Verdana"/>
                <a:cs typeface="Verdana"/>
              </a:rPr>
              <a:t>в</a:t>
            </a:r>
            <a:r>
              <a:rPr sz="1800" spc="-1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каком-либо</a:t>
            </a:r>
            <a:r>
              <a:rPr sz="1800" spc="-114" dirty="0">
                <a:latin typeface="Verdana"/>
                <a:cs typeface="Verdana"/>
              </a:rPr>
              <a:t> </a:t>
            </a:r>
            <a:r>
              <a:rPr sz="1800" spc="35" dirty="0">
                <a:latin typeface="Verdana"/>
                <a:cs typeface="Verdana"/>
              </a:rPr>
              <a:t>помещении,</a:t>
            </a:r>
            <a:r>
              <a:rPr sz="1800" spc="-95" dirty="0">
                <a:latin typeface="Verdana"/>
                <a:cs typeface="Verdana"/>
              </a:rPr>
              <a:t> </a:t>
            </a:r>
            <a:r>
              <a:rPr sz="1800" spc="-65" dirty="0">
                <a:latin typeface="Verdana"/>
                <a:cs typeface="Verdana"/>
              </a:rPr>
              <a:t>то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15" dirty="0">
                <a:latin typeface="Verdana"/>
                <a:cs typeface="Verdana"/>
              </a:rPr>
              <a:t>постарайтесь</a:t>
            </a:r>
            <a:r>
              <a:rPr sz="1800" spc="-110" dirty="0">
                <a:latin typeface="Verdana"/>
                <a:cs typeface="Verdana"/>
              </a:rPr>
              <a:t> </a:t>
            </a:r>
            <a:r>
              <a:rPr sz="1800" spc="-95" dirty="0">
                <a:latin typeface="Verdana"/>
                <a:cs typeface="Verdana"/>
              </a:rPr>
              <a:t>привлечь</a:t>
            </a:r>
            <a:r>
              <a:rPr sz="1800" spc="-110" dirty="0">
                <a:latin typeface="Verdana"/>
                <a:cs typeface="Verdana"/>
              </a:rPr>
              <a:t> </a:t>
            </a:r>
            <a:r>
              <a:rPr sz="1800" spc="-70" dirty="0">
                <a:latin typeface="Verdana"/>
                <a:cs typeface="Verdana"/>
              </a:rPr>
              <a:t>чье-либо </a:t>
            </a:r>
            <a:r>
              <a:rPr sz="1800" spc="-62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внимание. </a:t>
            </a:r>
            <a:r>
              <a:rPr sz="1800" spc="-135" dirty="0">
                <a:latin typeface="Verdana"/>
                <a:cs typeface="Verdana"/>
              </a:rPr>
              <a:t>Для </a:t>
            </a:r>
            <a:r>
              <a:rPr sz="1800" spc="-20" dirty="0">
                <a:latin typeface="Verdana"/>
                <a:cs typeface="Verdana"/>
              </a:rPr>
              <a:t>этого </a:t>
            </a:r>
            <a:r>
              <a:rPr sz="1800" spc="5" dirty="0">
                <a:latin typeface="Verdana"/>
                <a:cs typeface="Verdana"/>
              </a:rPr>
              <a:t>разбейте оконное </a:t>
            </a:r>
            <a:r>
              <a:rPr sz="1800" spc="-20" dirty="0">
                <a:latin typeface="Verdana"/>
                <a:cs typeface="Verdana"/>
              </a:rPr>
              <a:t>стекло </a:t>
            </a:r>
            <a:r>
              <a:rPr sz="1800" spc="-45" dirty="0">
                <a:latin typeface="Verdana"/>
                <a:cs typeface="Verdana"/>
              </a:rPr>
              <a:t>и </a:t>
            </a:r>
            <a:r>
              <a:rPr sz="1800" spc="-65" dirty="0">
                <a:latin typeface="Verdana"/>
                <a:cs typeface="Verdana"/>
              </a:rPr>
              <a:t>позовите </a:t>
            </a:r>
            <a:r>
              <a:rPr sz="1800" spc="35" dirty="0">
                <a:latin typeface="Verdana"/>
                <a:cs typeface="Verdana"/>
              </a:rPr>
              <a:t>на </a:t>
            </a:r>
            <a:r>
              <a:rPr sz="1800" spc="40" dirty="0">
                <a:latin typeface="Verdana"/>
                <a:cs typeface="Verdana"/>
              </a:rPr>
              <a:t>помощь, </a:t>
            </a:r>
            <a:r>
              <a:rPr sz="1800" spc="-10" dirty="0">
                <a:latin typeface="Verdana"/>
                <a:cs typeface="Verdana"/>
              </a:rPr>
              <a:t>при </a:t>
            </a:r>
            <a:r>
              <a:rPr sz="1800" spc="-70" dirty="0">
                <a:latin typeface="Verdana"/>
                <a:cs typeface="Verdana"/>
              </a:rPr>
              <a:t>наличии </a:t>
            </a:r>
            <a:r>
              <a:rPr sz="1800" spc="-40" dirty="0">
                <a:latin typeface="Verdana"/>
                <a:cs typeface="Verdana"/>
              </a:rPr>
              <a:t>спичек 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подожгите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25" dirty="0">
                <a:latin typeface="Verdana"/>
                <a:cs typeface="Verdana"/>
              </a:rPr>
              <a:t>бумагу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и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поднесите</a:t>
            </a:r>
            <a:r>
              <a:rPr sz="1800" spc="-12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ближе</a:t>
            </a:r>
            <a:r>
              <a:rPr sz="1800" spc="-114" dirty="0">
                <a:latin typeface="Verdana"/>
                <a:cs typeface="Verdana"/>
              </a:rPr>
              <a:t> </a:t>
            </a:r>
            <a:r>
              <a:rPr sz="1800" spc="-165" dirty="0">
                <a:latin typeface="Verdana"/>
                <a:cs typeface="Verdana"/>
              </a:rPr>
              <a:t>к</a:t>
            </a:r>
            <a:r>
              <a:rPr sz="1800" spc="-145" dirty="0">
                <a:latin typeface="Verdana"/>
                <a:cs typeface="Verdana"/>
              </a:rPr>
              <a:t> </a:t>
            </a:r>
            <a:r>
              <a:rPr sz="1800" spc="45" dirty="0">
                <a:latin typeface="Verdana"/>
                <a:cs typeface="Verdana"/>
              </a:rPr>
              <a:t>пожарному</a:t>
            </a:r>
            <a:r>
              <a:rPr sz="1800" spc="-140" dirty="0">
                <a:latin typeface="Verdana"/>
                <a:cs typeface="Verdana"/>
              </a:rPr>
              <a:t> </a:t>
            </a:r>
            <a:r>
              <a:rPr sz="1800" spc="-100" dirty="0">
                <a:latin typeface="Verdana"/>
                <a:cs typeface="Verdana"/>
              </a:rPr>
              <a:t>датчику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и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-160" dirty="0">
                <a:latin typeface="Verdana"/>
                <a:cs typeface="Verdana"/>
              </a:rPr>
              <a:t>т.п.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800" spc="-50" dirty="0">
                <a:latin typeface="Verdana"/>
                <a:cs typeface="Verdana"/>
              </a:rPr>
              <a:t>Никогда</a:t>
            </a:r>
            <a:r>
              <a:rPr sz="1800" spc="-145" dirty="0">
                <a:latin typeface="Verdana"/>
                <a:cs typeface="Verdana"/>
              </a:rPr>
              <a:t> </a:t>
            </a:r>
            <a:r>
              <a:rPr sz="1800" spc="15" dirty="0">
                <a:latin typeface="Verdana"/>
                <a:cs typeface="Verdana"/>
              </a:rPr>
              <a:t>не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-70" dirty="0">
                <a:latin typeface="Verdana"/>
                <a:cs typeface="Verdana"/>
              </a:rPr>
              <a:t>теряйте</a:t>
            </a:r>
            <a:r>
              <a:rPr sz="1800" spc="-10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надежду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40" dirty="0">
                <a:latin typeface="Verdana"/>
                <a:cs typeface="Verdana"/>
              </a:rPr>
              <a:t>на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-65" dirty="0">
                <a:latin typeface="Verdana"/>
                <a:cs typeface="Verdana"/>
              </a:rPr>
              <a:t>благополучный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-30" dirty="0">
                <a:latin typeface="Verdana"/>
                <a:cs typeface="Verdana"/>
              </a:rPr>
              <a:t>исход.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-15" dirty="0">
                <a:latin typeface="Verdana"/>
                <a:cs typeface="Verdana"/>
              </a:rPr>
              <a:t>Помните,</a:t>
            </a:r>
            <a:r>
              <a:rPr sz="1800" spc="-110" dirty="0">
                <a:latin typeface="Verdana"/>
                <a:cs typeface="Verdana"/>
              </a:rPr>
              <a:t> </a:t>
            </a:r>
            <a:r>
              <a:rPr sz="1800" spc="50" dirty="0">
                <a:latin typeface="Verdana"/>
                <a:cs typeface="Verdana"/>
              </a:rPr>
              <a:t>чем</a:t>
            </a:r>
            <a:r>
              <a:rPr sz="1800" spc="-114" dirty="0">
                <a:latin typeface="Verdana"/>
                <a:cs typeface="Verdana"/>
              </a:rPr>
              <a:t> </a:t>
            </a:r>
            <a:r>
              <a:rPr sz="1800" spc="10" dirty="0">
                <a:latin typeface="Verdana"/>
                <a:cs typeface="Verdana"/>
              </a:rPr>
              <a:t>больше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35" dirty="0">
                <a:latin typeface="Verdana"/>
                <a:cs typeface="Verdana"/>
              </a:rPr>
              <a:t>времени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800" spc="-35" dirty="0">
                <a:latin typeface="Verdana"/>
                <a:cs typeface="Verdana"/>
              </a:rPr>
              <a:t>пройдет,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65" dirty="0">
                <a:latin typeface="Verdana"/>
                <a:cs typeface="Verdana"/>
              </a:rPr>
              <a:t>тем</a:t>
            </a:r>
            <a:r>
              <a:rPr sz="1800" spc="-110" dirty="0">
                <a:latin typeface="Verdana"/>
                <a:cs typeface="Verdana"/>
              </a:rPr>
              <a:t> </a:t>
            </a:r>
            <a:r>
              <a:rPr sz="1800" spc="10" dirty="0">
                <a:latin typeface="Verdana"/>
                <a:cs typeface="Verdana"/>
              </a:rPr>
              <a:t>больше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-100" dirty="0">
                <a:latin typeface="Verdana"/>
                <a:cs typeface="Verdana"/>
              </a:rPr>
              <a:t>у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35" dirty="0">
                <a:latin typeface="Verdana"/>
                <a:cs typeface="Verdana"/>
              </a:rPr>
              <a:t>вас</a:t>
            </a:r>
            <a:r>
              <a:rPr sz="1800" spc="-145" dirty="0">
                <a:latin typeface="Verdana"/>
                <a:cs typeface="Verdana"/>
              </a:rPr>
              <a:t> </a:t>
            </a:r>
            <a:r>
              <a:rPr sz="1800" spc="40" dirty="0">
                <a:latin typeface="Verdana"/>
                <a:cs typeface="Verdana"/>
              </a:rPr>
              <a:t>шансов</a:t>
            </a:r>
            <a:r>
              <a:rPr sz="1800" spc="-145" dirty="0">
                <a:latin typeface="Verdana"/>
                <a:cs typeface="Verdana"/>
              </a:rPr>
              <a:t> </a:t>
            </a:r>
            <a:r>
              <a:rPr sz="1800" spc="35" dirty="0">
                <a:latin typeface="Verdana"/>
                <a:cs typeface="Verdana"/>
              </a:rPr>
              <a:t>на</a:t>
            </a:r>
            <a:r>
              <a:rPr sz="1800" spc="-150" dirty="0">
                <a:latin typeface="Verdana"/>
                <a:cs typeface="Verdana"/>
              </a:rPr>
              <a:t> </a:t>
            </a:r>
            <a:r>
              <a:rPr sz="1800" spc="40" dirty="0">
                <a:latin typeface="Verdana"/>
                <a:cs typeface="Verdana"/>
              </a:rPr>
              <a:t>спасение.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1980" y="626363"/>
            <a:ext cx="10948670" cy="368935"/>
          </a:xfrm>
          <a:prstGeom prst="rect">
            <a:avLst/>
          </a:prstGeom>
          <a:solidFill>
            <a:srgbClr val="00AF50"/>
          </a:solidFill>
        </p:spPr>
        <p:txBody>
          <a:bodyPr vert="horz" wrap="square" lIns="0" tIns="406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20"/>
              </a:spcBef>
            </a:pPr>
            <a:r>
              <a:rPr sz="1800" spc="-95" dirty="0">
                <a:latin typeface="Verdana"/>
                <a:cs typeface="Verdana"/>
              </a:rPr>
              <a:t>ДЕ</a:t>
            </a:r>
            <a:r>
              <a:rPr sz="1800" spc="-55" dirty="0">
                <a:latin typeface="Verdana"/>
                <a:cs typeface="Verdana"/>
              </a:rPr>
              <a:t>ЙС</a:t>
            </a:r>
            <a:r>
              <a:rPr sz="1800" spc="-60" dirty="0">
                <a:latin typeface="Verdana"/>
                <a:cs typeface="Verdana"/>
              </a:rPr>
              <a:t>Т</a:t>
            </a:r>
            <a:r>
              <a:rPr sz="1800" spc="-155" dirty="0">
                <a:latin typeface="Verdana"/>
                <a:cs typeface="Verdana"/>
              </a:rPr>
              <a:t>ВИ</a:t>
            </a:r>
            <a:r>
              <a:rPr sz="1800" spc="-145" dirty="0">
                <a:latin typeface="Verdana"/>
                <a:cs typeface="Verdana"/>
              </a:rPr>
              <a:t>Я</a:t>
            </a:r>
            <a:r>
              <a:rPr sz="1800" spc="-110" dirty="0">
                <a:latin typeface="Verdana"/>
                <a:cs typeface="Verdana"/>
              </a:rPr>
              <a:t> </a:t>
            </a:r>
            <a:r>
              <a:rPr sz="1800" spc="-135" dirty="0">
                <a:latin typeface="Verdana"/>
                <a:cs typeface="Verdana"/>
              </a:rPr>
              <a:t>П</a:t>
            </a:r>
            <a:r>
              <a:rPr sz="1800" spc="-20" dirty="0">
                <a:latin typeface="Verdana"/>
                <a:cs typeface="Verdana"/>
              </a:rPr>
              <a:t>РИ</a:t>
            </a:r>
            <a:r>
              <a:rPr sz="1800" spc="-1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УГР</a:t>
            </a:r>
            <a:r>
              <a:rPr sz="1800" spc="-15" dirty="0">
                <a:latin typeface="Verdana"/>
                <a:cs typeface="Verdana"/>
              </a:rPr>
              <a:t>О</a:t>
            </a:r>
            <a:r>
              <a:rPr sz="1800" spc="-120" dirty="0">
                <a:latin typeface="Verdana"/>
                <a:cs typeface="Verdana"/>
              </a:rPr>
              <a:t>ЗЕ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165" dirty="0">
                <a:latin typeface="Verdana"/>
                <a:cs typeface="Verdana"/>
              </a:rPr>
              <a:t>С</a:t>
            </a:r>
            <a:r>
              <a:rPr sz="1800" spc="175" dirty="0">
                <a:latin typeface="Verdana"/>
                <a:cs typeface="Verdana"/>
              </a:rPr>
              <a:t>О</a:t>
            </a:r>
            <a:r>
              <a:rPr sz="1800" spc="-200" dirty="0">
                <a:latin typeface="Verdana"/>
                <a:cs typeface="Verdana"/>
              </a:rPr>
              <a:t>В</a:t>
            </a:r>
            <a:r>
              <a:rPr sz="1800" spc="-190" dirty="0">
                <a:latin typeface="Verdana"/>
                <a:cs typeface="Verdana"/>
              </a:rPr>
              <a:t>Е</a:t>
            </a:r>
            <a:r>
              <a:rPr sz="1800" spc="-85" dirty="0">
                <a:latin typeface="Verdana"/>
                <a:cs typeface="Verdana"/>
              </a:rPr>
              <a:t>РШ</a:t>
            </a:r>
            <a:r>
              <a:rPr sz="1800" spc="-75" dirty="0">
                <a:latin typeface="Verdana"/>
                <a:cs typeface="Verdana"/>
              </a:rPr>
              <a:t>Е</a:t>
            </a:r>
            <a:r>
              <a:rPr sz="1800" spc="-135" dirty="0">
                <a:latin typeface="Verdana"/>
                <a:cs typeface="Verdana"/>
              </a:rPr>
              <a:t>Н</a:t>
            </a:r>
            <a:r>
              <a:rPr sz="1800" spc="-120" dirty="0">
                <a:latin typeface="Verdana"/>
                <a:cs typeface="Verdana"/>
              </a:rPr>
              <a:t>ИЯ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-360" dirty="0">
                <a:latin typeface="Verdana"/>
                <a:cs typeface="Verdana"/>
              </a:rPr>
              <a:t>Т</a:t>
            </a:r>
            <a:r>
              <a:rPr sz="1800" spc="-185" dirty="0">
                <a:latin typeface="Verdana"/>
                <a:cs typeface="Verdana"/>
              </a:rPr>
              <a:t>Е</a:t>
            </a:r>
            <a:r>
              <a:rPr sz="1800" spc="45" dirty="0">
                <a:latin typeface="Verdana"/>
                <a:cs typeface="Verdana"/>
              </a:rPr>
              <a:t>РРОРИ</a:t>
            </a:r>
            <a:r>
              <a:rPr sz="1800" spc="35" dirty="0">
                <a:latin typeface="Verdana"/>
                <a:cs typeface="Verdana"/>
              </a:rPr>
              <a:t>С</a:t>
            </a:r>
            <a:r>
              <a:rPr sz="1800" spc="-360" dirty="0">
                <a:latin typeface="Verdana"/>
                <a:cs typeface="Verdana"/>
              </a:rPr>
              <a:t>Т</a:t>
            </a:r>
            <a:r>
              <a:rPr sz="1800" spc="-175" dirty="0">
                <a:latin typeface="Verdana"/>
                <a:cs typeface="Verdana"/>
              </a:rPr>
              <a:t>ИЧ</a:t>
            </a:r>
            <a:r>
              <a:rPr sz="1800" spc="-165" dirty="0">
                <a:latin typeface="Verdana"/>
                <a:cs typeface="Verdana"/>
              </a:rPr>
              <a:t>Е</a:t>
            </a:r>
            <a:r>
              <a:rPr sz="1800" spc="-5" dirty="0">
                <a:latin typeface="Verdana"/>
                <a:cs typeface="Verdana"/>
              </a:rPr>
              <a:t>СКО</a:t>
            </a:r>
            <a:r>
              <a:rPr sz="1800" spc="-15" dirty="0">
                <a:latin typeface="Verdana"/>
                <a:cs typeface="Verdana"/>
              </a:rPr>
              <a:t>Г</a:t>
            </a:r>
            <a:r>
              <a:rPr sz="1800" spc="145" dirty="0">
                <a:latin typeface="Verdana"/>
                <a:cs typeface="Verdana"/>
              </a:rPr>
              <a:t>О</a:t>
            </a:r>
            <a:r>
              <a:rPr sz="1800" spc="-114" dirty="0">
                <a:latin typeface="Verdana"/>
                <a:cs typeface="Verdana"/>
              </a:rPr>
              <a:t> </a:t>
            </a:r>
            <a:r>
              <a:rPr sz="1800" spc="120" dirty="0">
                <a:latin typeface="Verdana"/>
                <a:cs typeface="Verdana"/>
              </a:rPr>
              <a:t>А</a:t>
            </a:r>
            <a:r>
              <a:rPr sz="1800" spc="-280" dirty="0">
                <a:latin typeface="Verdana"/>
                <a:cs typeface="Verdana"/>
              </a:rPr>
              <a:t>К</a:t>
            </a:r>
            <a:r>
              <a:rPr sz="1800" spc="-260" dirty="0">
                <a:latin typeface="Verdana"/>
                <a:cs typeface="Verdana"/>
              </a:rPr>
              <a:t>Т</a:t>
            </a:r>
            <a:r>
              <a:rPr sz="1800" spc="100" dirty="0">
                <a:latin typeface="Verdana"/>
                <a:cs typeface="Verdana"/>
              </a:rPr>
              <a:t>А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01980" y="1162811"/>
            <a:ext cx="10948670" cy="5080000"/>
          </a:xfrm>
          <a:custGeom>
            <a:avLst/>
            <a:gdLst/>
            <a:ahLst/>
            <a:cxnLst/>
            <a:rect l="l" t="t" r="r" b="b"/>
            <a:pathLst>
              <a:path w="10948670" h="5080000">
                <a:moveTo>
                  <a:pt x="10948416" y="0"/>
                </a:moveTo>
                <a:lnTo>
                  <a:pt x="0" y="0"/>
                </a:lnTo>
                <a:lnTo>
                  <a:pt x="0" y="5079492"/>
                </a:lnTo>
                <a:lnTo>
                  <a:pt x="10948416" y="5079492"/>
                </a:lnTo>
                <a:lnTo>
                  <a:pt x="10948416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80415" y="1192148"/>
            <a:ext cx="10662920" cy="469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1277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Verdana"/>
                <a:cs typeface="Verdana"/>
              </a:rPr>
              <a:t>Всегда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контролируйте</a:t>
            </a:r>
            <a:r>
              <a:rPr sz="1800" spc="-10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ситуацию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-90" dirty="0">
                <a:latin typeface="Verdana"/>
                <a:cs typeface="Verdana"/>
              </a:rPr>
              <a:t>вокруг</a:t>
            </a:r>
            <a:r>
              <a:rPr sz="1800" spc="-14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себя,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60" dirty="0">
                <a:latin typeface="Verdana"/>
                <a:cs typeface="Verdana"/>
              </a:rPr>
              <a:t>особенно</a:t>
            </a:r>
            <a:r>
              <a:rPr sz="1800" spc="-145" dirty="0">
                <a:latin typeface="Verdana"/>
                <a:cs typeface="Verdana"/>
              </a:rPr>
              <a:t> </a:t>
            </a:r>
            <a:r>
              <a:rPr sz="1800" spc="-35" dirty="0">
                <a:latin typeface="Verdana"/>
                <a:cs typeface="Verdana"/>
              </a:rPr>
              <a:t>когда</a:t>
            </a:r>
            <a:r>
              <a:rPr sz="1800" spc="-145" dirty="0">
                <a:latin typeface="Verdana"/>
                <a:cs typeface="Verdana"/>
              </a:rPr>
              <a:t> </a:t>
            </a:r>
            <a:r>
              <a:rPr sz="1800" spc="-25" dirty="0">
                <a:latin typeface="Verdana"/>
                <a:cs typeface="Verdana"/>
              </a:rPr>
              <a:t>находитесь</a:t>
            </a:r>
            <a:r>
              <a:rPr sz="1800" spc="-110" dirty="0">
                <a:latin typeface="Verdana"/>
                <a:cs typeface="Verdana"/>
              </a:rPr>
              <a:t> </a:t>
            </a:r>
            <a:r>
              <a:rPr sz="1800" spc="35" dirty="0">
                <a:latin typeface="Verdana"/>
                <a:cs typeface="Verdana"/>
              </a:rPr>
              <a:t>на</a:t>
            </a:r>
            <a:r>
              <a:rPr sz="1800" spc="-145" dirty="0">
                <a:latin typeface="Verdana"/>
                <a:cs typeface="Verdana"/>
              </a:rPr>
              <a:t> </a:t>
            </a:r>
            <a:r>
              <a:rPr sz="1800" spc="-50" dirty="0">
                <a:latin typeface="Verdana"/>
                <a:cs typeface="Verdana"/>
              </a:rPr>
              <a:t>объектах </a:t>
            </a:r>
            <a:r>
              <a:rPr sz="1800" spc="-62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транспорта,</a:t>
            </a:r>
            <a:r>
              <a:rPr sz="1800" spc="-140" dirty="0">
                <a:latin typeface="Verdana"/>
                <a:cs typeface="Verdana"/>
              </a:rPr>
              <a:t> </a:t>
            </a:r>
            <a:r>
              <a:rPr sz="1800" spc="-229" dirty="0">
                <a:latin typeface="Verdana"/>
                <a:cs typeface="Verdana"/>
              </a:rPr>
              <a:t>в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-90" dirty="0">
                <a:latin typeface="Verdana"/>
                <a:cs typeface="Verdana"/>
              </a:rPr>
              <a:t>культурно-развлекательных,</a:t>
            </a:r>
            <a:r>
              <a:rPr sz="1800" spc="-95" dirty="0">
                <a:latin typeface="Verdana"/>
                <a:cs typeface="Verdana"/>
              </a:rPr>
              <a:t> </a:t>
            </a:r>
            <a:r>
              <a:rPr sz="1800" spc="-70" dirty="0">
                <a:latin typeface="Verdana"/>
                <a:cs typeface="Verdana"/>
              </a:rPr>
              <a:t>спортивных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и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-105" dirty="0">
                <a:latin typeface="Verdana"/>
                <a:cs typeface="Verdana"/>
              </a:rPr>
              <a:t>торговых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-40" dirty="0">
                <a:latin typeface="Verdana"/>
                <a:cs typeface="Verdana"/>
              </a:rPr>
              <a:t>центрах.</a:t>
            </a:r>
            <a:endParaRPr sz="18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</a:pPr>
            <a:r>
              <a:rPr sz="1800" spc="-25" dirty="0">
                <a:latin typeface="Verdana"/>
                <a:cs typeface="Verdana"/>
              </a:rPr>
              <a:t>При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5" dirty="0">
                <a:latin typeface="Verdana"/>
                <a:cs typeface="Verdana"/>
              </a:rPr>
              <a:t>обнаружении</a:t>
            </a:r>
            <a:r>
              <a:rPr sz="1800" spc="-110" dirty="0">
                <a:latin typeface="Verdana"/>
                <a:cs typeface="Verdana"/>
              </a:rPr>
              <a:t> </a:t>
            </a:r>
            <a:r>
              <a:rPr sz="1800" spc="-120" dirty="0">
                <a:latin typeface="Verdana"/>
                <a:cs typeface="Verdana"/>
              </a:rPr>
              <a:t>забытых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вещей,</a:t>
            </a:r>
            <a:r>
              <a:rPr sz="1800" spc="-95" dirty="0">
                <a:latin typeface="Verdana"/>
                <a:cs typeface="Verdana"/>
              </a:rPr>
              <a:t> </a:t>
            </a:r>
            <a:r>
              <a:rPr sz="1800" spc="10" dirty="0">
                <a:latin typeface="Verdana"/>
                <a:cs typeface="Verdana"/>
              </a:rPr>
              <a:t>не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-65" dirty="0">
                <a:latin typeface="Verdana"/>
                <a:cs typeface="Verdana"/>
              </a:rPr>
              <a:t>трогая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-140" dirty="0">
                <a:latin typeface="Verdana"/>
                <a:cs typeface="Verdana"/>
              </a:rPr>
              <a:t>их,</a:t>
            </a:r>
            <a:r>
              <a:rPr sz="1800" spc="-120" dirty="0">
                <a:latin typeface="Verdana"/>
                <a:cs typeface="Verdana"/>
              </a:rPr>
              <a:t> </a:t>
            </a:r>
            <a:r>
              <a:rPr sz="1800" spc="60" dirty="0">
                <a:latin typeface="Verdana"/>
                <a:cs typeface="Verdana"/>
              </a:rPr>
              <a:t>сообщите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90" dirty="0">
                <a:latin typeface="Verdana"/>
                <a:cs typeface="Verdana"/>
              </a:rPr>
              <a:t>об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90" dirty="0">
                <a:latin typeface="Verdana"/>
                <a:cs typeface="Verdana"/>
              </a:rPr>
              <a:t>этом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-75" dirty="0">
                <a:latin typeface="Verdana"/>
                <a:cs typeface="Verdana"/>
              </a:rPr>
              <a:t>водителю,</a:t>
            </a:r>
            <a:r>
              <a:rPr sz="1800" spc="-105" dirty="0">
                <a:latin typeface="Verdana"/>
                <a:cs typeface="Verdana"/>
              </a:rPr>
              <a:t> </a:t>
            </a:r>
            <a:r>
              <a:rPr sz="1800" spc="20" dirty="0">
                <a:latin typeface="Verdana"/>
                <a:cs typeface="Verdana"/>
              </a:rPr>
              <a:t>сотрудникам </a:t>
            </a:r>
            <a:r>
              <a:rPr sz="1800" spc="-620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объекта, </a:t>
            </a:r>
            <a:r>
              <a:rPr sz="1800" spc="-40" dirty="0">
                <a:latin typeface="Verdana"/>
                <a:cs typeface="Verdana"/>
              </a:rPr>
              <a:t>службы </a:t>
            </a:r>
            <a:r>
              <a:rPr sz="1800" spc="10" dirty="0">
                <a:latin typeface="Verdana"/>
                <a:cs typeface="Verdana"/>
              </a:rPr>
              <a:t>безопасности, </a:t>
            </a:r>
            <a:r>
              <a:rPr sz="1800" spc="-55" dirty="0">
                <a:latin typeface="Verdana"/>
                <a:cs typeface="Verdana"/>
              </a:rPr>
              <a:t>полиции. </a:t>
            </a:r>
            <a:r>
              <a:rPr sz="1800" spc="-20" dirty="0">
                <a:latin typeface="Verdana"/>
                <a:cs typeface="Verdana"/>
              </a:rPr>
              <a:t>Не </a:t>
            </a:r>
            <a:r>
              <a:rPr sz="1800" spc="-60" dirty="0">
                <a:latin typeface="Verdana"/>
                <a:cs typeface="Verdana"/>
              </a:rPr>
              <a:t>пытайтесь </a:t>
            </a:r>
            <a:r>
              <a:rPr sz="1800" spc="-135" dirty="0">
                <a:latin typeface="Verdana"/>
                <a:cs typeface="Verdana"/>
              </a:rPr>
              <a:t>заглянуть </a:t>
            </a:r>
            <a:r>
              <a:rPr sz="1800" spc="-120" dirty="0">
                <a:latin typeface="Verdana"/>
                <a:cs typeface="Verdana"/>
              </a:rPr>
              <a:t>внутрь </a:t>
            </a:r>
            <a:r>
              <a:rPr sz="1800" spc="-45" dirty="0">
                <a:latin typeface="Verdana"/>
                <a:cs typeface="Verdana"/>
              </a:rPr>
              <a:t>подозрительного 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spc="-35" dirty="0">
                <a:latin typeface="Verdana"/>
                <a:cs typeface="Verdana"/>
              </a:rPr>
              <a:t>пакета,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-25" dirty="0">
                <a:latin typeface="Verdana"/>
                <a:cs typeface="Verdana"/>
              </a:rPr>
              <a:t>коробки,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-35" dirty="0">
                <a:latin typeface="Verdana"/>
                <a:cs typeface="Verdana"/>
              </a:rPr>
              <a:t>иного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30" dirty="0">
                <a:latin typeface="Verdana"/>
                <a:cs typeface="Verdana"/>
              </a:rPr>
              <a:t>предмета.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800" spc="-20" dirty="0">
                <a:latin typeface="Verdana"/>
                <a:cs typeface="Verdana"/>
              </a:rPr>
              <a:t>Не</a:t>
            </a:r>
            <a:r>
              <a:rPr sz="1800" spc="-120" dirty="0">
                <a:latin typeface="Verdana"/>
                <a:cs typeface="Verdana"/>
              </a:rPr>
              <a:t> </a:t>
            </a:r>
            <a:r>
              <a:rPr sz="1800" spc="5" dirty="0">
                <a:latin typeface="Verdana"/>
                <a:cs typeface="Verdana"/>
              </a:rPr>
              <a:t>подбирайте</a:t>
            </a:r>
            <a:r>
              <a:rPr sz="1800" spc="-114" dirty="0">
                <a:latin typeface="Verdana"/>
                <a:cs typeface="Verdana"/>
              </a:rPr>
              <a:t> </a:t>
            </a:r>
            <a:r>
              <a:rPr sz="1800" spc="-50" dirty="0">
                <a:latin typeface="Verdana"/>
                <a:cs typeface="Verdana"/>
              </a:rPr>
              <a:t>бесхозных</a:t>
            </a:r>
            <a:r>
              <a:rPr sz="1800" spc="-114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вещей,</a:t>
            </a:r>
            <a:r>
              <a:rPr sz="1800" spc="-110" dirty="0">
                <a:latin typeface="Verdana"/>
                <a:cs typeface="Verdana"/>
              </a:rPr>
              <a:t> </a:t>
            </a:r>
            <a:r>
              <a:rPr sz="1800" spc="-65" dirty="0">
                <a:latin typeface="Verdana"/>
                <a:cs typeface="Verdana"/>
              </a:rPr>
              <a:t>как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-65" dirty="0">
                <a:latin typeface="Verdana"/>
                <a:cs typeface="Verdana"/>
              </a:rPr>
              <a:t>бы</a:t>
            </a:r>
            <a:r>
              <a:rPr sz="1800" spc="-120" dirty="0">
                <a:latin typeface="Verdana"/>
                <a:cs typeface="Verdana"/>
              </a:rPr>
              <a:t> </a:t>
            </a:r>
            <a:r>
              <a:rPr sz="1800" spc="-55" dirty="0">
                <a:latin typeface="Verdana"/>
                <a:cs typeface="Verdana"/>
              </a:rPr>
              <a:t>привлекательно</a:t>
            </a:r>
            <a:r>
              <a:rPr sz="1800" spc="-10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они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10" dirty="0">
                <a:latin typeface="Verdana"/>
                <a:cs typeface="Verdana"/>
              </a:rPr>
              <a:t>не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-135" dirty="0">
                <a:latin typeface="Verdana"/>
                <a:cs typeface="Verdana"/>
              </a:rPr>
              <a:t>выглядели.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50">
              <a:latin typeface="Verdana"/>
              <a:cs typeface="Verdana"/>
            </a:endParaRPr>
          </a:p>
          <a:p>
            <a:pPr marL="12700" marR="441959" algn="just">
              <a:lnSpc>
                <a:spcPct val="100000"/>
              </a:lnSpc>
            </a:pPr>
            <a:r>
              <a:rPr sz="1800" spc="-204" dirty="0">
                <a:latin typeface="Verdana"/>
                <a:cs typeface="Verdana"/>
              </a:rPr>
              <a:t>В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-105" dirty="0">
                <a:latin typeface="Verdana"/>
                <a:cs typeface="Verdana"/>
              </a:rPr>
              <a:t>них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-20" dirty="0">
                <a:latin typeface="Verdana"/>
                <a:cs typeface="Verdana"/>
              </a:rPr>
              <a:t>могут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-130" dirty="0">
                <a:latin typeface="Verdana"/>
                <a:cs typeface="Verdana"/>
              </a:rPr>
              <a:t>быть </a:t>
            </a:r>
            <a:r>
              <a:rPr sz="1800" spc="10" dirty="0">
                <a:latin typeface="Verdana"/>
                <a:cs typeface="Verdana"/>
              </a:rPr>
              <a:t>закамуфлированы</a:t>
            </a:r>
            <a:r>
              <a:rPr sz="1800" spc="-95" dirty="0">
                <a:latin typeface="Verdana"/>
                <a:cs typeface="Verdana"/>
              </a:rPr>
              <a:t> </a:t>
            </a:r>
            <a:r>
              <a:rPr sz="1800" spc="-125" dirty="0">
                <a:latin typeface="Verdana"/>
                <a:cs typeface="Verdana"/>
              </a:rPr>
              <a:t>взрывные</a:t>
            </a:r>
            <a:r>
              <a:rPr sz="1800" spc="-12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устройства</a:t>
            </a:r>
            <a:r>
              <a:rPr sz="1800" spc="-120" dirty="0">
                <a:latin typeface="Verdana"/>
                <a:cs typeface="Verdana"/>
              </a:rPr>
              <a:t> </a:t>
            </a:r>
            <a:r>
              <a:rPr sz="1800" spc="-215" dirty="0">
                <a:latin typeface="Verdana"/>
                <a:cs typeface="Verdana"/>
              </a:rPr>
              <a:t>(в</a:t>
            </a:r>
            <a:r>
              <a:rPr sz="1800" spc="-100" dirty="0">
                <a:latin typeface="Verdana"/>
                <a:cs typeface="Verdana"/>
              </a:rPr>
              <a:t> </a:t>
            </a:r>
            <a:r>
              <a:rPr sz="1800" spc="-15" dirty="0">
                <a:latin typeface="Verdana"/>
                <a:cs typeface="Verdana"/>
              </a:rPr>
              <a:t>банках</a:t>
            </a:r>
            <a:r>
              <a:rPr sz="1800" spc="-140" dirty="0">
                <a:latin typeface="Verdana"/>
                <a:cs typeface="Verdana"/>
              </a:rPr>
              <a:t> </a:t>
            </a:r>
            <a:r>
              <a:rPr sz="1800" spc="-80" dirty="0">
                <a:latin typeface="Verdana"/>
                <a:cs typeface="Verdana"/>
              </a:rPr>
              <a:t>из-под</a:t>
            </a:r>
            <a:r>
              <a:rPr sz="1800" spc="-105" dirty="0">
                <a:latin typeface="Verdana"/>
                <a:cs typeface="Verdana"/>
              </a:rPr>
              <a:t> </a:t>
            </a:r>
            <a:r>
              <a:rPr sz="1800" spc="-75" dirty="0">
                <a:latin typeface="Verdana"/>
                <a:cs typeface="Verdana"/>
              </a:rPr>
              <a:t>пива,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-75" dirty="0">
                <a:latin typeface="Verdana"/>
                <a:cs typeface="Verdana"/>
              </a:rPr>
              <a:t>сотовых </a:t>
            </a:r>
            <a:r>
              <a:rPr sz="1800" spc="-620" dirty="0">
                <a:latin typeface="Verdana"/>
                <a:cs typeface="Verdana"/>
              </a:rPr>
              <a:t> </a:t>
            </a:r>
            <a:r>
              <a:rPr sz="1800" spc="20" dirty="0">
                <a:latin typeface="Verdana"/>
                <a:cs typeface="Verdana"/>
              </a:rPr>
              <a:t>телефонах</a:t>
            </a:r>
            <a:r>
              <a:rPr sz="1800" spc="-110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и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-160" dirty="0">
                <a:latin typeface="Verdana"/>
                <a:cs typeface="Verdana"/>
              </a:rPr>
              <a:t>т.п.).</a:t>
            </a:r>
            <a:r>
              <a:rPr sz="1800" spc="-90" dirty="0">
                <a:latin typeface="Verdana"/>
                <a:cs typeface="Verdana"/>
              </a:rPr>
              <a:t> </a:t>
            </a:r>
            <a:r>
              <a:rPr sz="1800" spc="-20" dirty="0">
                <a:latin typeface="Verdana"/>
                <a:cs typeface="Verdana"/>
              </a:rPr>
              <a:t>Не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-35" dirty="0">
                <a:latin typeface="Verdana"/>
                <a:cs typeface="Verdana"/>
              </a:rPr>
              <a:t>пинайте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35" dirty="0">
                <a:latin typeface="Verdana"/>
                <a:cs typeface="Verdana"/>
              </a:rPr>
              <a:t>на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-35" dirty="0">
                <a:latin typeface="Verdana"/>
                <a:cs typeface="Verdana"/>
              </a:rPr>
              <a:t>улице</a:t>
            </a:r>
            <a:r>
              <a:rPr sz="1800" spc="-114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предметы,</a:t>
            </a:r>
            <a:r>
              <a:rPr sz="1800" spc="-110" dirty="0">
                <a:latin typeface="Verdana"/>
                <a:cs typeface="Verdana"/>
              </a:rPr>
              <a:t> </a:t>
            </a:r>
            <a:r>
              <a:rPr sz="1800" spc="40" dirty="0">
                <a:latin typeface="Verdana"/>
                <a:cs typeface="Verdana"/>
              </a:rPr>
              <a:t>лежащие</a:t>
            </a:r>
            <a:r>
              <a:rPr sz="1800" spc="-100" dirty="0">
                <a:latin typeface="Verdana"/>
                <a:cs typeface="Verdana"/>
              </a:rPr>
              <a:t> </a:t>
            </a:r>
            <a:r>
              <a:rPr sz="1800" spc="35" dirty="0">
                <a:latin typeface="Verdana"/>
                <a:cs typeface="Verdana"/>
              </a:rPr>
              <a:t>на</a:t>
            </a:r>
            <a:r>
              <a:rPr sz="1800" spc="-145" dirty="0">
                <a:latin typeface="Verdana"/>
                <a:cs typeface="Verdana"/>
              </a:rPr>
              <a:t> </a:t>
            </a:r>
            <a:r>
              <a:rPr sz="1800" spc="10" dirty="0">
                <a:latin typeface="Verdana"/>
                <a:cs typeface="Verdana"/>
              </a:rPr>
              <a:t>земле.</a:t>
            </a:r>
            <a:endParaRPr sz="1800">
              <a:latin typeface="Verdana"/>
              <a:cs typeface="Verdana"/>
            </a:endParaRPr>
          </a:p>
          <a:p>
            <a:pPr marL="12700" marR="515620" algn="just">
              <a:lnSpc>
                <a:spcPct val="100000"/>
              </a:lnSpc>
            </a:pPr>
            <a:r>
              <a:rPr sz="1800" spc="-40" dirty="0">
                <a:latin typeface="Verdana"/>
                <a:cs typeface="Verdana"/>
              </a:rPr>
              <a:t>Если</a:t>
            </a:r>
            <a:r>
              <a:rPr sz="1800" spc="-114" dirty="0">
                <a:latin typeface="Verdana"/>
                <a:cs typeface="Verdana"/>
              </a:rPr>
              <a:t> </a:t>
            </a:r>
            <a:r>
              <a:rPr sz="1800" spc="-95" dirty="0">
                <a:latin typeface="Verdana"/>
                <a:cs typeface="Verdana"/>
              </a:rPr>
              <a:t>вдруг</a:t>
            </a:r>
            <a:r>
              <a:rPr sz="1800" spc="-14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началась</a:t>
            </a:r>
            <a:r>
              <a:rPr sz="1800" spc="-120" dirty="0">
                <a:latin typeface="Verdana"/>
                <a:cs typeface="Verdana"/>
              </a:rPr>
              <a:t> </a:t>
            </a:r>
            <a:r>
              <a:rPr sz="1800" spc="-90" dirty="0">
                <a:latin typeface="Verdana"/>
                <a:cs typeface="Verdana"/>
              </a:rPr>
              <a:t>активизация</a:t>
            </a:r>
            <a:r>
              <a:rPr sz="1800" spc="-95" dirty="0">
                <a:latin typeface="Verdana"/>
                <a:cs typeface="Verdana"/>
              </a:rPr>
              <a:t> </a:t>
            </a:r>
            <a:r>
              <a:rPr sz="1800" spc="10" dirty="0">
                <a:latin typeface="Verdana"/>
                <a:cs typeface="Verdana"/>
              </a:rPr>
              <a:t>сил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25" dirty="0">
                <a:latin typeface="Verdana"/>
                <a:cs typeface="Verdana"/>
              </a:rPr>
              <a:t>безопасности</a:t>
            </a:r>
            <a:r>
              <a:rPr sz="1800" spc="-114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и</a:t>
            </a:r>
            <a:r>
              <a:rPr sz="1800" spc="-114" dirty="0">
                <a:latin typeface="Verdana"/>
                <a:cs typeface="Verdana"/>
              </a:rPr>
              <a:t> </a:t>
            </a:r>
            <a:r>
              <a:rPr sz="1800" spc="-55" dirty="0">
                <a:latin typeface="Verdana"/>
                <a:cs typeface="Verdana"/>
              </a:rPr>
              <a:t>правоохранительных</a:t>
            </a:r>
            <a:r>
              <a:rPr sz="1800" spc="-120" dirty="0">
                <a:latin typeface="Verdana"/>
                <a:cs typeface="Verdana"/>
              </a:rPr>
              <a:t> </a:t>
            </a:r>
            <a:r>
              <a:rPr sz="1800" spc="-35" dirty="0">
                <a:latin typeface="Verdana"/>
                <a:cs typeface="Verdana"/>
              </a:rPr>
              <a:t>органов,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5" dirty="0">
                <a:latin typeface="Verdana"/>
                <a:cs typeface="Verdana"/>
              </a:rPr>
              <a:t>не </a:t>
            </a:r>
            <a:r>
              <a:rPr sz="1800" spc="-625" dirty="0">
                <a:latin typeface="Verdana"/>
                <a:cs typeface="Verdana"/>
              </a:rPr>
              <a:t> </a:t>
            </a:r>
            <a:r>
              <a:rPr sz="1800" spc="-100" dirty="0">
                <a:latin typeface="Verdana"/>
                <a:cs typeface="Verdana"/>
              </a:rPr>
              <a:t>проявляйте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-65" dirty="0">
                <a:latin typeface="Verdana"/>
                <a:cs typeface="Verdana"/>
              </a:rPr>
              <a:t>любопытства,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-50" dirty="0">
                <a:latin typeface="Verdana"/>
                <a:cs typeface="Verdana"/>
              </a:rPr>
              <a:t>идите</a:t>
            </a:r>
            <a:r>
              <a:rPr sz="1800" spc="-114" dirty="0">
                <a:latin typeface="Verdana"/>
                <a:cs typeface="Verdana"/>
              </a:rPr>
              <a:t> </a:t>
            </a:r>
            <a:r>
              <a:rPr sz="1800" spc="-229" dirty="0">
                <a:latin typeface="Verdana"/>
                <a:cs typeface="Verdana"/>
              </a:rPr>
              <a:t>в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-60" dirty="0">
                <a:latin typeface="Verdana"/>
                <a:cs typeface="Verdana"/>
              </a:rPr>
              <a:t>другую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сторону,</a:t>
            </a:r>
            <a:r>
              <a:rPr sz="1800" spc="-140" dirty="0">
                <a:latin typeface="Verdana"/>
                <a:cs typeface="Verdana"/>
              </a:rPr>
              <a:t> </a:t>
            </a:r>
            <a:r>
              <a:rPr sz="1800" spc="5" dirty="0">
                <a:latin typeface="Verdana"/>
                <a:cs typeface="Verdana"/>
              </a:rPr>
              <a:t>но</a:t>
            </a:r>
            <a:r>
              <a:rPr sz="1800" spc="-145" dirty="0">
                <a:latin typeface="Verdana"/>
                <a:cs typeface="Verdana"/>
              </a:rPr>
              <a:t> </a:t>
            </a:r>
            <a:r>
              <a:rPr sz="1800" spc="10" dirty="0">
                <a:latin typeface="Verdana"/>
                <a:cs typeface="Verdana"/>
              </a:rPr>
              <a:t>не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40" dirty="0">
                <a:latin typeface="Verdana"/>
                <a:cs typeface="Verdana"/>
              </a:rPr>
              <a:t>бегом,</a:t>
            </a:r>
            <a:r>
              <a:rPr sz="1800" spc="-114" dirty="0">
                <a:latin typeface="Verdana"/>
                <a:cs typeface="Verdana"/>
              </a:rPr>
              <a:t> </a:t>
            </a:r>
            <a:r>
              <a:rPr sz="1800" spc="-105" dirty="0">
                <a:latin typeface="Verdana"/>
                <a:cs typeface="Verdana"/>
              </a:rPr>
              <a:t>чтобы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35" dirty="0">
                <a:latin typeface="Verdana"/>
                <a:cs typeface="Verdana"/>
              </a:rPr>
              <a:t>вас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15" dirty="0">
                <a:latin typeface="Verdana"/>
                <a:cs typeface="Verdana"/>
              </a:rPr>
              <a:t>не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-80" dirty="0">
                <a:latin typeface="Verdana"/>
                <a:cs typeface="Verdana"/>
              </a:rPr>
              <a:t>приняли</a:t>
            </a:r>
            <a:r>
              <a:rPr sz="1800" spc="-140" dirty="0">
                <a:latin typeface="Verdana"/>
                <a:cs typeface="Verdana"/>
              </a:rPr>
              <a:t> </a:t>
            </a:r>
            <a:r>
              <a:rPr sz="1800" spc="-20" dirty="0">
                <a:latin typeface="Verdana"/>
                <a:cs typeface="Verdana"/>
              </a:rPr>
              <a:t>за </a:t>
            </a:r>
            <a:r>
              <a:rPr sz="1800" spc="-620" dirty="0">
                <a:latin typeface="Verdana"/>
                <a:cs typeface="Verdana"/>
              </a:rPr>
              <a:t> </a:t>
            </a:r>
            <a:r>
              <a:rPr sz="1800" spc="-65" dirty="0">
                <a:latin typeface="Verdana"/>
                <a:cs typeface="Verdana"/>
              </a:rPr>
              <a:t>противника.</a:t>
            </a:r>
            <a:endParaRPr sz="1800">
              <a:latin typeface="Verdana"/>
              <a:cs typeface="Verdana"/>
            </a:endParaRPr>
          </a:p>
          <a:p>
            <a:pPr marL="12700" marR="384175">
              <a:lnSpc>
                <a:spcPct val="100000"/>
              </a:lnSpc>
              <a:spcBef>
                <a:spcPts val="5"/>
              </a:spcBef>
            </a:pPr>
            <a:r>
              <a:rPr sz="1800" spc="-25" dirty="0">
                <a:latin typeface="Verdana"/>
                <a:cs typeface="Verdana"/>
              </a:rPr>
              <a:t>При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-114" dirty="0">
                <a:latin typeface="Verdana"/>
                <a:cs typeface="Verdana"/>
              </a:rPr>
              <a:t>взрыве</a:t>
            </a:r>
            <a:r>
              <a:rPr sz="1800" spc="-140" dirty="0">
                <a:latin typeface="Verdana"/>
                <a:cs typeface="Verdana"/>
              </a:rPr>
              <a:t> </a:t>
            </a:r>
            <a:r>
              <a:rPr sz="1800" spc="-75" dirty="0">
                <a:latin typeface="Verdana"/>
                <a:cs typeface="Verdana"/>
              </a:rPr>
              <a:t>или</a:t>
            </a:r>
            <a:r>
              <a:rPr sz="1800" spc="-110" dirty="0">
                <a:latin typeface="Verdana"/>
                <a:cs typeface="Verdana"/>
              </a:rPr>
              <a:t> </a:t>
            </a:r>
            <a:r>
              <a:rPr sz="1800" spc="-15" dirty="0">
                <a:latin typeface="Verdana"/>
                <a:cs typeface="Verdana"/>
              </a:rPr>
              <a:t>начале</a:t>
            </a:r>
            <a:r>
              <a:rPr sz="1800" spc="-150" dirty="0">
                <a:latin typeface="Verdana"/>
                <a:cs typeface="Verdana"/>
              </a:rPr>
              <a:t> </a:t>
            </a:r>
            <a:r>
              <a:rPr sz="1800" spc="-35" dirty="0">
                <a:latin typeface="Verdana"/>
                <a:cs typeface="Verdana"/>
              </a:rPr>
              <a:t>стрельбы</a:t>
            </a:r>
            <a:r>
              <a:rPr sz="1800" spc="-114" dirty="0">
                <a:latin typeface="Verdana"/>
                <a:cs typeface="Verdana"/>
              </a:rPr>
              <a:t> </a:t>
            </a:r>
            <a:r>
              <a:rPr sz="1800" spc="30" dirty="0">
                <a:latin typeface="Verdana"/>
                <a:cs typeface="Verdana"/>
              </a:rPr>
              <a:t>немедленно</a:t>
            </a:r>
            <a:r>
              <a:rPr sz="1800" spc="-10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падайте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35" dirty="0">
                <a:latin typeface="Verdana"/>
                <a:cs typeface="Verdana"/>
              </a:rPr>
              <a:t>на</a:t>
            </a:r>
            <a:r>
              <a:rPr sz="1800" spc="-14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землю,</a:t>
            </a:r>
            <a:r>
              <a:rPr sz="1800" spc="-114" dirty="0">
                <a:latin typeface="Verdana"/>
                <a:cs typeface="Verdana"/>
              </a:rPr>
              <a:t> </a:t>
            </a:r>
            <a:r>
              <a:rPr sz="1800" spc="-60" dirty="0">
                <a:latin typeface="Verdana"/>
                <a:cs typeface="Verdana"/>
              </a:rPr>
              <a:t>лучше</a:t>
            </a:r>
            <a:r>
              <a:rPr sz="1800" spc="-114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под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-55" dirty="0">
                <a:latin typeface="Verdana"/>
                <a:cs typeface="Verdana"/>
              </a:rPr>
              <a:t>прикрытие </a:t>
            </a:r>
            <a:r>
              <a:rPr sz="1800" spc="-5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(бордюр,</a:t>
            </a:r>
            <a:r>
              <a:rPr sz="1800" spc="-95" dirty="0">
                <a:latin typeface="Verdana"/>
                <a:cs typeface="Verdana"/>
              </a:rPr>
              <a:t> </a:t>
            </a:r>
            <a:r>
              <a:rPr sz="1800" spc="-65" dirty="0">
                <a:latin typeface="Verdana"/>
                <a:cs typeface="Verdana"/>
              </a:rPr>
              <a:t>торговую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-70" dirty="0">
                <a:latin typeface="Verdana"/>
                <a:cs typeface="Verdana"/>
              </a:rPr>
              <a:t>палатку,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60" dirty="0">
                <a:latin typeface="Verdana"/>
                <a:cs typeface="Verdana"/>
              </a:rPr>
              <a:t>машину</a:t>
            </a:r>
            <a:r>
              <a:rPr sz="1800" spc="-120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и</a:t>
            </a:r>
            <a:r>
              <a:rPr sz="1800" spc="-114" dirty="0">
                <a:latin typeface="Verdana"/>
                <a:cs typeface="Verdana"/>
              </a:rPr>
              <a:t> </a:t>
            </a:r>
            <a:r>
              <a:rPr sz="1800" spc="-165" dirty="0">
                <a:latin typeface="Verdana"/>
                <a:cs typeface="Verdana"/>
              </a:rPr>
              <a:t>т.п.).</a:t>
            </a:r>
            <a:r>
              <a:rPr sz="1800" spc="-65" dirty="0">
                <a:latin typeface="Verdana"/>
                <a:cs typeface="Verdana"/>
              </a:rPr>
              <a:t> </a:t>
            </a:r>
            <a:r>
              <a:rPr sz="1800" spc="-135" dirty="0">
                <a:latin typeface="Verdana"/>
                <a:cs typeface="Verdana"/>
              </a:rPr>
              <a:t>Для</a:t>
            </a:r>
            <a:r>
              <a:rPr sz="1800" spc="-120" dirty="0">
                <a:latin typeface="Verdana"/>
                <a:cs typeface="Verdana"/>
              </a:rPr>
              <a:t> </a:t>
            </a:r>
            <a:r>
              <a:rPr sz="1800" spc="5" dirty="0">
                <a:latin typeface="Verdana"/>
                <a:cs typeface="Verdana"/>
              </a:rPr>
              <a:t>большей</a:t>
            </a:r>
            <a:r>
              <a:rPr sz="1800" spc="-120" dirty="0">
                <a:latin typeface="Verdana"/>
                <a:cs typeface="Verdana"/>
              </a:rPr>
              <a:t> </a:t>
            </a:r>
            <a:r>
              <a:rPr sz="1800" spc="20" dirty="0">
                <a:latin typeface="Verdana"/>
                <a:cs typeface="Verdana"/>
              </a:rPr>
              <a:t>безопасности</a:t>
            </a:r>
            <a:r>
              <a:rPr sz="1800" spc="-110" dirty="0">
                <a:latin typeface="Verdana"/>
                <a:cs typeface="Verdana"/>
              </a:rPr>
              <a:t> </a:t>
            </a:r>
            <a:r>
              <a:rPr sz="1800" spc="-15" dirty="0">
                <a:latin typeface="Verdana"/>
                <a:cs typeface="Verdana"/>
              </a:rPr>
              <a:t>накройте</a:t>
            </a:r>
            <a:r>
              <a:rPr sz="1800" spc="-114" dirty="0">
                <a:latin typeface="Verdana"/>
                <a:cs typeface="Verdana"/>
              </a:rPr>
              <a:t> </a:t>
            </a:r>
            <a:r>
              <a:rPr sz="1800" spc="-85" dirty="0">
                <a:latin typeface="Verdana"/>
                <a:cs typeface="Verdana"/>
              </a:rPr>
              <a:t>голову </a:t>
            </a:r>
            <a:r>
              <a:rPr sz="1800" spc="-615" dirty="0">
                <a:latin typeface="Verdana"/>
                <a:cs typeface="Verdana"/>
              </a:rPr>
              <a:t> </a:t>
            </a:r>
            <a:r>
              <a:rPr sz="1800" spc="10" dirty="0">
                <a:latin typeface="Verdana"/>
                <a:cs typeface="Verdana"/>
              </a:rPr>
              <a:t>руками.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800" spc="-25" dirty="0">
                <a:latin typeface="Verdana"/>
                <a:cs typeface="Verdana"/>
              </a:rPr>
              <a:t>Случайно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-95" dirty="0">
                <a:latin typeface="Verdana"/>
                <a:cs typeface="Verdana"/>
              </a:rPr>
              <a:t>узнав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85" dirty="0">
                <a:latin typeface="Verdana"/>
                <a:cs typeface="Verdana"/>
              </a:rPr>
              <a:t>о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-20" dirty="0">
                <a:latin typeface="Verdana"/>
                <a:cs typeface="Verdana"/>
              </a:rPr>
              <a:t>готовящемся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теракте,</a:t>
            </a:r>
            <a:r>
              <a:rPr sz="1800" spc="-95" dirty="0">
                <a:latin typeface="Verdana"/>
                <a:cs typeface="Verdana"/>
              </a:rPr>
              <a:t> </a:t>
            </a:r>
            <a:r>
              <a:rPr sz="1800" spc="30" dirty="0">
                <a:latin typeface="Verdana"/>
                <a:cs typeface="Verdana"/>
              </a:rPr>
              <a:t>немедленно</a:t>
            </a:r>
            <a:r>
              <a:rPr sz="1800" spc="-120" dirty="0">
                <a:latin typeface="Verdana"/>
                <a:cs typeface="Verdana"/>
              </a:rPr>
              <a:t> </a:t>
            </a:r>
            <a:r>
              <a:rPr sz="1800" spc="60" dirty="0">
                <a:latin typeface="Verdana"/>
                <a:cs typeface="Verdana"/>
              </a:rPr>
              <a:t>сообщите</a:t>
            </a:r>
            <a:r>
              <a:rPr sz="1800" spc="-120" dirty="0">
                <a:latin typeface="Verdana"/>
                <a:cs typeface="Verdana"/>
              </a:rPr>
              <a:t> </a:t>
            </a:r>
            <a:r>
              <a:rPr sz="1800" spc="90" dirty="0">
                <a:latin typeface="Verdana"/>
                <a:cs typeface="Verdana"/>
              </a:rPr>
              <a:t>об</a:t>
            </a:r>
            <a:r>
              <a:rPr sz="1800" spc="-145" dirty="0">
                <a:latin typeface="Verdana"/>
                <a:cs typeface="Verdana"/>
              </a:rPr>
              <a:t> </a:t>
            </a:r>
            <a:r>
              <a:rPr sz="1800" spc="90" dirty="0">
                <a:latin typeface="Verdana"/>
                <a:cs typeface="Verdana"/>
              </a:rPr>
              <a:t>этом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-229" dirty="0">
                <a:latin typeface="Verdana"/>
                <a:cs typeface="Verdana"/>
              </a:rPr>
              <a:t>в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800" spc="55" dirty="0">
                <a:latin typeface="Verdana"/>
                <a:cs typeface="Verdana"/>
              </a:rPr>
              <a:t>пр</a:t>
            </a:r>
            <a:r>
              <a:rPr sz="1800" spc="45" dirty="0">
                <a:latin typeface="Verdana"/>
                <a:cs typeface="Verdana"/>
              </a:rPr>
              <a:t>а</a:t>
            </a:r>
            <a:r>
              <a:rPr sz="1800" spc="-70" dirty="0">
                <a:latin typeface="Verdana"/>
                <a:cs typeface="Verdana"/>
              </a:rPr>
              <a:t>в</a:t>
            </a:r>
            <a:r>
              <a:rPr sz="1800" spc="-85" dirty="0">
                <a:latin typeface="Verdana"/>
                <a:cs typeface="Verdana"/>
              </a:rPr>
              <a:t>о</a:t>
            </a:r>
            <a:r>
              <a:rPr sz="1800" spc="-60" dirty="0">
                <a:latin typeface="Verdana"/>
                <a:cs typeface="Verdana"/>
              </a:rPr>
              <a:t>о</a:t>
            </a:r>
            <a:r>
              <a:rPr sz="1800" spc="-65" dirty="0">
                <a:latin typeface="Verdana"/>
                <a:cs typeface="Verdana"/>
              </a:rPr>
              <a:t>х</a:t>
            </a:r>
            <a:r>
              <a:rPr sz="1800" spc="125" dirty="0">
                <a:latin typeface="Verdana"/>
                <a:cs typeface="Verdana"/>
              </a:rPr>
              <a:t>р</a:t>
            </a:r>
            <a:r>
              <a:rPr sz="1800" spc="110" dirty="0">
                <a:latin typeface="Verdana"/>
                <a:cs typeface="Verdana"/>
              </a:rPr>
              <a:t>а</a:t>
            </a:r>
            <a:r>
              <a:rPr sz="1800" spc="-120" dirty="0">
                <a:latin typeface="Verdana"/>
                <a:cs typeface="Verdana"/>
              </a:rPr>
              <a:t>ни</a:t>
            </a:r>
            <a:r>
              <a:rPr sz="1800" spc="-105" dirty="0">
                <a:latin typeface="Verdana"/>
                <a:cs typeface="Verdana"/>
              </a:rPr>
              <a:t>т</a:t>
            </a:r>
            <a:r>
              <a:rPr sz="1800" spc="85" dirty="0">
                <a:latin typeface="Verdana"/>
                <a:cs typeface="Verdana"/>
              </a:rPr>
              <a:t>е</a:t>
            </a:r>
            <a:r>
              <a:rPr sz="1800" spc="-105" dirty="0">
                <a:latin typeface="Verdana"/>
                <a:cs typeface="Verdana"/>
              </a:rPr>
              <a:t>льны</a:t>
            </a:r>
            <a:r>
              <a:rPr sz="1800" spc="-95" dirty="0">
                <a:latin typeface="Verdana"/>
                <a:cs typeface="Verdana"/>
              </a:rPr>
              <a:t>е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95" dirty="0">
                <a:latin typeface="Verdana"/>
                <a:cs typeface="Verdana"/>
              </a:rPr>
              <a:t>о</a:t>
            </a:r>
            <a:r>
              <a:rPr sz="1800" spc="85" dirty="0">
                <a:latin typeface="Verdana"/>
                <a:cs typeface="Verdana"/>
              </a:rPr>
              <a:t>р</a:t>
            </a:r>
            <a:r>
              <a:rPr sz="1800" spc="-25" dirty="0">
                <a:latin typeface="Verdana"/>
                <a:cs typeface="Verdana"/>
              </a:rPr>
              <a:t>г</a:t>
            </a:r>
            <a:r>
              <a:rPr sz="1800" spc="-40" dirty="0">
                <a:latin typeface="Verdana"/>
                <a:cs typeface="Verdana"/>
              </a:rPr>
              <a:t>а</a:t>
            </a:r>
            <a:r>
              <a:rPr sz="1800" spc="-155" dirty="0">
                <a:latin typeface="Verdana"/>
                <a:cs typeface="Verdana"/>
              </a:rPr>
              <a:t>ны.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0016" y="745236"/>
            <a:ext cx="10480548" cy="5689092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4087" y="667512"/>
            <a:ext cx="10784205" cy="2308860"/>
          </a:xfrm>
          <a:custGeom>
            <a:avLst/>
            <a:gdLst/>
            <a:ahLst/>
            <a:cxnLst/>
            <a:rect l="l" t="t" r="r" b="b"/>
            <a:pathLst>
              <a:path w="10784205" h="2308860">
                <a:moveTo>
                  <a:pt x="10783823" y="0"/>
                </a:moveTo>
                <a:lnTo>
                  <a:pt x="0" y="0"/>
                </a:lnTo>
                <a:lnTo>
                  <a:pt x="0" y="2308860"/>
                </a:lnTo>
                <a:lnTo>
                  <a:pt x="10783823" y="2308860"/>
                </a:lnTo>
                <a:lnTo>
                  <a:pt x="10783823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95527" y="693801"/>
            <a:ext cx="106146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1108075" algn="l"/>
                <a:tab pos="3369945" algn="l"/>
                <a:tab pos="5380355" algn="l"/>
                <a:tab pos="5751830" algn="l"/>
                <a:tab pos="7671434" algn="l"/>
                <a:tab pos="8395335" algn="l"/>
              </a:tabLst>
            </a:pPr>
            <a:r>
              <a:rPr sz="2400" spc="-15" dirty="0"/>
              <a:t>Чтобы	противостоять	</a:t>
            </a:r>
            <a:r>
              <a:rPr sz="2400" spc="-35" dirty="0"/>
              <a:t>экстремизму	</a:t>
            </a:r>
            <a:r>
              <a:rPr sz="2400" spc="-5" dirty="0"/>
              <a:t>и	</a:t>
            </a:r>
            <a:r>
              <a:rPr sz="2400" spc="-40" dirty="0"/>
              <a:t>терроризму,	</a:t>
            </a:r>
            <a:r>
              <a:rPr sz="2400" spc="10" dirty="0"/>
              <a:t>для	</a:t>
            </a:r>
            <a:r>
              <a:rPr sz="2400" spc="-40" dirty="0"/>
              <a:t>результативной</a:t>
            </a:r>
            <a:endParaRPr sz="2400" dirty="0"/>
          </a:p>
        </p:txBody>
      </p:sp>
      <p:sp>
        <p:nvSpPr>
          <p:cNvPr id="4" name="object 4"/>
          <p:cNvSpPr txBox="1"/>
          <p:nvPr/>
        </p:nvSpPr>
        <p:spPr>
          <a:xfrm>
            <a:off x="795527" y="1059560"/>
            <a:ext cx="10615295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just">
              <a:lnSpc>
                <a:spcPct val="100000"/>
              </a:lnSpc>
              <a:spcBef>
                <a:spcPts val="100"/>
              </a:spcBef>
            </a:pPr>
            <a:r>
              <a:rPr sz="2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профилактики</a:t>
            </a:r>
            <a:r>
              <a:rPr sz="2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борьбы,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необходимо</a:t>
            </a:r>
            <a:r>
              <a:rPr sz="2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изучение</a:t>
            </a:r>
            <a:r>
              <a:rPr sz="2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всех</a:t>
            </a:r>
            <a:r>
              <a:rPr sz="2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аспектов</a:t>
            </a:r>
            <a:r>
              <a:rPr sz="2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 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особенностей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этих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опасных</a:t>
            </a:r>
            <a:r>
              <a:rPr sz="2400" spc="6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для</a:t>
            </a:r>
            <a:r>
              <a:rPr sz="2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общества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явлений.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Экстремизм</a:t>
            </a:r>
            <a:r>
              <a:rPr sz="2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и </a:t>
            </a:r>
            <a:r>
              <a:rPr sz="2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терроризм </a:t>
            </a:r>
            <a:r>
              <a:rPr sz="2400" spc="630" dirty="0">
                <a:solidFill>
                  <a:srgbClr val="FFFFFF"/>
                </a:solidFill>
                <a:latin typeface="Microsoft Sans Serif"/>
                <a:cs typeface="Microsoft Sans Serif"/>
              </a:rPr>
              <a:t>– </a:t>
            </a:r>
            <a:r>
              <a:rPr sz="2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это крайний по </a:t>
            </a:r>
            <a:r>
              <a:rPr sz="2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форме </a:t>
            </a: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агрессивный </a:t>
            </a:r>
            <a:r>
              <a:rPr sz="2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вызов </a:t>
            </a:r>
            <a:r>
              <a:rPr sz="2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человечеству,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 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любые</a:t>
            </a:r>
            <a:r>
              <a:rPr sz="2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акты</a:t>
            </a:r>
            <a:r>
              <a:rPr sz="2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экстремизма</a:t>
            </a:r>
            <a:r>
              <a:rPr sz="2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терроризма</a:t>
            </a:r>
            <a:r>
              <a:rPr sz="2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являются</a:t>
            </a: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преступными,</a:t>
            </a: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не </a:t>
            </a: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имеют</a:t>
            </a:r>
            <a:r>
              <a:rPr sz="2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оправдания</a:t>
            </a:r>
            <a:r>
              <a:rPr sz="24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независимо</a:t>
            </a:r>
            <a:r>
              <a:rPr sz="2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от</a:t>
            </a:r>
            <a:r>
              <a:rPr sz="2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мотивов,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форм</a:t>
            </a:r>
            <a:r>
              <a:rPr sz="2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2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методов.</a:t>
            </a:r>
            <a:endParaRPr sz="2400" dirty="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5800" y="3048000"/>
            <a:ext cx="10784205" cy="3365024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40640" rIns="0" bIns="0" rtlCol="0">
            <a:spAutoFit/>
          </a:bodyPr>
          <a:lstStyle/>
          <a:p>
            <a:pPr marL="91440" marR="81280" algn="just">
              <a:lnSpc>
                <a:spcPct val="100000"/>
              </a:lnSpc>
              <a:spcBef>
                <a:spcPts val="320"/>
              </a:spcBef>
            </a:pPr>
            <a:r>
              <a:rPr sz="2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Следует</a:t>
            </a:r>
            <a:r>
              <a:rPr sz="2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отметить,</a:t>
            </a:r>
            <a:r>
              <a:rPr sz="2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что</a:t>
            </a:r>
            <a:r>
              <a:rPr sz="2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руководство</a:t>
            </a:r>
            <a:r>
              <a:rPr sz="2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страны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постоянно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обращает</a:t>
            </a: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внимание</a:t>
            </a: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необходимость </a:t>
            </a:r>
            <a:r>
              <a:rPr sz="2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пресекать </a:t>
            </a:r>
            <a:r>
              <a:rPr sz="2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самым </a:t>
            </a:r>
            <a:r>
              <a:rPr sz="2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решительным </a:t>
            </a:r>
            <a:r>
              <a:rPr sz="2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образом </a:t>
            </a: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проявления </a:t>
            </a:r>
            <a:r>
              <a:rPr sz="2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ксенофобии, </a:t>
            </a:r>
            <a:r>
              <a:rPr sz="2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расизма, антисемитизма. </a:t>
            </a:r>
            <a:r>
              <a:rPr sz="24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Так </a:t>
            </a:r>
            <a:r>
              <a:rPr sz="2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В.В.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Путин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подчеркивает,</a:t>
            </a:r>
            <a:r>
              <a:rPr sz="2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что</a:t>
            </a:r>
            <a:r>
              <a:rPr sz="2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борьба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2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терроризмом</a:t>
            </a:r>
            <a:r>
              <a:rPr sz="2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экстремизмом</a:t>
            </a:r>
            <a:r>
              <a:rPr sz="2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остается</a:t>
            </a:r>
            <a:r>
              <a:rPr sz="2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одной</a:t>
            </a: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из </a:t>
            </a:r>
            <a:r>
              <a:rPr sz="24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приоритетной</a:t>
            </a: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задач</a:t>
            </a:r>
            <a:r>
              <a:rPr sz="2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Министерства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внутренних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дел.</a:t>
            </a: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Следует</a:t>
            </a:r>
            <a:r>
              <a:rPr sz="2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учитывать,</a:t>
            </a: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что</a:t>
            </a:r>
            <a:r>
              <a:rPr sz="2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эти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проявления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особенно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характерны</a:t>
            </a:r>
            <a:r>
              <a:rPr sz="2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для</a:t>
            </a:r>
            <a:r>
              <a:rPr sz="2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молодежи,</a:t>
            </a:r>
            <a:r>
              <a:rPr sz="2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2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силу</a:t>
            </a:r>
            <a:r>
              <a:rPr sz="2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своего</a:t>
            </a:r>
            <a:r>
              <a:rPr sz="2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возраста,</a:t>
            </a:r>
            <a:r>
              <a:rPr sz="2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наиболее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эмоциональной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части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общества.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Нынешняя</a:t>
            </a:r>
            <a:r>
              <a:rPr sz="2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социальная</a:t>
            </a:r>
            <a:r>
              <a:rPr sz="2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2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политическая</a:t>
            </a:r>
            <a:r>
              <a:rPr sz="2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ситуация,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сложившаяся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 в</a:t>
            </a:r>
            <a:r>
              <a:rPr sz="2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России,</a:t>
            </a: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резко </a:t>
            </a:r>
            <a:r>
              <a:rPr sz="2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идеологизировала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2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политизировала</a:t>
            </a:r>
            <a:r>
              <a:rPr sz="2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определенную</a:t>
            </a:r>
            <a:r>
              <a:rPr sz="24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часть</a:t>
            </a:r>
            <a:r>
              <a:rPr sz="2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российской</a:t>
            </a:r>
            <a:r>
              <a:rPr sz="2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молодежи.</a:t>
            </a:r>
            <a:endParaRPr sz="24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4944" y="762000"/>
            <a:ext cx="10523220" cy="5333999"/>
          </a:xfrm>
          <a:custGeom>
            <a:avLst/>
            <a:gdLst/>
            <a:ahLst/>
            <a:cxnLst/>
            <a:rect l="l" t="t" r="r" b="b"/>
            <a:pathLst>
              <a:path w="10523220" h="4523740">
                <a:moveTo>
                  <a:pt x="10523220" y="0"/>
                </a:moveTo>
                <a:lnTo>
                  <a:pt x="0" y="0"/>
                </a:lnTo>
                <a:lnTo>
                  <a:pt x="0" y="4523232"/>
                </a:lnTo>
                <a:lnTo>
                  <a:pt x="10523220" y="4523232"/>
                </a:lnTo>
                <a:lnTo>
                  <a:pt x="1052322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2000" y="457200"/>
            <a:ext cx="10365740" cy="46294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6700" indent="-25463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267335" algn="l"/>
              </a:tabLst>
            </a:pPr>
            <a:r>
              <a:rPr sz="20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Формировать</a:t>
            </a:r>
            <a:r>
              <a:rPr sz="20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20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школьников,</a:t>
            </a:r>
            <a:r>
              <a:rPr sz="20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их</a:t>
            </a:r>
            <a:r>
              <a:rPr sz="2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родителей</a:t>
            </a:r>
            <a:r>
              <a:rPr sz="2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представления:</a:t>
            </a:r>
            <a:endParaRPr sz="20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tabLst>
                <a:tab pos="391795" algn="l"/>
                <a:tab pos="695325" algn="l"/>
                <a:tab pos="2091055" algn="l"/>
                <a:tab pos="3632200" algn="l"/>
                <a:tab pos="4141470" algn="l"/>
                <a:tab pos="5179060" algn="l"/>
                <a:tab pos="6297930" algn="l"/>
                <a:tab pos="7606030" algn="l"/>
                <a:tab pos="9253220" algn="l"/>
                <a:tab pos="9552305" algn="l"/>
              </a:tabLst>
            </a:pP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а)	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о	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порочности	</a:t>
            </a:r>
            <a:r>
              <a:rPr sz="20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экстремизма	</a:t>
            </a:r>
            <a:r>
              <a:rPr sz="20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как	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способа	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решения	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отдельных	противоречий	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в	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сферах</a:t>
            </a:r>
            <a:endParaRPr sz="20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межнациональных</a:t>
            </a:r>
            <a:r>
              <a:rPr sz="20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2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межконфессиональных</a:t>
            </a:r>
            <a:r>
              <a:rPr sz="20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отношений</a:t>
            </a:r>
            <a:r>
              <a:rPr sz="20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между</a:t>
            </a:r>
            <a:r>
              <a:rPr sz="20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людьми;</a:t>
            </a:r>
            <a:endParaRPr sz="2000" dirty="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</a:pP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б)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о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несостоятельности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терроризма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как</a:t>
            </a:r>
            <a:r>
              <a:rPr sz="20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основного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средства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достижения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целей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политическими </a:t>
            </a:r>
            <a:r>
              <a:rPr sz="2000" spc="-4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экстремистами.</a:t>
            </a:r>
            <a:endParaRPr sz="2000" dirty="0">
              <a:latin typeface="Microsoft Sans Serif"/>
              <a:cs typeface="Microsoft Sans Serif"/>
            </a:endParaRPr>
          </a:p>
          <a:p>
            <a:pPr marL="266700" indent="-254635">
              <a:lnSpc>
                <a:spcPct val="100000"/>
              </a:lnSpc>
              <a:buAutoNum type="arabicPeriod" startAt="2"/>
              <a:tabLst>
                <a:tab pos="267335" algn="l"/>
              </a:tabLst>
            </a:pP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Способствовать</a:t>
            </a:r>
            <a:r>
              <a:rPr sz="20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выработке</a:t>
            </a:r>
            <a:r>
              <a:rPr sz="20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2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школьников,</a:t>
            </a:r>
            <a:r>
              <a:rPr sz="20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их</a:t>
            </a:r>
            <a:r>
              <a:rPr sz="2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родителей:</a:t>
            </a:r>
            <a:endParaRPr sz="20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а)</a:t>
            </a:r>
            <a:r>
              <a:rPr sz="20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иммунитета</a:t>
            </a:r>
            <a:r>
              <a:rPr sz="20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20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попыткам</a:t>
            </a:r>
            <a:r>
              <a:rPr sz="20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экстремистских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кругов</a:t>
            </a:r>
            <a:r>
              <a:rPr sz="20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влиять на</a:t>
            </a:r>
            <a:r>
              <a:rPr sz="20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сознание</a:t>
            </a:r>
            <a:r>
              <a:rPr sz="20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граждан</a:t>
            </a:r>
            <a:r>
              <a:rPr sz="20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России;</a:t>
            </a:r>
            <a:endParaRPr sz="20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б)</a:t>
            </a:r>
            <a:r>
              <a:rPr sz="2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психологической</a:t>
            </a:r>
            <a:r>
              <a:rPr sz="20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устойчивости</a:t>
            </a:r>
            <a:r>
              <a:rPr sz="20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перед</a:t>
            </a:r>
            <a:r>
              <a:rPr sz="20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угрозами</a:t>
            </a:r>
            <a:r>
              <a:rPr sz="20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терактов.</a:t>
            </a:r>
            <a:endParaRPr sz="2000" dirty="0">
              <a:latin typeface="Microsoft Sans Serif"/>
              <a:cs typeface="Microsoft Sans Serif"/>
            </a:endParaRPr>
          </a:p>
          <a:p>
            <a:pPr marL="266700" indent="-254635">
              <a:lnSpc>
                <a:spcPct val="100000"/>
              </a:lnSpc>
              <a:spcBef>
                <a:spcPts val="5"/>
              </a:spcBef>
              <a:buAutoNum type="arabicPeriod" startAt="3"/>
              <a:tabLst>
                <a:tab pos="267335" algn="l"/>
              </a:tabLst>
            </a:pP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Передавать</a:t>
            </a:r>
            <a:r>
              <a:rPr sz="20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учащимся,</a:t>
            </a:r>
            <a:r>
              <a:rPr sz="20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их</a:t>
            </a:r>
            <a:r>
              <a:rPr sz="2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родителям</a:t>
            </a:r>
            <a:r>
              <a:rPr sz="20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элементарные</a:t>
            </a:r>
            <a:r>
              <a:rPr sz="20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сведения:</a:t>
            </a:r>
            <a:endParaRPr sz="2000" dirty="0">
              <a:latin typeface="Microsoft Sans Serif"/>
              <a:cs typeface="Microsoft Sans Serif"/>
            </a:endParaRPr>
          </a:p>
          <a:p>
            <a:pPr marL="12700" marR="3910329">
              <a:lnSpc>
                <a:spcPct val="100000"/>
              </a:lnSpc>
            </a:pP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а)</a:t>
            </a:r>
            <a:r>
              <a:rPr sz="2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2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правилах</a:t>
            </a:r>
            <a:r>
              <a:rPr sz="20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поведения</a:t>
            </a:r>
            <a:r>
              <a:rPr sz="20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2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целях</a:t>
            </a:r>
            <a:r>
              <a:rPr sz="20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предупреждения</a:t>
            </a:r>
            <a:r>
              <a:rPr sz="20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терактов; </a:t>
            </a:r>
            <a:r>
              <a:rPr sz="2000" spc="-4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б)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2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правилах</a:t>
            </a:r>
            <a:r>
              <a:rPr sz="20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поведения</a:t>
            </a:r>
            <a:r>
              <a:rPr sz="20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</a:t>
            </a:r>
            <a:r>
              <a:rPr sz="2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теракте.</a:t>
            </a:r>
            <a:endParaRPr sz="2000" dirty="0">
              <a:latin typeface="Microsoft Sans Serif"/>
              <a:cs typeface="Microsoft Sans Serif"/>
            </a:endParaRPr>
          </a:p>
          <a:p>
            <a:pPr marL="353695" indent="-341630">
              <a:lnSpc>
                <a:spcPct val="100000"/>
              </a:lnSpc>
              <a:buAutoNum type="arabicPeriod" startAt="4"/>
              <a:tabLst>
                <a:tab pos="353695" algn="l"/>
                <a:tab pos="354330" algn="l"/>
                <a:tab pos="1647825" algn="l"/>
                <a:tab pos="2680970" algn="l"/>
                <a:tab pos="3084830" algn="l"/>
                <a:tab pos="5025390" algn="l"/>
                <a:tab pos="6305550" algn="l"/>
                <a:tab pos="7081520" algn="l"/>
                <a:tab pos="8562975" algn="l"/>
                <a:tab pos="8954770" algn="l"/>
                <a:tab pos="10224770" algn="l"/>
              </a:tabLst>
            </a:pPr>
            <a:r>
              <a:rPr sz="20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20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20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20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ы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20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ть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20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2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ия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ие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</a:t>
            </a:r>
            <a:r>
              <a:rPr sz="20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2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д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уп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20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20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ж</a:t>
            </a:r>
            <a:r>
              <a:rPr sz="20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д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ие	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я</a:t>
            </a:r>
            <a:r>
              <a:rPr sz="20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2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ени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я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	ср</a:t>
            </a:r>
            <a:r>
              <a:rPr sz="20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д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20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ш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20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2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20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ьни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ков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,	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их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20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д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20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2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й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endParaRPr sz="20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учителей:</a:t>
            </a:r>
            <a:endParaRPr sz="2000" dirty="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72200" y="5029200"/>
            <a:ext cx="493649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3860" algn="l"/>
                <a:tab pos="1840864" algn="l"/>
                <a:tab pos="3594100" algn="l"/>
                <a:tab pos="4795520" algn="l"/>
              </a:tabLst>
            </a:pP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о	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ф</a:t>
            </a:r>
            <a:r>
              <a:rPr sz="20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ально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й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8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8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бежн</a:t>
            </a:r>
            <a:r>
              <a:rPr sz="18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сти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18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8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в	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endParaRPr sz="1800" dirty="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2000" y="5029200"/>
            <a:ext cx="5186680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480059" algn="l"/>
                <a:tab pos="2794000" algn="l"/>
                <a:tab pos="4060825" algn="l"/>
                <a:tab pos="4453890" algn="l"/>
              </a:tabLst>
            </a:pP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)	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нем</a:t>
            </a:r>
            <a:r>
              <a:rPr sz="18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тив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ован</a:t>
            </a:r>
            <a:r>
              <a:rPr sz="1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8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ы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х	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опас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ни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й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х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ов 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необоснованного</a:t>
            </a:r>
            <a:r>
              <a:rPr sz="18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ограничения</a:t>
            </a:r>
            <a:r>
              <a:rPr sz="18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прав</a:t>
            </a:r>
            <a:r>
              <a:rPr sz="1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граждан;</a:t>
            </a:r>
            <a:endParaRPr sz="18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б)</a:t>
            </a:r>
            <a:r>
              <a:rPr sz="18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элементов</a:t>
            </a:r>
            <a:r>
              <a:rPr sz="1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экстремистских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воззрений.</a:t>
            </a:r>
            <a:endParaRPr sz="18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685800"/>
            <a:ext cx="10896599" cy="5562599"/>
          </a:xfrm>
          <a:custGeom>
            <a:avLst/>
            <a:gdLst/>
            <a:ahLst/>
            <a:cxnLst/>
            <a:rect l="l" t="t" r="r" b="b"/>
            <a:pathLst>
              <a:path w="9302750" h="5078095">
                <a:moveTo>
                  <a:pt x="9302496" y="0"/>
                </a:moveTo>
                <a:lnTo>
                  <a:pt x="0" y="0"/>
                </a:lnTo>
                <a:lnTo>
                  <a:pt x="0" y="5077968"/>
                </a:lnTo>
                <a:lnTo>
                  <a:pt x="9302496" y="5077968"/>
                </a:lnTo>
                <a:lnTo>
                  <a:pt x="9302496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4400" y="685800"/>
            <a:ext cx="10441128" cy="55528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457200" algn="just">
              <a:lnSpc>
                <a:spcPct val="100000"/>
              </a:lnSpc>
            </a:pPr>
            <a:r>
              <a:rPr sz="20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Терроризм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-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это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преступная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деятельность,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заключающаяся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порождении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среди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людей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страха,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неуверенности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своих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возможностях,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своей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стране,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своем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руководстве,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путем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организации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взрывов,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убийств,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захватов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заложников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угроз.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Противники мира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 стабильности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тратят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огромные деньги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то,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чтобы 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подкупить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преступников, вооружить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их и 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организовать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террористические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акты. Именно поэтому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осуществляются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взрывы,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падают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самолеты,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гибнут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люди.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Расчет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террористов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делается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то,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чтобы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разобщить,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поссорить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 и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сделать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врагами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людей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разных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национальностей,</a:t>
            </a:r>
            <a:r>
              <a:rPr sz="20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религий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2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социальных</a:t>
            </a:r>
            <a:r>
              <a:rPr sz="2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групп.</a:t>
            </a:r>
            <a:endParaRPr sz="2000" dirty="0">
              <a:latin typeface="Microsoft Sans Serif"/>
              <a:cs typeface="Microsoft Sans Serif"/>
            </a:endParaRPr>
          </a:p>
          <a:p>
            <a:pPr marR="5080" indent="457200" algn="just">
              <a:lnSpc>
                <a:spcPct val="100000"/>
              </a:lnSpc>
            </a:pP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Но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российский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народ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преодолеет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эти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преграды,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как</a:t>
            </a:r>
            <a:r>
              <a:rPr sz="20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делал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это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 раньше. Вы </a:t>
            </a:r>
            <a:r>
              <a:rPr sz="20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как </a:t>
            </a:r>
            <a:r>
              <a:rPr sz="20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молодые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граждане России </a:t>
            </a:r>
            <a:r>
              <a:rPr sz="20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можете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внести достойный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вклад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борьбу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с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терроризмом.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Для 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этого </a:t>
            </a:r>
            <a:r>
              <a:rPr sz="20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каждому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необходимо 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знать,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что 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такое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терроризм, </a:t>
            </a:r>
            <a:r>
              <a:rPr sz="20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как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люди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втягиваются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террористические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секты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становятся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террористами,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как</a:t>
            </a:r>
            <a:r>
              <a:rPr sz="20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распознать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террористическую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опасность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грамотно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действовать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экстремальной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обстановке.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Это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совсем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не </a:t>
            </a:r>
            <a:r>
              <a:rPr sz="20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значит,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что молодые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люди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нашей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стране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должны </a:t>
            </a:r>
            <a:r>
              <a:rPr sz="20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жить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постоянном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напряжении</a:t>
            </a:r>
            <a:r>
              <a:rPr sz="20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2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ощущении</a:t>
            </a:r>
            <a:r>
              <a:rPr sz="20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опасности.</a:t>
            </a:r>
            <a:endParaRPr sz="2000" dirty="0">
              <a:latin typeface="Microsoft Sans Serif"/>
              <a:cs typeface="Microsoft Sans Serif"/>
            </a:endParaRPr>
          </a:p>
          <a:p>
            <a:pPr marR="6350" indent="457200" algn="just">
              <a:lnSpc>
                <a:spcPct val="100000"/>
              </a:lnSpc>
            </a:pPr>
            <a:r>
              <a:rPr sz="20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Государство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стремится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20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тому,</a:t>
            </a:r>
            <a:r>
              <a:rPr sz="20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чтобы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вы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росли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счастливыми,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радовались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жизни, 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становились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достойными 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гражданами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своей </a:t>
            </a:r>
            <a:r>
              <a:rPr sz="20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великой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Родины.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Именно поэтому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вы 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должны</a:t>
            </a:r>
            <a:r>
              <a:rPr sz="2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быть</a:t>
            </a:r>
            <a:r>
              <a:rPr sz="20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бдительными,</a:t>
            </a:r>
            <a:r>
              <a:rPr sz="2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грамотными</a:t>
            </a:r>
            <a:r>
              <a:rPr sz="20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2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умелыми.</a:t>
            </a:r>
            <a:endParaRPr sz="20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21791" y="583691"/>
            <a:ext cx="10838815" cy="934719"/>
            <a:chOff x="621791" y="583691"/>
            <a:chExt cx="10838815" cy="934719"/>
          </a:xfrm>
        </p:grpSpPr>
        <p:sp>
          <p:nvSpPr>
            <p:cNvPr id="3" name="object 3"/>
            <p:cNvSpPr/>
            <p:nvPr/>
          </p:nvSpPr>
          <p:spPr>
            <a:xfrm>
              <a:off x="631697" y="593597"/>
              <a:ext cx="10819130" cy="914400"/>
            </a:xfrm>
            <a:custGeom>
              <a:avLst/>
              <a:gdLst/>
              <a:ahLst/>
              <a:cxnLst/>
              <a:rect l="l" t="t" r="r" b="b"/>
              <a:pathLst>
                <a:path w="10819130" h="914400">
                  <a:moveTo>
                    <a:pt x="10666476" y="0"/>
                  </a:moveTo>
                  <a:lnTo>
                    <a:pt x="152400" y="0"/>
                  </a:lnTo>
                  <a:lnTo>
                    <a:pt x="104231" y="7766"/>
                  </a:lnTo>
                  <a:lnTo>
                    <a:pt x="62396" y="29394"/>
                  </a:lnTo>
                  <a:lnTo>
                    <a:pt x="29405" y="62380"/>
                  </a:lnTo>
                  <a:lnTo>
                    <a:pt x="7769" y="104217"/>
                  </a:lnTo>
                  <a:lnTo>
                    <a:pt x="0" y="152400"/>
                  </a:lnTo>
                  <a:lnTo>
                    <a:pt x="0" y="762000"/>
                  </a:lnTo>
                  <a:lnTo>
                    <a:pt x="7769" y="810182"/>
                  </a:lnTo>
                  <a:lnTo>
                    <a:pt x="29405" y="852019"/>
                  </a:lnTo>
                  <a:lnTo>
                    <a:pt x="62396" y="885005"/>
                  </a:lnTo>
                  <a:lnTo>
                    <a:pt x="104231" y="906633"/>
                  </a:lnTo>
                  <a:lnTo>
                    <a:pt x="152400" y="914400"/>
                  </a:lnTo>
                  <a:lnTo>
                    <a:pt x="10666476" y="914400"/>
                  </a:lnTo>
                  <a:lnTo>
                    <a:pt x="10714658" y="906633"/>
                  </a:lnTo>
                  <a:lnTo>
                    <a:pt x="10756495" y="885005"/>
                  </a:lnTo>
                  <a:lnTo>
                    <a:pt x="10789481" y="852019"/>
                  </a:lnTo>
                  <a:lnTo>
                    <a:pt x="10811109" y="810182"/>
                  </a:lnTo>
                  <a:lnTo>
                    <a:pt x="10818876" y="762000"/>
                  </a:lnTo>
                  <a:lnTo>
                    <a:pt x="10818876" y="152400"/>
                  </a:lnTo>
                  <a:lnTo>
                    <a:pt x="10811109" y="104217"/>
                  </a:lnTo>
                  <a:lnTo>
                    <a:pt x="10789481" y="62380"/>
                  </a:lnTo>
                  <a:lnTo>
                    <a:pt x="10756495" y="29394"/>
                  </a:lnTo>
                  <a:lnTo>
                    <a:pt x="10714658" y="7766"/>
                  </a:lnTo>
                  <a:lnTo>
                    <a:pt x="10666476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31697" y="593597"/>
              <a:ext cx="10819130" cy="914400"/>
            </a:xfrm>
            <a:custGeom>
              <a:avLst/>
              <a:gdLst/>
              <a:ahLst/>
              <a:cxnLst/>
              <a:rect l="l" t="t" r="r" b="b"/>
              <a:pathLst>
                <a:path w="10819130" h="914400">
                  <a:moveTo>
                    <a:pt x="0" y="152400"/>
                  </a:moveTo>
                  <a:lnTo>
                    <a:pt x="7769" y="104217"/>
                  </a:lnTo>
                  <a:lnTo>
                    <a:pt x="29405" y="62380"/>
                  </a:lnTo>
                  <a:lnTo>
                    <a:pt x="62396" y="29394"/>
                  </a:lnTo>
                  <a:lnTo>
                    <a:pt x="104231" y="7766"/>
                  </a:lnTo>
                  <a:lnTo>
                    <a:pt x="152400" y="0"/>
                  </a:lnTo>
                  <a:lnTo>
                    <a:pt x="10666476" y="0"/>
                  </a:lnTo>
                  <a:lnTo>
                    <a:pt x="10714658" y="7766"/>
                  </a:lnTo>
                  <a:lnTo>
                    <a:pt x="10756495" y="29394"/>
                  </a:lnTo>
                  <a:lnTo>
                    <a:pt x="10789481" y="62380"/>
                  </a:lnTo>
                  <a:lnTo>
                    <a:pt x="10811109" y="104217"/>
                  </a:lnTo>
                  <a:lnTo>
                    <a:pt x="10818876" y="152400"/>
                  </a:lnTo>
                  <a:lnTo>
                    <a:pt x="10818876" y="762000"/>
                  </a:lnTo>
                  <a:lnTo>
                    <a:pt x="10811109" y="810182"/>
                  </a:lnTo>
                  <a:lnTo>
                    <a:pt x="10789481" y="852019"/>
                  </a:lnTo>
                  <a:lnTo>
                    <a:pt x="10756495" y="885005"/>
                  </a:lnTo>
                  <a:lnTo>
                    <a:pt x="10714658" y="906633"/>
                  </a:lnTo>
                  <a:lnTo>
                    <a:pt x="10666476" y="914400"/>
                  </a:lnTo>
                  <a:lnTo>
                    <a:pt x="152400" y="914400"/>
                  </a:lnTo>
                  <a:lnTo>
                    <a:pt x="104231" y="906633"/>
                  </a:lnTo>
                  <a:lnTo>
                    <a:pt x="62396" y="885005"/>
                  </a:lnTo>
                  <a:lnTo>
                    <a:pt x="29405" y="852019"/>
                  </a:lnTo>
                  <a:lnTo>
                    <a:pt x="7769" y="810182"/>
                  </a:lnTo>
                  <a:lnTo>
                    <a:pt x="0" y="762000"/>
                  </a:lnTo>
                  <a:lnTo>
                    <a:pt x="0" y="152400"/>
                  </a:lnTo>
                  <a:close/>
                </a:path>
              </a:pathLst>
            </a:custGeom>
            <a:ln w="19812">
              <a:solidFill>
                <a:srgbClr val="8309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762000" y="685800"/>
            <a:ext cx="101346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b="1" spc="-15" dirty="0" smtClean="0">
                <a:latin typeface="Microsoft Sans Serif"/>
                <a:cs typeface="Microsoft Sans Serif"/>
              </a:rPr>
              <a:t>Т</a:t>
            </a:r>
            <a:r>
              <a:rPr sz="2400" b="1" spc="-15" dirty="0" err="1" smtClean="0">
                <a:latin typeface="Microsoft Sans Serif"/>
                <a:cs typeface="Microsoft Sans Serif"/>
              </a:rPr>
              <a:t>еррористическая</a:t>
            </a:r>
            <a:r>
              <a:rPr sz="2400" b="1" spc="35" dirty="0" smtClean="0">
                <a:latin typeface="Microsoft Sans Serif"/>
                <a:cs typeface="Microsoft Sans Serif"/>
              </a:rPr>
              <a:t> </a:t>
            </a:r>
            <a:r>
              <a:rPr sz="2400" b="1" spc="-10" dirty="0">
                <a:latin typeface="Microsoft Sans Serif"/>
                <a:cs typeface="Microsoft Sans Serif"/>
              </a:rPr>
              <a:t>деятельность</a:t>
            </a:r>
            <a:r>
              <a:rPr sz="2400" b="1" spc="30" dirty="0">
                <a:latin typeface="Microsoft Sans Serif"/>
                <a:cs typeface="Microsoft Sans Serif"/>
              </a:rPr>
              <a:t> </a:t>
            </a:r>
            <a:r>
              <a:rPr sz="2400" b="1" dirty="0">
                <a:latin typeface="Microsoft Sans Serif"/>
                <a:cs typeface="Microsoft Sans Serif"/>
              </a:rPr>
              <a:t>-</a:t>
            </a:r>
            <a:r>
              <a:rPr sz="2400" b="1" spc="30" dirty="0">
                <a:latin typeface="Microsoft Sans Serif"/>
                <a:cs typeface="Microsoft Sans Serif"/>
              </a:rPr>
              <a:t> </a:t>
            </a:r>
            <a:r>
              <a:rPr sz="2400" b="1" spc="-10" dirty="0">
                <a:latin typeface="Microsoft Sans Serif"/>
                <a:cs typeface="Microsoft Sans Serif"/>
              </a:rPr>
              <a:t>деятельность,</a:t>
            </a:r>
            <a:r>
              <a:rPr sz="2400" b="1" spc="25" dirty="0">
                <a:latin typeface="Microsoft Sans Serif"/>
                <a:cs typeface="Microsoft Sans Serif"/>
              </a:rPr>
              <a:t> </a:t>
            </a:r>
            <a:r>
              <a:rPr sz="2400" b="1" spc="-15" dirty="0">
                <a:latin typeface="Microsoft Sans Serif"/>
                <a:cs typeface="Microsoft Sans Serif"/>
              </a:rPr>
              <a:t>включающая</a:t>
            </a:r>
            <a:r>
              <a:rPr sz="2400" b="1" dirty="0">
                <a:latin typeface="Microsoft Sans Serif"/>
                <a:cs typeface="Microsoft Sans Serif"/>
              </a:rPr>
              <a:t> в</a:t>
            </a:r>
            <a:r>
              <a:rPr sz="2400" b="1" spc="30" dirty="0">
                <a:latin typeface="Microsoft Sans Serif"/>
                <a:cs typeface="Microsoft Sans Serif"/>
              </a:rPr>
              <a:t> </a:t>
            </a:r>
            <a:r>
              <a:rPr sz="2400" b="1" spc="-15" dirty="0">
                <a:latin typeface="Microsoft Sans Serif"/>
                <a:cs typeface="Microsoft Sans Serif"/>
              </a:rPr>
              <a:t>себя</a:t>
            </a:r>
            <a:r>
              <a:rPr sz="18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:</a:t>
            </a:r>
            <a:endParaRPr sz="1800" dirty="0">
              <a:latin typeface="Microsoft Sans Serif"/>
              <a:cs typeface="Microsoft Sans Serif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21791" y="1690116"/>
            <a:ext cx="10838815" cy="4579620"/>
            <a:chOff x="621791" y="1690116"/>
            <a:chExt cx="10838815" cy="4579620"/>
          </a:xfrm>
        </p:grpSpPr>
        <p:sp>
          <p:nvSpPr>
            <p:cNvPr id="7" name="object 7"/>
            <p:cNvSpPr/>
            <p:nvPr/>
          </p:nvSpPr>
          <p:spPr>
            <a:xfrm>
              <a:off x="631697" y="1700022"/>
              <a:ext cx="10819130" cy="4559935"/>
            </a:xfrm>
            <a:custGeom>
              <a:avLst/>
              <a:gdLst/>
              <a:ahLst/>
              <a:cxnLst/>
              <a:rect l="l" t="t" r="r" b="b"/>
              <a:pathLst>
                <a:path w="10819130" h="4559935">
                  <a:moveTo>
                    <a:pt x="10058908" y="0"/>
                  </a:moveTo>
                  <a:lnTo>
                    <a:pt x="759968" y="0"/>
                  </a:lnTo>
                  <a:lnTo>
                    <a:pt x="711907" y="1495"/>
                  </a:lnTo>
                  <a:lnTo>
                    <a:pt x="664641" y="5920"/>
                  </a:lnTo>
                  <a:lnTo>
                    <a:pt x="618257" y="13188"/>
                  </a:lnTo>
                  <a:lnTo>
                    <a:pt x="572847" y="23209"/>
                  </a:lnTo>
                  <a:lnTo>
                    <a:pt x="528497" y="35893"/>
                  </a:lnTo>
                  <a:lnTo>
                    <a:pt x="485298" y="51152"/>
                  </a:lnTo>
                  <a:lnTo>
                    <a:pt x="443338" y="68897"/>
                  </a:lnTo>
                  <a:lnTo>
                    <a:pt x="402707" y="89038"/>
                  </a:lnTo>
                  <a:lnTo>
                    <a:pt x="363493" y="111488"/>
                  </a:lnTo>
                  <a:lnTo>
                    <a:pt x="325785" y="136156"/>
                  </a:lnTo>
                  <a:lnTo>
                    <a:pt x="289674" y="162954"/>
                  </a:lnTo>
                  <a:lnTo>
                    <a:pt x="255246" y="191793"/>
                  </a:lnTo>
                  <a:lnTo>
                    <a:pt x="222592" y="222583"/>
                  </a:lnTo>
                  <a:lnTo>
                    <a:pt x="191801" y="255236"/>
                  </a:lnTo>
                  <a:lnTo>
                    <a:pt x="162962" y="289663"/>
                  </a:lnTo>
                  <a:lnTo>
                    <a:pt x="136163" y="325774"/>
                  </a:lnTo>
                  <a:lnTo>
                    <a:pt x="111494" y="363482"/>
                  </a:lnTo>
                  <a:lnTo>
                    <a:pt x="89043" y="402696"/>
                  </a:lnTo>
                  <a:lnTo>
                    <a:pt x="68901" y="443327"/>
                  </a:lnTo>
                  <a:lnTo>
                    <a:pt x="51155" y="485287"/>
                  </a:lnTo>
                  <a:lnTo>
                    <a:pt x="35895" y="528487"/>
                  </a:lnTo>
                  <a:lnTo>
                    <a:pt x="23210" y="572838"/>
                  </a:lnTo>
                  <a:lnTo>
                    <a:pt x="13189" y="618251"/>
                  </a:lnTo>
                  <a:lnTo>
                    <a:pt x="5921" y="664636"/>
                  </a:lnTo>
                  <a:lnTo>
                    <a:pt x="1495" y="711904"/>
                  </a:lnTo>
                  <a:lnTo>
                    <a:pt x="0" y="759967"/>
                  </a:lnTo>
                  <a:lnTo>
                    <a:pt x="0" y="3799840"/>
                  </a:lnTo>
                  <a:lnTo>
                    <a:pt x="1495" y="3847900"/>
                  </a:lnTo>
                  <a:lnTo>
                    <a:pt x="5921" y="3895166"/>
                  </a:lnTo>
                  <a:lnTo>
                    <a:pt x="13189" y="3941550"/>
                  </a:lnTo>
                  <a:lnTo>
                    <a:pt x="23210" y="3986960"/>
                  </a:lnTo>
                  <a:lnTo>
                    <a:pt x="35895" y="4031310"/>
                  </a:lnTo>
                  <a:lnTo>
                    <a:pt x="51155" y="4074509"/>
                  </a:lnTo>
                  <a:lnTo>
                    <a:pt x="68901" y="4116469"/>
                  </a:lnTo>
                  <a:lnTo>
                    <a:pt x="89043" y="4157100"/>
                  </a:lnTo>
                  <a:lnTo>
                    <a:pt x="111494" y="4196314"/>
                  </a:lnTo>
                  <a:lnTo>
                    <a:pt x="136163" y="4234022"/>
                  </a:lnTo>
                  <a:lnTo>
                    <a:pt x="162962" y="4270133"/>
                  </a:lnTo>
                  <a:lnTo>
                    <a:pt x="191801" y="4304561"/>
                  </a:lnTo>
                  <a:lnTo>
                    <a:pt x="222592" y="4337215"/>
                  </a:lnTo>
                  <a:lnTo>
                    <a:pt x="255246" y="4368006"/>
                  </a:lnTo>
                  <a:lnTo>
                    <a:pt x="289674" y="4396845"/>
                  </a:lnTo>
                  <a:lnTo>
                    <a:pt x="325785" y="4423644"/>
                  </a:lnTo>
                  <a:lnTo>
                    <a:pt x="363493" y="4448313"/>
                  </a:lnTo>
                  <a:lnTo>
                    <a:pt x="402707" y="4470764"/>
                  </a:lnTo>
                  <a:lnTo>
                    <a:pt x="443338" y="4490906"/>
                  </a:lnTo>
                  <a:lnTo>
                    <a:pt x="485298" y="4508652"/>
                  </a:lnTo>
                  <a:lnTo>
                    <a:pt x="528497" y="4523912"/>
                  </a:lnTo>
                  <a:lnTo>
                    <a:pt x="572847" y="4536597"/>
                  </a:lnTo>
                  <a:lnTo>
                    <a:pt x="618257" y="4546618"/>
                  </a:lnTo>
                  <a:lnTo>
                    <a:pt x="664641" y="4553886"/>
                  </a:lnTo>
                  <a:lnTo>
                    <a:pt x="711907" y="4558312"/>
                  </a:lnTo>
                  <a:lnTo>
                    <a:pt x="759968" y="4559808"/>
                  </a:lnTo>
                  <a:lnTo>
                    <a:pt x="10058908" y="4559808"/>
                  </a:lnTo>
                  <a:lnTo>
                    <a:pt x="10106971" y="4558312"/>
                  </a:lnTo>
                  <a:lnTo>
                    <a:pt x="10154239" y="4553886"/>
                  </a:lnTo>
                  <a:lnTo>
                    <a:pt x="10200624" y="4546618"/>
                  </a:lnTo>
                  <a:lnTo>
                    <a:pt x="10246037" y="4536597"/>
                  </a:lnTo>
                  <a:lnTo>
                    <a:pt x="10290388" y="4523912"/>
                  </a:lnTo>
                  <a:lnTo>
                    <a:pt x="10333588" y="4508652"/>
                  </a:lnTo>
                  <a:lnTo>
                    <a:pt x="10375548" y="4490906"/>
                  </a:lnTo>
                  <a:lnTo>
                    <a:pt x="10416179" y="4470764"/>
                  </a:lnTo>
                  <a:lnTo>
                    <a:pt x="10455393" y="4448313"/>
                  </a:lnTo>
                  <a:lnTo>
                    <a:pt x="10493101" y="4423644"/>
                  </a:lnTo>
                  <a:lnTo>
                    <a:pt x="10529212" y="4396845"/>
                  </a:lnTo>
                  <a:lnTo>
                    <a:pt x="10563639" y="4368006"/>
                  </a:lnTo>
                  <a:lnTo>
                    <a:pt x="10596292" y="4337215"/>
                  </a:lnTo>
                  <a:lnTo>
                    <a:pt x="10627082" y="4304561"/>
                  </a:lnTo>
                  <a:lnTo>
                    <a:pt x="10655921" y="4270133"/>
                  </a:lnTo>
                  <a:lnTo>
                    <a:pt x="10682719" y="4234022"/>
                  </a:lnTo>
                  <a:lnTo>
                    <a:pt x="10707387" y="4196314"/>
                  </a:lnTo>
                  <a:lnTo>
                    <a:pt x="10729837" y="4157100"/>
                  </a:lnTo>
                  <a:lnTo>
                    <a:pt x="10749978" y="4116469"/>
                  </a:lnTo>
                  <a:lnTo>
                    <a:pt x="10767723" y="4074509"/>
                  </a:lnTo>
                  <a:lnTo>
                    <a:pt x="10782982" y="4031310"/>
                  </a:lnTo>
                  <a:lnTo>
                    <a:pt x="10795666" y="3986960"/>
                  </a:lnTo>
                  <a:lnTo>
                    <a:pt x="10805687" y="3941550"/>
                  </a:lnTo>
                  <a:lnTo>
                    <a:pt x="10812955" y="3895166"/>
                  </a:lnTo>
                  <a:lnTo>
                    <a:pt x="10817380" y="3847900"/>
                  </a:lnTo>
                  <a:lnTo>
                    <a:pt x="10818876" y="3799840"/>
                  </a:lnTo>
                  <a:lnTo>
                    <a:pt x="10818876" y="759967"/>
                  </a:lnTo>
                  <a:lnTo>
                    <a:pt x="10817380" y="711904"/>
                  </a:lnTo>
                  <a:lnTo>
                    <a:pt x="10812955" y="664636"/>
                  </a:lnTo>
                  <a:lnTo>
                    <a:pt x="10805687" y="618251"/>
                  </a:lnTo>
                  <a:lnTo>
                    <a:pt x="10795666" y="572838"/>
                  </a:lnTo>
                  <a:lnTo>
                    <a:pt x="10782982" y="528487"/>
                  </a:lnTo>
                  <a:lnTo>
                    <a:pt x="10767723" y="485287"/>
                  </a:lnTo>
                  <a:lnTo>
                    <a:pt x="10749978" y="443327"/>
                  </a:lnTo>
                  <a:lnTo>
                    <a:pt x="10729837" y="402696"/>
                  </a:lnTo>
                  <a:lnTo>
                    <a:pt x="10707387" y="363482"/>
                  </a:lnTo>
                  <a:lnTo>
                    <a:pt x="10682719" y="325774"/>
                  </a:lnTo>
                  <a:lnTo>
                    <a:pt x="10655921" y="289663"/>
                  </a:lnTo>
                  <a:lnTo>
                    <a:pt x="10627082" y="255236"/>
                  </a:lnTo>
                  <a:lnTo>
                    <a:pt x="10596292" y="222583"/>
                  </a:lnTo>
                  <a:lnTo>
                    <a:pt x="10563639" y="191793"/>
                  </a:lnTo>
                  <a:lnTo>
                    <a:pt x="10529212" y="162954"/>
                  </a:lnTo>
                  <a:lnTo>
                    <a:pt x="10493101" y="136156"/>
                  </a:lnTo>
                  <a:lnTo>
                    <a:pt x="10455393" y="111488"/>
                  </a:lnTo>
                  <a:lnTo>
                    <a:pt x="10416179" y="89038"/>
                  </a:lnTo>
                  <a:lnTo>
                    <a:pt x="10375548" y="68897"/>
                  </a:lnTo>
                  <a:lnTo>
                    <a:pt x="10333588" y="51152"/>
                  </a:lnTo>
                  <a:lnTo>
                    <a:pt x="10290388" y="35893"/>
                  </a:lnTo>
                  <a:lnTo>
                    <a:pt x="10246037" y="23209"/>
                  </a:lnTo>
                  <a:lnTo>
                    <a:pt x="10200624" y="13188"/>
                  </a:lnTo>
                  <a:lnTo>
                    <a:pt x="10154239" y="5920"/>
                  </a:lnTo>
                  <a:lnTo>
                    <a:pt x="10106971" y="1495"/>
                  </a:lnTo>
                  <a:lnTo>
                    <a:pt x="10058908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31697" y="1700022"/>
              <a:ext cx="10819130" cy="4559935"/>
            </a:xfrm>
            <a:custGeom>
              <a:avLst/>
              <a:gdLst/>
              <a:ahLst/>
              <a:cxnLst/>
              <a:rect l="l" t="t" r="r" b="b"/>
              <a:pathLst>
                <a:path w="10819130" h="4559935">
                  <a:moveTo>
                    <a:pt x="0" y="759967"/>
                  </a:moveTo>
                  <a:lnTo>
                    <a:pt x="1495" y="711904"/>
                  </a:lnTo>
                  <a:lnTo>
                    <a:pt x="5921" y="664636"/>
                  </a:lnTo>
                  <a:lnTo>
                    <a:pt x="13189" y="618251"/>
                  </a:lnTo>
                  <a:lnTo>
                    <a:pt x="23210" y="572838"/>
                  </a:lnTo>
                  <a:lnTo>
                    <a:pt x="35895" y="528487"/>
                  </a:lnTo>
                  <a:lnTo>
                    <a:pt x="51155" y="485287"/>
                  </a:lnTo>
                  <a:lnTo>
                    <a:pt x="68901" y="443327"/>
                  </a:lnTo>
                  <a:lnTo>
                    <a:pt x="89043" y="402696"/>
                  </a:lnTo>
                  <a:lnTo>
                    <a:pt x="111494" y="363482"/>
                  </a:lnTo>
                  <a:lnTo>
                    <a:pt x="136163" y="325774"/>
                  </a:lnTo>
                  <a:lnTo>
                    <a:pt x="162962" y="289663"/>
                  </a:lnTo>
                  <a:lnTo>
                    <a:pt x="191801" y="255236"/>
                  </a:lnTo>
                  <a:lnTo>
                    <a:pt x="222592" y="222583"/>
                  </a:lnTo>
                  <a:lnTo>
                    <a:pt x="255246" y="191793"/>
                  </a:lnTo>
                  <a:lnTo>
                    <a:pt x="289674" y="162954"/>
                  </a:lnTo>
                  <a:lnTo>
                    <a:pt x="325785" y="136156"/>
                  </a:lnTo>
                  <a:lnTo>
                    <a:pt x="363493" y="111488"/>
                  </a:lnTo>
                  <a:lnTo>
                    <a:pt x="402707" y="89038"/>
                  </a:lnTo>
                  <a:lnTo>
                    <a:pt x="443338" y="68897"/>
                  </a:lnTo>
                  <a:lnTo>
                    <a:pt x="485298" y="51152"/>
                  </a:lnTo>
                  <a:lnTo>
                    <a:pt x="528497" y="35893"/>
                  </a:lnTo>
                  <a:lnTo>
                    <a:pt x="572847" y="23209"/>
                  </a:lnTo>
                  <a:lnTo>
                    <a:pt x="618257" y="13188"/>
                  </a:lnTo>
                  <a:lnTo>
                    <a:pt x="664641" y="5920"/>
                  </a:lnTo>
                  <a:lnTo>
                    <a:pt x="711907" y="1495"/>
                  </a:lnTo>
                  <a:lnTo>
                    <a:pt x="759968" y="0"/>
                  </a:lnTo>
                  <a:lnTo>
                    <a:pt x="10058908" y="0"/>
                  </a:lnTo>
                  <a:lnTo>
                    <a:pt x="10106971" y="1495"/>
                  </a:lnTo>
                  <a:lnTo>
                    <a:pt x="10154239" y="5920"/>
                  </a:lnTo>
                  <a:lnTo>
                    <a:pt x="10200624" y="13188"/>
                  </a:lnTo>
                  <a:lnTo>
                    <a:pt x="10246037" y="23209"/>
                  </a:lnTo>
                  <a:lnTo>
                    <a:pt x="10290388" y="35893"/>
                  </a:lnTo>
                  <a:lnTo>
                    <a:pt x="10333588" y="51152"/>
                  </a:lnTo>
                  <a:lnTo>
                    <a:pt x="10375548" y="68897"/>
                  </a:lnTo>
                  <a:lnTo>
                    <a:pt x="10416179" y="89038"/>
                  </a:lnTo>
                  <a:lnTo>
                    <a:pt x="10455393" y="111488"/>
                  </a:lnTo>
                  <a:lnTo>
                    <a:pt x="10493101" y="136156"/>
                  </a:lnTo>
                  <a:lnTo>
                    <a:pt x="10529212" y="162954"/>
                  </a:lnTo>
                  <a:lnTo>
                    <a:pt x="10563639" y="191793"/>
                  </a:lnTo>
                  <a:lnTo>
                    <a:pt x="10596292" y="222583"/>
                  </a:lnTo>
                  <a:lnTo>
                    <a:pt x="10627082" y="255236"/>
                  </a:lnTo>
                  <a:lnTo>
                    <a:pt x="10655921" y="289663"/>
                  </a:lnTo>
                  <a:lnTo>
                    <a:pt x="10682719" y="325774"/>
                  </a:lnTo>
                  <a:lnTo>
                    <a:pt x="10707387" y="363482"/>
                  </a:lnTo>
                  <a:lnTo>
                    <a:pt x="10729837" y="402696"/>
                  </a:lnTo>
                  <a:lnTo>
                    <a:pt x="10749978" y="443327"/>
                  </a:lnTo>
                  <a:lnTo>
                    <a:pt x="10767723" y="485287"/>
                  </a:lnTo>
                  <a:lnTo>
                    <a:pt x="10782982" y="528487"/>
                  </a:lnTo>
                  <a:lnTo>
                    <a:pt x="10795666" y="572838"/>
                  </a:lnTo>
                  <a:lnTo>
                    <a:pt x="10805687" y="618251"/>
                  </a:lnTo>
                  <a:lnTo>
                    <a:pt x="10812955" y="664636"/>
                  </a:lnTo>
                  <a:lnTo>
                    <a:pt x="10817380" y="711904"/>
                  </a:lnTo>
                  <a:lnTo>
                    <a:pt x="10818876" y="759967"/>
                  </a:lnTo>
                  <a:lnTo>
                    <a:pt x="10818876" y="3799840"/>
                  </a:lnTo>
                  <a:lnTo>
                    <a:pt x="10817380" y="3847900"/>
                  </a:lnTo>
                  <a:lnTo>
                    <a:pt x="10812955" y="3895166"/>
                  </a:lnTo>
                  <a:lnTo>
                    <a:pt x="10805687" y="3941550"/>
                  </a:lnTo>
                  <a:lnTo>
                    <a:pt x="10795666" y="3986960"/>
                  </a:lnTo>
                  <a:lnTo>
                    <a:pt x="10782982" y="4031310"/>
                  </a:lnTo>
                  <a:lnTo>
                    <a:pt x="10767723" y="4074509"/>
                  </a:lnTo>
                  <a:lnTo>
                    <a:pt x="10749978" y="4116469"/>
                  </a:lnTo>
                  <a:lnTo>
                    <a:pt x="10729837" y="4157100"/>
                  </a:lnTo>
                  <a:lnTo>
                    <a:pt x="10707387" y="4196314"/>
                  </a:lnTo>
                  <a:lnTo>
                    <a:pt x="10682719" y="4234022"/>
                  </a:lnTo>
                  <a:lnTo>
                    <a:pt x="10655921" y="4270133"/>
                  </a:lnTo>
                  <a:lnTo>
                    <a:pt x="10627082" y="4304561"/>
                  </a:lnTo>
                  <a:lnTo>
                    <a:pt x="10596292" y="4337215"/>
                  </a:lnTo>
                  <a:lnTo>
                    <a:pt x="10563639" y="4368006"/>
                  </a:lnTo>
                  <a:lnTo>
                    <a:pt x="10529212" y="4396845"/>
                  </a:lnTo>
                  <a:lnTo>
                    <a:pt x="10493101" y="4423644"/>
                  </a:lnTo>
                  <a:lnTo>
                    <a:pt x="10455393" y="4448313"/>
                  </a:lnTo>
                  <a:lnTo>
                    <a:pt x="10416179" y="4470764"/>
                  </a:lnTo>
                  <a:lnTo>
                    <a:pt x="10375548" y="4490906"/>
                  </a:lnTo>
                  <a:lnTo>
                    <a:pt x="10333588" y="4508652"/>
                  </a:lnTo>
                  <a:lnTo>
                    <a:pt x="10290388" y="4523912"/>
                  </a:lnTo>
                  <a:lnTo>
                    <a:pt x="10246037" y="4536597"/>
                  </a:lnTo>
                  <a:lnTo>
                    <a:pt x="10200624" y="4546618"/>
                  </a:lnTo>
                  <a:lnTo>
                    <a:pt x="10154239" y="4553886"/>
                  </a:lnTo>
                  <a:lnTo>
                    <a:pt x="10106971" y="4558312"/>
                  </a:lnTo>
                  <a:lnTo>
                    <a:pt x="10058908" y="4559808"/>
                  </a:lnTo>
                  <a:lnTo>
                    <a:pt x="759968" y="4559808"/>
                  </a:lnTo>
                  <a:lnTo>
                    <a:pt x="711907" y="4558312"/>
                  </a:lnTo>
                  <a:lnTo>
                    <a:pt x="664641" y="4553886"/>
                  </a:lnTo>
                  <a:lnTo>
                    <a:pt x="618257" y="4546618"/>
                  </a:lnTo>
                  <a:lnTo>
                    <a:pt x="572847" y="4536597"/>
                  </a:lnTo>
                  <a:lnTo>
                    <a:pt x="528497" y="4523912"/>
                  </a:lnTo>
                  <a:lnTo>
                    <a:pt x="485298" y="4508652"/>
                  </a:lnTo>
                  <a:lnTo>
                    <a:pt x="443338" y="4490906"/>
                  </a:lnTo>
                  <a:lnTo>
                    <a:pt x="402707" y="4470764"/>
                  </a:lnTo>
                  <a:lnTo>
                    <a:pt x="363493" y="4448313"/>
                  </a:lnTo>
                  <a:lnTo>
                    <a:pt x="325785" y="4423644"/>
                  </a:lnTo>
                  <a:lnTo>
                    <a:pt x="289674" y="4396845"/>
                  </a:lnTo>
                  <a:lnTo>
                    <a:pt x="255246" y="4368006"/>
                  </a:lnTo>
                  <a:lnTo>
                    <a:pt x="222592" y="4337215"/>
                  </a:lnTo>
                  <a:lnTo>
                    <a:pt x="191801" y="4304561"/>
                  </a:lnTo>
                  <a:lnTo>
                    <a:pt x="162962" y="4270133"/>
                  </a:lnTo>
                  <a:lnTo>
                    <a:pt x="136163" y="4234022"/>
                  </a:lnTo>
                  <a:lnTo>
                    <a:pt x="111494" y="4196314"/>
                  </a:lnTo>
                  <a:lnTo>
                    <a:pt x="89043" y="4157100"/>
                  </a:lnTo>
                  <a:lnTo>
                    <a:pt x="68901" y="4116469"/>
                  </a:lnTo>
                  <a:lnTo>
                    <a:pt x="51155" y="4074509"/>
                  </a:lnTo>
                  <a:lnTo>
                    <a:pt x="35895" y="4031310"/>
                  </a:lnTo>
                  <a:lnTo>
                    <a:pt x="23210" y="3986960"/>
                  </a:lnTo>
                  <a:lnTo>
                    <a:pt x="13189" y="3941550"/>
                  </a:lnTo>
                  <a:lnTo>
                    <a:pt x="5921" y="3895166"/>
                  </a:lnTo>
                  <a:lnTo>
                    <a:pt x="1495" y="3847900"/>
                  </a:lnTo>
                  <a:lnTo>
                    <a:pt x="0" y="3799840"/>
                  </a:lnTo>
                  <a:lnTo>
                    <a:pt x="0" y="759967"/>
                  </a:lnTo>
                  <a:close/>
                </a:path>
              </a:pathLst>
            </a:custGeom>
            <a:ln w="19812">
              <a:solidFill>
                <a:srgbClr val="8309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>
              <a:lnSpc>
                <a:spcPct val="100000"/>
              </a:lnSpc>
            </a:pPr>
            <a:r>
              <a:rPr spc="-5" dirty="0"/>
              <a:t>а)</a:t>
            </a:r>
            <a:r>
              <a:rPr spc="30" dirty="0"/>
              <a:t> </a:t>
            </a:r>
            <a:r>
              <a:rPr spc="-20" dirty="0"/>
              <a:t>организацию,</a:t>
            </a:r>
            <a:r>
              <a:rPr spc="-5" dirty="0"/>
              <a:t> </a:t>
            </a:r>
            <a:r>
              <a:rPr spc="-10" dirty="0"/>
              <a:t>планирование,</a:t>
            </a:r>
            <a:r>
              <a:rPr spc="-5" dirty="0"/>
              <a:t> </a:t>
            </a:r>
            <a:r>
              <a:rPr spc="-55" dirty="0"/>
              <a:t>подготовку,</a:t>
            </a:r>
            <a:r>
              <a:rPr spc="40" dirty="0"/>
              <a:t> </a:t>
            </a:r>
            <a:r>
              <a:rPr spc="-10" dirty="0"/>
              <a:t>финансирование</a:t>
            </a:r>
            <a:r>
              <a:rPr spc="5" dirty="0"/>
              <a:t> </a:t>
            </a:r>
            <a:r>
              <a:rPr dirty="0"/>
              <a:t>и</a:t>
            </a:r>
            <a:r>
              <a:rPr spc="40" dirty="0"/>
              <a:t> </a:t>
            </a:r>
            <a:r>
              <a:rPr spc="-10" dirty="0"/>
              <a:t>реализацию </a:t>
            </a:r>
            <a:r>
              <a:rPr spc="-515" dirty="0"/>
              <a:t> </a:t>
            </a:r>
            <a:r>
              <a:rPr spc="-20" dirty="0"/>
              <a:t>террористического</a:t>
            </a:r>
            <a:r>
              <a:rPr spc="-10" dirty="0"/>
              <a:t> </a:t>
            </a:r>
            <a:r>
              <a:rPr spc="-30" dirty="0"/>
              <a:t>акта;</a:t>
            </a:r>
          </a:p>
          <a:p>
            <a:pPr marL="12700">
              <a:lnSpc>
                <a:spcPct val="100000"/>
              </a:lnSpc>
            </a:pPr>
            <a:r>
              <a:rPr dirty="0"/>
              <a:t>б) </a:t>
            </a:r>
            <a:r>
              <a:rPr spc="-20" dirty="0"/>
              <a:t>подстрекательство</a:t>
            </a:r>
            <a:r>
              <a:rPr spc="-25" dirty="0"/>
              <a:t> </a:t>
            </a:r>
            <a:r>
              <a:rPr spc="-125" dirty="0"/>
              <a:t>к</a:t>
            </a:r>
            <a:r>
              <a:rPr spc="10" dirty="0"/>
              <a:t> </a:t>
            </a:r>
            <a:r>
              <a:rPr spc="-15" dirty="0"/>
              <a:t>террористическому</a:t>
            </a:r>
            <a:r>
              <a:rPr spc="-30" dirty="0"/>
              <a:t> </a:t>
            </a:r>
            <a:r>
              <a:rPr spc="-20" dirty="0"/>
              <a:t>акту;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/>
              <a:t>в)</a:t>
            </a:r>
            <a:r>
              <a:rPr spc="25" dirty="0"/>
              <a:t> </a:t>
            </a:r>
            <a:r>
              <a:rPr spc="-20" dirty="0"/>
              <a:t>организацию</a:t>
            </a:r>
            <a:r>
              <a:rPr spc="-5" dirty="0"/>
              <a:t> </a:t>
            </a:r>
            <a:r>
              <a:rPr spc="-35" dirty="0"/>
              <a:t>незаконного</a:t>
            </a:r>
            <a:r>
              <a:rPr spc="-15" dirty="0"/>
              <a:t> </a:t>
            </a:r>
            <a:r>
              <a:rPr spc="-20" dirty="0"/>
              <a:t>вооруженного</a:t>
            </a:r>
            <a:r>
              <a:rPr dirty="0"/>
              <a:t> </a:t>
            </a:r>
            <a:r>
              <a:rPr spc="-10" dirty="0"/>
              <a:t>формирования,</a:t>
            </a:r>
            <a:r>
              <a:rPr spc="10" dirty="0"/>
              <a:t> </a:t>
            </a:r>
            <a:r>
              <a:rPr spc="-15" dirty="0"/>
              <a:t>преступного</a:t>
            </a:r>
            <a:r>
              <a:rPr spc="10" dirty="0"/>
              <a:t> </a:t>
            </a:r>
            <a:r>
              <a:rPr spc="-5" dirty="0"/>
              <a:t>сообщества </a:t>
            </a:r>
            <a:r>
              <a:rPr spc="-515" dirty="0"/>
              <a:t> </a:t>
            </a:r>
            <a:r>
              <a:rPr spc="-5" dirty="0"/>
              <a:t>(преступной</a:t>
            </a:r>
            <a:r>
              <a:rPr spc="-10" dirty="0"/>
              <a:t> </a:t>
            </a:r>
            <a:r>
              <a:rPr spc="-20" dirty="0"/>
              <a:t>организации), организованной </a:t>
            </a:r>
            <a:r>
              <a:rPr spc="-25" dirty="0"/>
              <a:t>группы</a:t>
            </a:r>
            <a:r>
              <a:rPr spc="25" dirty="0"/>
              <a:t> </a:t>
            </a:r>
            <a:r>
              <a:rPr dirty="0"/>
              <a:t>для</a:t>
            </a:r>
            <a:r>
              <a:rPr spc="10" dirty="0"/>
              <a:t> </a:t>
            </a:r>
            <a:r>
              <a:rPr spc="-10" dirty="0"/>
              <a:t>реализации</a:t>
            </a:r>
          </a:p>
          <a:p>
            <a:pPr marL="12700">
              <a:lnSpc>
                <a:spcPct val="100000"/>
              </a:lnSpc>
            </a:pPr>
            <a:r>
              <a:rPr spc="-20" dirty="0"/>
              <a:t>террористического</a:t>
            </a:r>
            <a:r>
              <a:rPr spc="-10" dirty="0"/>
              <a:t> </a:t>
            </a:r>
            <a:r>
              <a:rPr spc="-30" dirty="0"/>
              <a:t>акта,</a:t>
            </a:r>
            <a:r>
              <a:rPr spc="10" dirty="0"/>
              <a:t> </a:t>
            </a:r>
            <a:r>
              <a:rPr dirty="0"/>
              <a:t>а</a:t>
            </a:r>
            <a:r>
              <a:rPr spc="10" dirty="0"/>
              <a:t> </a:t>
            </a:r>
            <a:r>
              <a:rPr spc="-5" dirty="0"/>
              <a:t>равно</a:t>
            </a:r>
            <a:r>
              <a:rPr spc="15" dirty="0"/>
              <a:t> </a:t>
            </a:r>
            <a:r>
              <a:rPr spc="-5" dirty="0"/>
              <a:t>участие</a:t>
            </a:r>
            <a:r>
              <a:rPr dirty="0"/>
              <a:t> в</a:t>
            </a:r>
            <a:r>
              <a:rPr spc="15" dirty="0"/>
              <a:t> </a:t>
            </a:r>
            <a:r>
              <a:rPr spc="-30" dirty="0"/>
              <a:t>такой</a:t>
            </a:r>
            <a:r>
              <a:rPr spc="15" dirty="0"/>
              <a:t> </a:t>
            </a:r>
            <a:r>
              <a:rPr spc="-20" dirty="0"/>
              <a:t>структуре;</a:t>
            </a:r>
          </a:p>
          <a:p>
            <a:pPr marL="12700">
              <a:lnSpc>
                <a:spcPct val="100000"/>
              </a:lnSpc>
            </a:pPr>
            <a:r>
              <a:rPr spc="-20" dirty="0"/>
              <a:t>г)</a:t>
            </a:r>
            <a:r>
              <a:rPr spc="15" dirty="0"/>
              <a:t> </a:t>
            </a:r>
            <a:r>
              <a:rPr spc="-40" dirty="0"/>
              <a:t>вербовку,</a:t>
            </a:r>
            <a:r>
              <a:rPr spc="15" dirty="0"/>
              <a:t> </a:t>
            </a:r>
            <a:r>
              <a:rPr spc="-15" dirty="0"/>
              <a:t>вооружение,</a:t>
            </a:r>
            <a:r>
              <a:rPr spc="-10" dirty="0"/>
              <a:t> </a:t>
            </a:r>
            <a:r>
              <a:rPr spc="-15" dirty="0"/>
              <a:t>обучение</a:t>
            </a:r>
            <a:r>
              <a:rPr spc="10" dirty="0"/>
              <a:t> </a:t>
            </a:r>
            <a:r>
              <a:rPr dirty="0"/>
              <a:t>и</a:t>
            </a:r>
            <a:r>
              <a:rPr spc="30" dirty="0"/>
              <a:t> </a:t>
            </a:r>
            <a:r>
              <a:rPr spc="-20" dirty="0"/>
              <a:t>использование</a:t>
            </a:r>
            <a:r>
              <a:rPr spc="-5" dirty="0"/>
              <a:t> </a:t>
            </a:r>
            <a:r>
              <a:rPr spc="-10" dirty="0"/>
              <a:t>террористов;</a:t>
            </a:r>
          </a:p>
          <a:p>
            <a:pPr marL="12700" marR="721995">
              <a:lnSpc>
                <a:spcPct val="100000"/>
              </a:lnSpc>
            </a:pPr>
            <a:r>
              <a:rPr spc="-5" dirty="0"/>
              <a:t>д)</a:t>
            </a:r>
            <a:r>
              <a:rPr spc="10" dirty="0"/>
              <a:t> </a:t>
            </a:r>
            <a:r>
              <a:rPr spc="-5" dirty="0"/>
              <a:t>информационное</a:t>
            </a:r>
            <a:r>
              <a:rPr spc="-20" dirty="0"/>
              <a:t> </a:t>
            </a:r>
            <a:r>
              <a:rPr spc="5" dirty="0"/>
              <a:t>или</a:t>
            </a:r>
            <a:r>
              <a:rPr spc="15" dirty="0"/>
              <a:t> </a:t>
            </a:r>
            <a:r>
              <a:rPr spc="-5" dirty="0"/>
              <a:t>иное</a:t>
            </a:r>
            <a:r>
              <a:rPr spc="20" dirty="0"/>
              <a:t> </a:t>
            </a:r>
            <a:r>
              <a:rPr spc="-10" dirty="0"/>
              <a:t>пособничество</a:t>
            </a:r>
            <a:r>
              <a:rPr spc="-20" dirty="0"/>
              <a:t> </a:t>
            </a:r>
            <a:r>
              <a:rPr dirty="0"/>
              <a:t>в</a:t>
            </a:r>
            <a:r>
              <a:rPr spc="30" dirty="0"/>
              <a:t> </a:t>
            </a:r>
            <a:r>
              <a:rPr spc="-10" dirty="0"/>
              <a:t>планировании, </a:t>
            </a:r>
            <a:r>
              <a:rPr spc="-40" dirty="0"/>
              <a:t>подготовке</a:t>
            </a:r>
            <a:r>
              <a:rPr spc="15" dirty="0"/>
              <a:t> </a:t>
            </a:r>
            <a:r>
              <a:rPr spc="5" dirty="0"/>
              <a:t>или </a:t>
            </a:r>
            <a:r>
              <a:rPr spc="-515" dirty="0"/>
              <a:t> </a:t>
            </a:r>
            <a:r>
              <a:rPr spc="-10" dirty="0"/>
              <a:t>реализации</a:t>
            </a:r>
            <a:r>
              <a:rPr spc="-30" dirty="0"/>
              <a:t> </a:t>
            </a:r>
            <a:r>
              <a:rPr spc="-20" dirty="0"/>
              <a:t>террористического</a:t>
            </a:r>
            <a:r>
              <a:rPr spc="-30" dirty="0"/>
              <a:t> акта;</a:t>
            </a:r>
          </a:p>
          <a:p>
            <a:pPr marL="12700" marR="377825">
              <a:lnSpc>
                <a:spcPct val="100000"/>
              </a:lnSpc>
            </a:pPr>
            <a:r>
              <a:rPr spc="-5" dirty="0"/>
              <a:t>е)</a:t>
            </a:r>
            <a:r>
              <a:rPr spc="10" dirty="0"/>
              <a:t> </a:t>
            </a:r>
            <a:r>
              <a:rPr spc="-20" dirty="0"/>
              <a:t>пропаганду</a:t>
            </a:r>
            <a:r>
              <a:rPr dirty="0"/>
              <a:t> </a:t>
            </a:r>
            <a:r>
              <a:rPr spc="-5" dirty="0"/>
              <a:t>идей</a:t>
            </a:r>
            <a:r>
              <a:rPr spc="10" dirty="0"/>
              <a:t> </a:t>
            </a:r>
            <a:r>
              <a:rPr spc="-20" dirty="0"/>
              <a:t>терроризма,</a:t>
            </a:r>
            <a:r>
              <a:rPr spc="-15" dirty="0"/>
              <a:t> </a:t>
            </a:r>
            <a:r>
              <a:rPr spc="-5" dirty="0"/>
              <a:t>распространение</a:t>
            </a:r>
            <a:r>
              <a:rPr spc="-25" dirty="0"/>
              <a:t> </a:t>
            </a:r>
            <a:r>
              <a:rPr spc="-10" dirty="0"/>
              <a:t>материалов</a:t>
            </a:r>
            <a:r>
              <a:rPr dirty="0"/>
              <a:t> </a:t>
            </a:r>
            <a:r>
              <a:rPr spc="5" dirty="0"/>
              <a:t>или</a:t>
            </a:r>
            <a:r>
              <a:rPr spc="10" dirty="0"/>
              <a:t> </a:t>
            </a:r>
            <a:r>
              <a:rPr spc="-5" dirty="0"/>
              <a:t>информации, </a:t>
            </a:r>
            <a:r>
              <a:rPr spc="-515" dirty="0"/>
              <a:t> </a:t>
            </a:r>
            <a:r>
              <a:rPr spc="-15" dirty="0"/>
              <a:t>призывающих</a:t>
            </a:r>
            <a:r>
              <a:rPr spc="-5" dirty="0"/>
              <a:t> </a:t>
            </a:r>
            <a:r>
              <a:rPr spc="-125" dirty="0"/>
              <a:t>к</a:t>
            </a:r>
            <a:r>
              <a:rPr spc="5" dirty="0"/>
              <a:t> </a:t>
            </a:r>
            <a:r>
              <a:rPr spc="-5" dirty="0"/>
              <a:t>осуществлению</a:t>
            </a:r>
            <a:r>
              <a:rPr spc="-10" dirty="0"/>
              <a:t> </a:t>
            </a:r>
            <a:r>
              <a:rPr spc="-15" dirty="0"/>
              <a:t>террористической</a:t>
            </a:r>
            <a:r>
              <a:rPr spc="-20" dirty="0"/>
              <a:t> </a:t>
            </a:r>
            <a:r>
              <a:rPr spc="-10" dirty="0"/>
              <a:t>деятельности</a:t>
            </a:r>
            <a:r>
              <a:rPr spc="-15" dirty="0"/>
              <a:t> </a:t>
            </a:r>
            <a:r>
              <a:rPr dirty="0"/>
              <a:t>либо</a:t>
            </a:r>
          </a:p>
          <a:p>
            <a:pPr marL="12700" marR="848994">
              <a:lnSpc>
                <a:spcPct val="100000"/>
              </a:lnSpc>
            </a:pPr>
            <a:r>
              <a:rPr dirty="0"/>
              <a:t>обосновывающих</a:t>
            </a:r>
            <a:r>
              <a:rPr spc="-20" dirty="0"/>
              <a:t> </a:t>
            </a:r>
            <a:r>
              <a:rPr spc="5" dirty="0"/>
              <a:t>или</a:t>
            </a:r>
            <a:r>
              <a:rPr spc="20" dirty="0"/>
              <a:t> </a:t>
            </a:r>
            <a:r>
              <a:rPr spc="-10" dirty="0"/>
              <a:t>оправдывающих</a:t>
            </a:r>
            <a:r>
              <a:rPr spc="5" dirty="0"/>
              <a:t> </a:t>
            </a:r>
            <a:r>
              <a:rPr spc="-20" dirty="0"/>
              <a:t>необходимость</a:t>
            </a:r>
            <a:r>
              <a:rPr spc="-10" dirty="0"/>
              <a:t> осуществления</a:t>
            </a:r>
            <a:r>
              <a:rPr spc="15" dirty="0"/>
              <a:t> </a:t>
            </a:r>
            <a:r>
              <a:rPr spc="-30" dirty="0"/>
              <a:t>такой </a:t>
            </a:r>
            <a:r>
              <a:rPr spc="-520" dirty="0"/>
              <a:t> </a:t>
            </a:r>
            <a:r>
              <a:rPr spc="-10" dirty="0"/>
              <a:t>деятельности;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095" y="707263"/>
            <a:ext cx="10599420" cy="6045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985" indent="457200" algn="just">
              <a:lnSpc>
                <a:spcPct val="100000"/>
              </a:lnSpc>
            </a:pPr>
            <a:r>
              <a:rPr sz="2800" b="1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Терроризм</a:t>
            </a:r>
            <a:r>
              <a:rPr sz="2800" b="1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470" dirty="0">
                <a:solidFill>
                  <a:srgbClr val="FFFFFF"/>
                </a:solidFill>
                <a:latin typeface="Microsoft Sans Serif"/>
                <a:cs typeface="Microsoft Sans Serif"/>
              </a:rPr>
              <a:t>– </a:t>
            </a:r>
            <a:r>
              <a:rPr sz="2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крайняя</a:t>
            </a:r>
            <a:r>
              <a:rPr sz="2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мера,</a:t>
            </a: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2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помощью</a:t>
            </a: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которой</a:t>
            </a:r>
            <a:r>
              <a:rPr sz="2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отдельные</a:t>
            </a:r>
            <a:r>
              <a:rPr sz="2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лица</a:t>
            </a:r>
            <a:r>
              <a:rPr sz="2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или</a:t>
            </a:r>
            <a:r>
              <a:rPr sz="2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политические</a:t>
            </a:r>
            <a:r>
              <a:rPr sz="2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партии </a:t>
            </a:r>
            <a:r>
              <a:rPr sz="2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пытаются</a:t>
            </a: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добиться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осуществления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своих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требований,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зачастую</a:t>
            </a:r>
            <a:r>
              <a:rPr sz="2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чуждых</a:t>
            </a: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демократическому </a:t>
            </a:r>
            <a:r>
              <a:rPr sz="2400" spc="-4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обществу.</a:t>
            </a:r>
            <a:endParaRPr sz="2400" dirty="0">
              <a:latin typeface="Microsoft Sans Serif"/>
              <a:cs typeface="Microsoft Sans Serif"/>
            </a:endParaRPr>
          </a:p>
          <a:p>
            <a:pPr indent="457200" algn="just">
              <a:lnSpc>
                <a:spcPct val="100000"/>
              </a:lnSpc>
            </a:pPr>
            <a:r>
              <a:rPr sz="2800" b="1" spc="-5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По</a:t>
            </a:r>
            <a:r>
              <a:rPr sz="2800" b="1" spc="1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b="1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своим</a:t>
            </a:r>
            <a:r>
              <a:rPr sz="2800" b="1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b="1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целям</a:t>
            </a:r>
            <a:r>
              <a:rPr sz="2800" b="1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b="1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терроризм</a:t>
            </a:r>
            <a:r>
              <a:rPr sz="2800" b="1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делится</a:t>
            </a:r>
            <a:r>
              <a:rPr sz="2800" b="1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на:</a:t>
            </a:r>
            <a:endParaRPr sz="2800" b="1" dirty="0">
              <a:latin typeface="Microsoft Sans Serif"/>
              <a:cs typeface="Microsoft Sans Serif"/>
            </a:endParaRPr>
          </a:p>
          <a:p>
            <a:pPr indent="457200" algn="just">
              <a:lnSpc>
                <a:spcPct val="100000"/>
              </a:lnSpc>
            </a:pPr>
            <a:r>
              <a:rPr sz="2400" spc="-1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Националистический</a:t>
            </a:r>
            <a:r>
              <a:rPr sz="240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745" dirty="0">
                <a:solidFill>
                  <a:srgbClr val="FFFFFF"/>
                </a:solidFill>
                <a:latin typeface="Microsoft Sans Serif"/>
                <a:cs typeface="Microsoft Sans Serif"/>
              </a:rPr>
              <a:t>—</a:t>
            </a:r>
            <a:r>
              <a:rPr sz="2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преследует</a:t>
            </a:r>
            <a:r>
              <a:rPr sz="24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сепаратистские</a:t>
            </a:r>
            <a:r>
              <a:rPr sz="24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или</a:t>
            </a:r>
            <a:r>
              <a:rPr sz="2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национально-освободительные</a:t>
            </a:r>
            <a:r>
              <a:rPr sz="24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цели;</a:t>
            </a:r>
            <a:endParaRPr sz="2400" dirty="0">
              <a:latin typeface="Microsoft Sans Serif"/>
              <a:cs typeface="Microsoft Sans Serif"/>
            </a:endParaRPr>
          </a:p>
          <a:p>
            <a:pPr marR="6350" indent="457200" algn="just">
              <a:lnSpc>
                <a:spcPct val="100000"/>
              </a:lnSpc>
            </a:pPr>
            <a:r>
              <a:rPr sz="2400" spc="-3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Религиозный</a:t>
            </a:r>
            <a:r>
              <a:rPr sz="2400" spc="-3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745" dirty="0">
                <a:solidFill>
                  <a:srgbClr val="FFFFFF"/>
                </a:solidFill>
                <a:latin typeface="Microsoft Sans Serif"/>
                <a:cs typeface="Microsoft Sans Serif"/>
              </a:rPr>
              <a:t>— </a:t>
            </a:r>
            <a:r>
              <a:rPr sz="24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может 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быть </a:t>
            </a:r>
            <a:r>
              <a:rPr sz="2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связан 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с </a:t>
            </a: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борьбой </a:t>
            </a:r>
            <a:r>
              <a:rPr sz="2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приверженцев </a:t>
            </a:r>
            <a:r>
              <a:rPr sz="2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религии </a:t>
            </a:r>
            <a:r>
              <a:rPr sz="2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между 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собой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(индуисты 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и </a:t>
            </a:r>
            <a:r>
              <a:rPr sz="2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мусульмане, мусульмане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 </a:t>
            </a:r>
            <a:r>
              <a:rPr sz="2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иудеи)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 внутри </a:t>
            </a:r>
            <a:r>
              <a:rPr sz="2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одной </a:t>
            </a: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веры </a:t>
            </a:r>
            <a:r>
              <a:rPr sz="2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(католики-протестанты,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сунниты-шииты), и 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преследует</a:t>
            </a:r>
            <a:r>
              <a:rPr sz="24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цель</a:t>
            </a:r>
            <a:r>
              <a:rPr sz="2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подорвать</a:t>
            </a:r>
            <a:r>
              <a:rPr sz="24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светскую</a:t>
            </a:r>
            <a:r>
              <a:rPr sz="24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власть</a:t>
            </a:r>
            <a:r>
              <a:rPr sz="2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2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утвердить</a:t>
            </a:r>
            <a:r>
              <a:rPr sz="2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власть</a:t>
            </a:r>
            <a:r>
              <a:rPr sz="2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религиозную</a:t>
            </a:r>
            <a:endParaRPr sz="2400" dirty="0">
              <a:latin typeface="Microsoft Sans Serif"/>
              <a:cs typeface="Microsoft Sans Serif"/>
            </a:endParaRPr>
          </a:p>
          <a:p>
            <a:pPr marR="5080" indent="457200" algn="just">
              <a:lnSpc>
                <a:spcPct val="100000"/>
              </a:lnSpc>
            </a:pPr>
            <a:r>
              <a:rPr sz="2400" spc="-2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Идеологически</a:t>
            </a:r>
            <a:r>
              <a:rPr sz="2400" spc="-2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заданный,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социальный </a:t>
            </a:r>
            <a:r>
              <a:rPr sz="2400" spc="745" dirty="0">
                <a:solidFill>
                  <a:srgbClr val="FFFFFF"/>
                </a:solidFill>
                <a:latin typeface="Microsoft Sans Serif"/>
                <a:cs typeface="Microsoft Sans Serif"/>
              </a:rPr>
              <a:t>— </a:t>
            </a:r>
            <a:r>
              <a:rPr sz="2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преследует цель </a:t>
            </a:r>
            <a:r>
              <a:rPr sz="2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коренного </a:t>
            </a:r>
            <a:r>
              <a:rPr sz="2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или </a:t>
            </a:r>
            <a:r>
              <a:rPr sz="2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частичного </a:t>
            </a:r>
            <a:r>
              <a:rPr sz="2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изменения </a:t>
            </a:r>
            <a:r>
              <a:rPr sz="2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экономической </a:t>
            </a:r>
            <a:r>
              <a:rPr sz="2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или </a:t>
            </a:r>
            <a:r>
              <a:rPr sz="2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политической </a:t>
            </a:r>
            <a:r>
              <a:rPr sz="2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системы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страны, </a:t>
            </a:r>
            <a:r>
              <a:rPr sz="2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привлечения </a:t>
            </a: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внимания общества </a:t>
            </a:r>
            <a:r>
              <a:rPr sz="24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к </a:t>
            </a:r>
            <a:r>
              <a:rPr sz="2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какой-либо </a:t>
            </a:r>
            <a:r>
              <a:rPr sz="2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острой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проблеме.</a:t>
            </a:r>
            <a:r>
              <a:rPr sz="2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Иногда</a:t>
            </a:r>
            <a:r>
              <a:rPr sz="2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этот</a:t>
            </a:r>
            <a:r>
              <a:rPr sz="2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вид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терроризма</a:t>
            </a:r>
            <a:r>
              <a:rPr sz="2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называют</a:t>
            </a:r>
            <a:r>
              <a:rPr sz="2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революционным.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Примером </a:t>
            </a:r>
            <a:r>
              <a:rPr sz="2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идеологически</a:t>
            </a:r>
            <a:r>
              <a:rPr sz="2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заданного</a:t>
            </a:r>
            <a:r>
              <a:rPr sz="2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терроризма</a:t>
            </a:r>
            <a:r>
              <a:rPr sz="2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служат</a:t>
            </a:r>
            <a:r>
              <a:rPr sz="2400" spc="4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анархистский,</a:t>
            </a:r>
            <a:r>
              <a:rPr sz="2400" spc="4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эсеровский,</a:t>
            </a:r>
            <a:r>
              <a:rPr sz="2400" spc="4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фашистский, </a:t>
            </a: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европейский</a:t>
            </a:r>
            <a:r>
              <a:rPr sz="2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«левый»,</a:t>
            </a:r>
            <a:r>
              <a:rPr sz="2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экологический</a:t>
            </a:r>
            <a:r>
              <a:rPr sz="2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терроризм</a:t>
            </a:r>
            <a:r>
              <a:rPr sz="2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2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др.</a:t>
            </a:r>
            <a:endParaRPr sz="24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24711" y="1524000"/>
            <a:ext cx="9613900" cy="934719"/>
            <a:chOff x="1124711" y="1524000"/>
            <a:chExt cx="9613900" cy="934719"/>
          </a:xfrm>
        </p:grpSpPr>
        <p:sp>
          <p:nvSpPr>
            <p:cNvPr id="3" name="object 3"/>
            <p:cNvSpPr/>
            <p:nvPr/>
          </p:nvSpPr>
          <p:spPr>
            <a:xfrm>
              <a:off x="1134617" y="1533905"/>
              <a:ext cx="9593580" cy="914400"/>
            </a:xfrm>
            <a:custGeom>
              <a:avLst/>
              <a:gdLst/>
              <a:ahLst/>
              <a:cxnLst/>
              <a:rect l="l" t="t" r="r" b="b"/>
              <a:pathLst>
                <a:path w="9593580" h="914400">
                  <a:moveTo>
                    <a:pt x="9441180" y="0"/>
                  </a:moveTo>
                  <a:lnTo>
                    <a:pt x="152400" y="0"/>
                  </a:lnTo>
                  <a:lnTo>
                    <a:pt x="104231" y="7766"/>
                  </a:lnTo>
                  <a:lnTo>
                    <a:pt x="62396" y="29394"/>
                  </a:lnTo>
                  <a:lnTo>
                    <a:pt x="29405" y="62380"/>
                  </a:lnTo>
                  <a:lnTo>
                    <a:pt x="7769" y="104217"/>
                  </a:lnTo>
                  <a:lnTo>
                    <a:pt x="0" y="152400"/>
                  </a:lnTo>
                  <a:lnTo>
                    <a:pt x="0" y="762000"/>
                  </a:lnTo>
                  <a:lnTo>
                    <a:pt x="7769" y="810182"/>
                  </a:lnTo>
                  <a:lnTo>
                    <a:pt x="29405" y="852019"/>
                  </a:lnTo>
                  <a:lnTo>
                    <a:pt x="62396" y="885005"/>
                  </a:lnTo>
                  <a:lnTo>
                    <a:pt x="104231" y="906633"/>
                  </a:lnTo>
                  <a:lnTo>
                    <a:pt x="152400" y="914400"/>
                  </a:lnTo>
                  <a:lnTo>
                    <a:pt x="9441180" y="914400"/>
                  </a:lnTo>
                  <a:lnTo>
                    <a:pt x="9489362" y="906633"/>
                  </a:lnTo>
                  <a:lnTo>
                    <a:pt x="9531199" y="885005"/>
                  </a:lnTo>
                  <a:lnTo>
                    <a:pt x="9564185" y="852019"/>
                  </a:lnTo>
                  <a:lnTo>
                    <a:pt x="9585813" y="810182"/>
                  </a:lnTo>
                  <a:lnTo>
                    <a:pt x="9593580" y="762000"/>
                  </a:lnTo>
                  <a:lnTo>
                    <a:pt x="9593580" y="152400"/>
                  </a:lnTo>
                  <a:lnTo>
                    <a:pt x="9585813" y="104217"/>
                  </a:lnTo>
                  <a:lnTo>
                    <a:pt x="9564185" y="62380"/>
                  </a:lnTo>
                  <a:lnTo>
                    <a:pt x="9531199" y="29394"/>
                  </a:lnTo>
                  <a:lnTo>
                    <a:pt x="9489362" y="7766"/>
                  </a:lnTo>
                  <a:lnTo>
                    <a:pt x="9441180" y="0"/>
                  </a:lnTo>
                  <a:close/>
                </a:path>
              </a:pathLst>
            </a:custGeom>
            <a:solidFill>
              <a:srgbClr val="B31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34617" y="1533905"/>
              <a:ext cx="9593580" cy="914400"/>
            </a:xfrm>
            <a:custGeom>
              <a:avLst/>
              <a:gdLst/>
              <a:ahLst/>
              <a:cxnLst/>
              <a:rect l="l" t="t" r="r" b="b"/>
              <a:pathLst>
                <a:path w="9593580" h="914400">
                  <a:moveTo>
                    <a:pt x="0" y="152400"/>
                  </a:moveTo>
                  <a:lnTo>
                    <a:pt x="7769" y="104217"/>
                  </a:lnTo>
                  <a:lnTo>
                    <a:pt x="29405" y="62380"/>
                  </a:lnTo>
                  <a:lnTo>
                    <a:pt x="62396" y="29394"/>
                  </a:lnTo>
                  <a:lnTo>
                    <a:pt x="104231" y="7766"/>
                  </a:lnTo>
                  <a:lnTo>
                    <a:pt x="152400" y="0"/>
                  </a:lnTo>
                  <a:lnTo>
                    <a:pt x="9441180" y="0"/>
                  </a:lnTo>
                  <a:lnTo>
                    <a:pt x="9489362" y="7766"/>
                  </a:lnTo>
                  <a:lnTo>
                    <a:pt x="9531199" y="29394"/>
                  </a:lnTo>
                  <a:lnTo>
                    <a:pt x="9564185" y="62380"/>
                  </a:lnTo>
                  <a:lnTo>
                    <a:pt x="9585813" y="104217"/>
                  </a:lnTo>
                  <a:lnTo>
                    <a:pt x="9593580" y="152400"/>
                  </a:lnTo>
                  <a:lnTo>
                    <a:pt x="9593580" y="762000"/>
                  </a:lnTo>
                  <a:lnTo>
                    <a:pt x="9585813" y="810182"/>
                  </a:lnTo>
                  <a:lnTo>
                    <a:pt x="9564185" y="852019"/>
                  </a:lnTo>
                  <a:lnTo>
                    <a:pt x="9531199" y="885005"/>
                  </a:lnTo>
                  <a:lnTo>
                    <a:pt x="9489362" y="906633"/>
                  </a:lnTo>
                  <a:lnTo>
                    <a:pt x="9441180" y="914400"/>
                  </a:lnTo>
                  <a:lnTo>
                    <a:pt x="152400" y="914400"/>
                  </a:lnTo>
                  <a:lnTo>
                    <a:pt x="104231" y="906633"/>
                  </a:lnTo>
                  <a:lnTo>
                    <a:pt x="62396" y="885005"/>
                  </a:lnTo>
                  <a:lnTo>
                    <a:pt x="29405" y="852019"/>
                  </a:lnTo>
                  <a:lnTo>
                    <a:pt x="7769" y="810182"/>
                  </a:lnTo>
                  <a:lnTo>
                    <a:pt x="0" y="762000"/>
                  </a:lnTo>
                  <a:lnTo>
                    <a:pt x="0" y="152400"/>
                  </a:lnTo>
                  <a:close/>
                </a:path>
              </a:pathLst>
            </a:custGeom>
            <a:ln w="19812">
              <a:solidFill>
                <a:srgbClr val="8309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429125" y="1561591"/>
            <a:ext cx="300482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60" dirty="0">
                <a:solidFill>
                  <a:srgbClr val="FFFFFF"/>
                </a:solidFill>
                <a:latin typeface="Verdana"/>
                <a:cs typeface="Verdana"/>
              </a:rPr>
              <a:t>СП</a:t>
            </a:r>
            <a:r>
              <a:rPr sz="1800" spc="70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1800" spc="30" dirty="0">
                <a:solidFill>
                  <a:srgbClr val="FFFFFF"/>
                </a:solidFill>
                <a:latin typeface="Verdana"/>
                <a:cs typeface="Verdana"/>
              </a:rPr>
              <a:t>СИБО</a:t>
            </a:r>
            <a:r>
              <a:rPr sz="18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Verdana"/>
                <a:cs typeface="Verdana"/>
              </a:rPr>
              <a:t>З</a:t>
            </a:r>
            <a:r>
              <a:rPr sz="1800" spc="20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18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60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1800" spc="-180" dirty="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sz="1800" spc="55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800" spc="70" dirty="0">
                <a:solidFill>
                  <a:srgbClr val="FFFFFF"/>
                </a:solidFill>
                <a:latin typeface="Verdana"/>
                <a:cs typeface="Verdana"/>
              </a:rPr>
              <a:t>М</a:t>
            </a:r>
            <a:r>
              <a:rPr sz="1800" spc="120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1800" spc="-135" dirty="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sz="1800" spc="-125" dirty="0">
                <a:solidFill>
                  <a:srgbClr val="FFFFFF"/>
                </a:solidFill>
                <a:latin typeface="Verdana"/>
                <a:cs typeface="Verdana"/>
              </a:rPr>
              <a:t>ИЕ!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75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sz="1800" spc="-75" dirty="0">
                <a:solidFill>
                  <a:srgbClr val="FFFFFF"/>
                </a:solidFill>
                <a:latin typeface="Verdana"/>
                <a:cs typeface="Verdana"/>
                <a:hlinkClick r:id="rId2"/>
              </a:rPr>
              <a:t>Anvolynets@mail.ru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4859" y="618744"/>
            <a:ext cx="10599420" cy="368935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393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10"/>
              </a:spcBef>
            </a:pP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Почему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терроризм</a:t>
            </a:r>
            <a:r>
              <a:rPr sz="180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считается</a:t>
            </a:r>
            <a:r>
              <a:rPr sz="1800" b="1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злом?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94944" y="1264919"/>
            <a:ext cx="5694045" cy="5078095"/>
          </a:xfrm>
          <a:custGeom>
            <a:avLst/>
            <a:gdLst/>
            <a:ahLst/>
            <a:cxnLst/>
            <a:rect l="l" t="t" r="r" b="b"/>
            <a:pathLst>
              <a:path w="5694045" h="5078095">
                <a:moveTo>
                  <a:pt x="5693663" y="0"/>
                </a:moveTo>
                <a:lnTo>
                  <a:pt x="0" y="0"/>
                </a:lnTo>
                <a:lnTo>
                  <a:pt x="0" y="5077968"/>
                </a:lnTo>
                <a:lnTo>
                  <a:pt x="5693663" y="5077968"/>
                </a:lnTo>
                <a:lnTo>
                  <a:pt x="5693663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74293" y="1293367"/>
            <a:ext cx="5536565" cy="4964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 algn="just">
              <a:lnSpc>
                <a:spcPct val="100000"/>
              </a:lnSpc>
              <a:spcBef>
                <a:spcPts val="100"/>
              </a:spcBef>
            </a:pPr>
            <a:r>
              <a:rPr sz="1800" spc="10" dirty="0">
                <a:solidFill>
                  <a:srgbClr val="FFFFFF"/>
                </a:solidFill>
                <a:latin typeface="Verdana"/>
                <a:cs typeface="Verdana"/>
              </a:rPr>
              <a:t>Прежде</a:t>
            </a:r>
            <a:r>
              <a:rPr sz="1800" spc="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всего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потому,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30" dirty="0">
                <a:solidFill>
                  <a:srgbClr val="FFFFFF"/>
                </a:solidFill>
                <a:latin typeface="Verdana"/>
                <a:cs typeface="Verdana"/>
              </a:rPr>
              <a:t>что</a:t>
            </a:r>
            <a:r>
              <a:rPr sz="18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он</a:t>
            </a:r>
            <a:r>
              <a:rPr sz="1800" spc="6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направлен 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Verdana"/>
                <a:cs typeface="Verdana"/>
              </a:rPr>
              <a:t>прот</a:t>
            </a:r>
            <a:r>
              <a:rPr sz="1800" spc="-150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800" spc="-135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1800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80" dirty="0">
                <a:solidFill>
                  <a:srgbClr val="FFFFFF"/>
                </a:solidFill>
                <a:latin typeface="Verdana"/>
                <a:cs typeface="Verdana"/>
              </a:rPr>
              <a:t>мир</a:t>
            </a:r>
            <a:r>
              <a:rPr sz="1800" spc="90" dirty="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sz="1800" spc="-220" dirty="0">
                <a:solidFill>
                  <a:srgbClr val="FFFFFF"/>
                </a:solidFill>
                <a:latin typeface="Verdana"/>
                <a:cs typeface="Verdana"/>
              </a:rPr>
              <a:t>ы</a:t>
            </a:r>
            <a:r>
              <a:rPr sz="1800" spc="-195" dirty="0">
                <a:solidFill>
                  <a:srgbClr val="FFFFFF"/>
                </a:solidFill>
                <a:latin typeface="Verdana"/>
                <a:cs typeface="Verdana"/>
              </a:rPr>
              <a:t>х</a:t>
            </a:r>
            <a:r>
              <a:rPr sz="1800" spc="-160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sz="18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60" dirty="0">
                <a:solidFill>
                  <a:srgbClr val="FFFFFF"/>
                </a:solidFill>
                <a:latin typeface="Verdana"/>
                <a:cs typeface="Verdana"/>
              </a:rPr>
              <a:t>ни</a:t>
            </a:r>
            <a:r>
              <a:rPr sz="1800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229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1800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50" dirty="0">
                <a:solidFill>
                  <a:srgbClr val="FFFFFF"/>
                </a:solidFill>
                <a:latin typeface="Verdana"/>
                <a:cs typeface="Verdana"/>
              </a:rPr>
              <a:t>чем</a:t>
            </a:r>
            <a:r>
              <a:rPr sz="1800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Verdana"/>
                <a:cs typeface="Verdana"/>
              </a:rPr>
              <a:t>не</a:t>
            </a:r>
            <a:r>
              <a:rPr sz="1800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70" dirty="0">
                <a:solidFill>
                  <a:srgbClr val="FFFFFF"/>
                </a:solidFill>
                <a:latin typeface="Verdana"/>
                <a:cs typeface="Verdana"/>
              </a:rPr>
              <a:t>пов</a:t>
            </a:r>
            <a:r>
              <a:rPr sz="1800" spc="-80" dirty="0">
                <a:solidFill>
                  <a:srgbClr val="FFFFFF"/>
                </a:solidFill>
                <a:latin typeface="Verdana"/>
                <a:cs typeface="Verdana"/>
              </a:rPr>
              <a:t>ин</a:t>
            </a:r>
            <a:r>
              <a:rPr sz="1800" spc="-70" dirty="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sz="1800" spc="-215" dirty="0">
                <a:solidFill>
                  <a:srgbClr val="FFFFFF"/>
                </a:solidFill>
                <a:latin typeface="Verdana"/>
                <a:cs typeface="Verdana"/>
              </a:rPr>
              <a:t>ых</a:t>
            </a:r>
            <a:r>
              <a:rPr sz="1800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60" dirty="0">
                <a:solidFill>
                  <a:srgbClr val="FFFFFF"/>
                </a:solidFill>
                <a:latin typeface="Verdana"/>
                <a:cs typeface="Verdana"/>
              </a:rPr>
              <a:t>л</a:t>
            </a:r>
            <a:r>
              <a:rPr sz="1800" spc="-85" dirty="0">
                <a:solidFill>
                  <a:srgbClr val="FFFFFF"/>
                </a:solidFill>
                <a:latin typeface="Verdana"/>
                <a:cs typeface="Verdana"/>
              </a:rPr>
              <a:t>ю</a:t>
            </a:r>
            <a:r>
              <a:rPr sz="1800" spc="30" dirty="0">
                <a:solidFill>
                  <a:srgbClr val="FFFFFF"/>
                </a:solidFill>
                <a:latin typeface="Verdana"/>
                <a:cs typeface="Verdana"/>
              </a:rPr>
              <a:t>д</a:t>
            </a:r>
            <a:r>
              <a:rPr sz="1800" spc="35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1800" spc="-40" dirty="0">
                <a:solidFill>
                  <a:srgbClr val="FFFFFF"/>
                </a:solidFill>
                <a:latin typeface="Verdana"/>
                <a:cs typeface="Verdana"/>
              </a:rPr>
              <a:t>й</a:t>
            </a:r>
            <a:r>
              <a:rPr sz="1800" spc="-160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r>
              <a:rPr sz="180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135" dirty="0">
                <a:solidFill>
                  <a:srgbClr val="FFFFFF"/>
                </a:solidFill>
                <a:latin typeface="Verdana"/>
                <a:cs typeface="Verdana"/>
              </a:rPr>
              <a:t>С  </a:t>
            </a:r>
            <a:r>
              <a:rPr sz="1800" spc="45" dirty="0">
                <a:solidFill>
                  <a:srgbClr val="FFFFFF"/>
                </a:solidFill>
                <a:latin typeface="Verdana"/>
                <a:cs typeface="Verdana"/>
              </a:rPr>
              <a:t>самых </a:t>
            </a:r>
            <a:r>
              <a:rPr sz="1800" spc="-90" dirty="0">
                <a:solidFill>
                  <a:srgbClr val="FFFFFF"/>
                </a:solidFill>
                <a:latin typeface="Verdana"/>
                <a:cs typeface="Verdana"/>
              </a:rPr>
              <a:t>первых 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дней </a:t>
            </a:r>
            <a:r>
              <a:rPr sz="1800" spc="15" dirty="0">
                <a:solidFill>
                  <a:srgbClr val="FFFFFF"/>
                </a:solidFill>
                <a:latin typeface="Verdana"/>
                <a:cs typeface="Verdana"/>
              </a:rPr>
              <a:t>своей </a:t>
            </a:r>
            <a:r>
              <a:rPr sz="1800" spc="-85" dirty="0">
                <a:solidFill>
                  <a:srgbClr val="FFFFFF"/>
                </a:solidFill>
                <a:latin typeface="Verdana"/>
                <a:cs typeface="Verdana"/>
              </a:rPr>
              <a:t>жизни </a:t>
            </a:r>
            <a:r>
              <a:rPr sz="1800" spc="-105" dirty="0">
                <a:solidFill>
                  <a:srgbClr val="FFFFFF"/>
                </a:solidFill>
                <a:latin typeface="Verdana"/>
                <a:cs typeface="Verdana"/>
              </a:rPr>
              <a:t>у</a:t>
            </a:r>
            <a:r>
              <a:rPr sz="18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45" dirty="0">
                <a:solidFill>
                  <a:srgbClr val="FFFFFF"/>
                </a:solidFill>
                <a:latin typeface="Verdana"/>
                <a:cs typeface="Verdana"/>
              </a:rPr>
              <a:t>человека </a:t>
            </a:r>
            <a:r>
              <a:rPr sz="180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30" dirty="0">
                <a:solidFill>
                  <a:srgbClr val="FFFFFF"/>
                </a:solidFill>
                <a:latin typeface="Verdana"/>
                <a:cs typeface="Verdana"/>
              </a:rPr>
              <a:t>появ</a:t>
            </a:r>
            <a:r>
              <a:rPr sz="1800" spc="-135" dirty="0">
                <a:solidFill>
                  <a:srgbClr val="FFFFFF"/>
                </a:solidFill>
                <a:latin typeface="Verdana"/>
                <a:cs typeface="Verdana"/>
              </a:rPr>
              <a:t>л</a:t>
            </a:r>
            <a:r>
              <a:rPr sz="1800" spc="-90" dirty="0">
                <a:solidFill>
                  <a:srgbClr val="FFFFFF"/>
                </a:solidFill>
                <a:latin typeface="Verdana"/>
                <a:cs typeface="Verdana"/>
              </a:rPr>
              <a:t>я</a:t>
            </a:r>
            <a:r>
              <a:rPr sz="1800" spc="-100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1800" spc="-215" dirty="0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sz="1800" spc="-40" dirty="0">
                <a:solidFill>
                  <a:srgbClr val="FFFFFF"/>
                </a:solidFill>
                <a:latin typeface="Verdana"/>
                <a:cs typeface="Verdana"/>
              </a:rPr>
              <a:t>ся</a:t>
            </a:r>
            <a:r>
              <a:rPr sz="180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229" dirty="0">
                <a:solidFill>
                  <a:srgbClr val="FFFFFF"/>
                </a:solidFill>
                <a:latin typeface="Verdana"/>
                <a:cs typeface="Verdana"/>
              </a:rPr>
              <a:t>м</a:t>
            </a:r>
            <a:r>
              <a:rPr sz="1800" spc="185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1800" spc="-110" dirty="0">
                <a:solidFill>
                  <a:srgbClr val="FFFFFF"/>
                </a:solidFill>
                <a:latin typeface="Verdana"/>
                <a:cs typeface="Verdana"/>
              </a:rPr>
              <a:t>чта</a:t>
            </a:r>
            <a:r>
              <a:rPr sz="18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90" dirty="0">
                <a:solidFill>
                  <a:srgbClr val="FFFFFF"/>
                </a:solidFill>
                <a:latin typeface="Verdana"/>
                <a:cs typeface="Verdana"/>
              </a:rPr>
              <a:t>б</a:t>
            </a:r>
            <a:r>
              <a:rPr sz="1800" spc="-204" dirty="0">
                <a:solidFill>
                  <a:srgbClr val="FFFFFF"/>
                </a:solidFill>
                <a:latin typeface="Verdana"/>
                <a:cs typeface="Verdana"/>
              </a:rPr>
              <a:t>ыть</a:t>
            </a:r>
            <a:r>
              <a:rPr sz="18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25" dirty="0">
                <a:solidFill>
                  <a:srgbClr val="FFFFFF"/>
                </a:solidFill>
                <a:latin typeface="Verdana"/>
                <a:cs typeface="Verdana"/>
              </a:rPr>
              <a:t>сч</a:t>
            </a:r>
            <a:r>
              <a:rPr sz="1800" spc="20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с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sz="1800" spc="-85" dirty="0">
                <a:solidFill>
                  <a:srgbClr val="FFFFFF"/>
                </a:solidFill>
                <a:latin typeface="Verdana"/>
                <a:cs typeface="Verdana"/>
              </a:rPr>
              <a:t>л</a:t>
            </a:r>
            <a:r>
              <a:rPr sz="1800" spc="-95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800" spc="-40" dirty="0">
                <a:solidFill>
                  <a:srgbClr val="FFFFFF"/>
                </a:solidFill>
                <a:latin typeface="Verdana"/>
                <a:cs typeface="Verdana"/>
              </a:rPr>
              <a:t>вым</a:t>
            </a:r>
            <a:r>
              <a:rPr sz="1800" spc="-160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r>
              <a:rPr sz="18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30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1800" spc="35" dirty="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sz="180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60" dirty="0">
                <a:solidFill>
                  <a:srgbClr val="FFFFFF"/>
                </a:solidFill>
                <a:latin typeface="Verdana"/>
                <a:cs typeface="Verdana"/>
              </a:rPr>
              <a:t>х</a:t>
            </a:r>
            <a:r>
              <a:rPr sz="1800" spc="-70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1800" spc="-125" dirty="0">
                <a:solidFill>
                  <a:srgbClr val="FFFFFF"/>
                </a:solidFill>
                <a:latin typeface="Verdana"/>
                <a:cs typeface="Verdana"/>
              </a:rPr>
              <a:t>чет</a:t>
            </a:r>
            <a:endParaRPr sz="1800">
              <a:latin typeface="Verdana"/>
              <a:cs typeface="Verdana"/>
            </a:endParaRPr>
          </a:p>
          <a:p>
            <a:pPr marL="12700" marR="5080" algn="just">
              <a:lnSpc>
                <a:spcPct val="100000"/>
              </a:lnSpc>
              <a:tabLst>
                <a:tab pos="3745229" algn="l"/>
              </a:tabLst>
            </a:pPr>
            <a:r>
              <a:rPr sz="1800" spc="-55" dirty="0">
                <a:solidFill>
                  <a:srgbClr val="FFFFFF"/>
                </a:solidFill>
                <a:latin typeface="Verdana"/>
                <a:cs typeface="Verdana"/>
              </a:rPr>
              <a:t>стать</a:t>
            </a:r>
            <a:r>
              <a:rPr sz="1800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Verdana"/>
                <a:cs typeface="Verdana"/>
              </a:rPr>
              <a:t>достойным </a:t>
            </a:r>
            <a:r>
              <a:rPr sz="1800" spc="-25" dirty="0">
                <a:solidFill>
                  <a:srgbClr val="FFFFFF"/>
                </a:solidFill>
                <a:latin typeface="Verdana"/>
                <a:cs typeface="Verdana"/>
              </a:rPr>
              <a:t>человеком, 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иметь </a:t>
            </a:r>
            <a:r>
              <a:rPr sz="1800" spc="-45" dirty="0">
                <a:solidFill>
                  <a:srgbClr val="FFFFFF"/>
                </a:solidFill>
                <a:latin typeface="Verdana"/>
                <a:cs typeface="Verdana"/>
              </a:rPr>
              <a:t>дружную </a:t>
            </a:r>
            <a:r>
              <a:rPr sz="180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45" dirty="0">
                <a:solidFill>
                  <a:srgbClr val="FFFFFF"/>
                </a:solidFill>
                <a:latin typeface="Verdana"/>
                <a:cs typeface="Verdana"/>
              </a:rPr>
              <a:t>семью,</a:t>
            </a:r>
            <a:r>
              <a:rPr sz="1800" spc="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45" dirty="0">
                <a:solidFill>
                  <a:srgbClr val="FFFFFF"/>
                </a:solidFill>
                <a:latin typeface="Verdana"/>
                <a:cs typeface="Verdana"/>
              </a:rPr>
              <a:t>хорошо</a:t>
            </a:r>
            <a:r>
              <a:rPr sz="1800" spc="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Verdana"/>
                <a:cs typeface="Verdana"/>
              </a:rPr>
              <a:t>зарабатывать.</a:t>
            </a:r>
            <a:r>
              <a:rPr sz="1800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Не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110" dirty="0">
                <a:solidFill>
                  <a:srgbClr val="FFFFFF"/>
                </a:solidFill>
                <a:latin typeface="Verdana"/>
                <a:cs typeface="Verdana"/>
              </a:rPr>
              <a:t>менее </a:t>
            </a:r>
            <a:r>
              <a:rPr sz="1800" spc="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Verdana"/>
                <a:cs typeface="Verdana"/>
              </a:rPr>
              <a:t>важным </a:t>
            </a:r>
            <a:r>
              <a:rPr sz="1800" spc="-140" dirty="0">
                <a:solidFill>
                  <a:srgbClr val="FFFFFF"/>
                </a:solidFill>
                <a:latin typeface="Verdana"/>
                <a:cs typeface="Verdana"/>
              </a:rPr>
              <a:t>является</a:t>
            </a:r>
            <a:r>
              <a:rPr sz="18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Verdana"/>
                <a:cs typeface="Verdana"/>
              </a:rPr>
              <a:t>желание </a:t>
            </a:r>
            <a:r>
              <a:rPr sz="1800" spc="-125" dirty="0">
                <a:solidFill>
                  <a:srgbClr val="FFFFFF"/>
                </a:solidFill>
                <a:latin typeface="Verdana"/>
                <a:cs typeface="Verdana"/>
              </a:rPr>
              <a:t>жить</a:t>
            </a:r>
            <a:r>
              <a:rPr sz="18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229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1800" spc="-2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Verdana"/>
                <a:cs typeface="Verdana"/>
              </a:rPr>
              <a:t>понятном </a:t>
            </a:r>
            <a:r>
              <a:rPr sz="1800" spc="-45" dirty="0">
                <a:solidFill>
                  <a:srgbClr val="FFFFFF"/>
                </a:solidFill>
                <a:latin typeface="Verdana"/>
                <a:cs typeface="Verdana"/>
              </a:rPr>
              <a:t>и </a:t>
            </a:r>
            <a:r>
              <a:rPr sz="180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65" dirty="0">
                <a:solidFill>
                  <a:srgbClr val="FFFFFF"/>
                </a:solidFill>
                <a:latin typeface="Verdana"/>
                <a:cs typeface="Verdana"/>
              </a:rPr>
              <a:t>безопасном мире. </a:t>
            </a:r>
            <a:r>
              <a:rPr sz="1800" spc="-130" dirty="0">
                <a:solidFill>
                  <a:srgbClr val="FFFFFF"/>
                </a:solidFill>
                <a:latin typeface="Verdana"/>
                <a:cs typeface="Verdana"/>
              </a:rPr>
              <a:t>Так</a:t>
            </a:r>
            <a:r>
              <a:rPr sz="18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Verdana"/>
                <a:cs typeface="Verdana"/>
              </a:rPr>
              <a:t>устроен </a:t>
            </a:r>
            <a:r>
              <a:rPr sz="1800" spc="-85" dirty="0">
                <a:solidFill>
                  <a:srgbClr val="FFFFFF"/>
                </a:solidFill>
                <a:latin typeface="Verdana"/>
                <a:cs typeface="Verdana"/>
              </a:rPr>
              <a:t>человек,</a:t>
            </a:r>
            <a:r>
              <a:rPr sz="180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30" dirty="0">
                <a:solidFill>
                  <a:srgbClr val="FFFFFF"/>
                </a:solidFill>
                <a:latin typeface="Verdana"/>
                <a:cs typeface="Verdana"/>
              </a:rPr>
              <a:t>что </a:t>
            </a:r>
            <a:r>
              <a:rPr sz="18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пока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он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15" dirty="0">
                <a:solidFill>
                  <a:srgbClr val="FFFFFF"/>
                </a:solidFill>
                <a:latin typeface="Verdana"/>
                <a:cs typeface="Verdana"/>
              </a:rPr>
              <a:t>не</a:t>
            </a:r>
            <a:r>
              <a:rPr sz="1800" spc="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20" dirty="0">
                <a:solidFill>
                  <a:srgbClr val="FFFFFF"/>
                </a:solidFill>
                <a:latin typeface="Verdana"/>
                <a:cs typeface="Verdana"/>
              </a:rPr>
              <a:t>чувствует</a:t>
            </a:r>
            <a:r>
              <a:rPr sz="18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Verdana"/>
                <a:cs typeface="Verdana"/>
              </a:rPr>
              <a:t>безопасности,</a:t>
            </a:r>
            <a:r>
              <a:rPr sz="1800" spc="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Verdana"/>
                <a:cs typeface="Verdana"/>
              </a:rPr>
              <a:t>он</a:t>
            </a:r>
            <a:r>
              <a:rPr sz="1800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15" dirty="0">
                <a:solidFill>
                  <a:srgbClr val="FFFFFF"/>
                </a:solidFill>
                <a:latin typeface="Verdana"/>
                <a:cs typeface="Verdana"/>
              </a:rPr>
              <a:t>не </a:t>
            </a:r>
            <a:r>
              <a:rPr sz="1800" spc="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50" dirty="0">
                <a:solidFill>
                  <a:srgbClr val="FFFFFF"/>
                </a:solidFill>
                <a:latin typeface="Verdana"/>
                <a:cs typeface="Verdana"/>
              </a:rPr>
              <a:t>может </a:t>
            </a:r>
            <a:r>
              <a:rPr sz="1800" spc="-229" dirty="0">
                <a:solidFill>
                  <a:srgbClr val="FFFFFF"/>
                </a:solidFill>
                <a:latin typeface="Verdana"/>
                <a:cs typeface="Verdana"/>
              </a:rPr>
              <a:t>в </a:t>
            </a:r>
            <a:r>
              <a:rPr sz="1800" spc="-55" dirty="0">
                <a:solidFill>
                  <a:srgbClr val="FFFFFF"/>
                </a:solidFill>
                <a:latin typeface="Verdana"/>
                <a:cs typeface="Verdana"/>
              </a:rPr>
              <a:t>полную 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силу </a:t>
            </a:r>
            <a:r>
              <a:rPr sz="1800" spc="-95" dirty="0">
                <a:solidFill>
                  <a:srgbClr val="FFFFFF"/>
                </a:solidFill>
                <a:latin typeface="Verdana"/>
                <a:cs typeface="Verdana"/>
              </a:rPr>
              <a:t>трудиться. </a:t>
            </a:r>
            <a:r>
              <a:rPr sz="1800" spc="5" dirty="0">
                <a:solidFill>
                  <a:srgbClr val="FFFFFF"/>
                </a:solidFill>
                <a:latin typeface="Verdana"/>
                <a:cs typeface="Verdana"/>
              </a:rPr>
              <a:t>Страх </a:t>
            </a:r>
            <a:r>
              <a:rPr sz="1800" spc="95" dirty="0">
                <a:solidFill>
                  <a:srgbClr val="FFFFFF"/>
                </a:solidFill>
                <a:latin typeface="Verdana"/>
                <a:cs typeface="Verdana"/>
              </a:rPr>
              <a:t>мешает </a:t>
            </a:r>
            <a:r>
              <a:rPr sz="1800" spc="-6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105" dirty="0">
                <a:solidFill>
                  <a:srgbClr val="FFFFFF"/>
                </a:solidFill>
                <a:latin typeface="Verdana"/>
                <a:cs typeface="Verdana"/>
              </a:rPr>
              <a:t>ему </a:t>
            </a:r>
            <a:r>
              <a:rPr sz="1800" spc="-40" dirty="0">
                <a:solidFill>
                  <a:srgbClr val="FFFFFF"/>
                </a:solidFill>
                <a:latin typeface="Verdana"/>
                <a:cs typeface="Verdana"/>
              </a:rPr>
              <a:t>строить </a:t>
            </a:r>
            <a:r>
              <a:rPr sz="1800" spc="10" dirty="0">
                <a:solidFill>
                  <a:srgbClr val="FFFFFF"/>
                </a:solidFill>
                <a:latin typeface="Verdana"/>
                <a:cs typeface="Verdana"/>
              </a:rPr>
              <a:t>свою </a:t>
            </a:r>
            <a:r>
              <a:rPr sz="1800" spc="-45" dirty="0">
                <a:solidFill>
                  <a:srgbClr val="FFFFFF"/>
                </a:solidFill>
                <a:latin typeface="Verdana"/>
                <a:cs typeface="Verdana"/>
              </a:rPr>
              <a:t>счастливую </a:t>
            </a:r>
            <a:r>
              <a:rPr sz="1800" spc="-110" dirty="0">
                <a:solidFill>
                  <a:srgbClr val="FFFFFF"/>
                </a:solidFill>
                <a:latin typeface="Verdana"/>
                <a:cs typeface="Verdana"/>
              </a:rPr>
              <a:t>жизнь </a:t>
            </a:r>
            <a:r>
              <a:rPr sz="1800" spc="-45" dirty="0">
                <a:solidFill>
                  <a:srgbClr val="FFFFFF"/>
                </a:solidFill>
                <a:latin typeface="Verdana"/>
                <a:cs typeface="Verdana"/>
              </a:rPr>
              <a:t>и 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делает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нерешительным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45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80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75" dirty="0">
                <a:solidFill>
                  <a:srgbClr val="FFFFFF"/>
                </a:solidFill>
                <a:latin typeface="Verdana"/>
                <a:cs typeface="Verdana"/>
              </a:rPr>
              <a:t>боязливым.</a:t>
            </a:r>
            <a:r>
              <a:rPr sz="180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Террористы 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 стремятся </a:t>
            </a:r>
            <a:r>
              <a:rPr sz="1800" spc="-30" dirty="0">
                <a:solidFill>
                  <a:srgbClr val="FFFFFF"/>
                </a:solidFill>
                <a:latin typeface="Verdana"/>
                <a:cs typeface="Verdana"/>
              </a:rPr>
              <a:t>разрушить 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представление </a:t>
            </a:r>
            <a:r>
              <a:rPr sz="1800" spc="-25" dirty="0">
                <a:solidFill>
                  <a:srgbClr val="FFFFFF"/>
                </a:solidFill>
                <a:latin typeface="Verdana"/>
                <a:cs typeface="Verdana"/>
              </a:rPr>
              <a:t>людей </a:t>
            </a:r>
            <a:r>
              <a:rPr sz="1800" spc="85" dirty="0">
                <a:solidFill>
                  <a:srgbClr val="FFFFFF"/>
                </a:solidFill>
                <a:latin typeface="Verdana"/>
                <a:cs typeface="Verdana"/>
              </a:rPr>
              <a:t>о </a:t>
            </a:r>
            <a:r>
              <a:rPr sz="1800" spc="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Verdana"/>
                <a:cs typeface="Verdana"/>
              </a:rPr>
              <a:t>том,</a:t>
            </a:r>
            <a:r>
              <a:rPr sz="1800" spc="6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30" dirty="0">
                <a:solidFill>
                  <a:srgbClr val="FFFFFF"/>
                </a:solidFill>
                <a:latin typeface="Verdana"/>
                <a:cs typeface="Verdana"/>
              </a:rPr>
              <a:t>что</a:t>
            </a:r>
            <a:r>
              <a:rPr sz="18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они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30" dirty="0">
                <a:solidFill>
                  <a:srgbClr val="FFFFFF"/>
                </a:solidFill>
                <a:latin typeface="Verdana"/>
                <a:cs typeface="Verdana"/>
              </a:rPr>
              <a:t>живут</a:t>
            </a:r>
            <a:r>
              <a:rPr sz="18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229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1800" spc="-2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45" dirty="0">
                <a:solidFill>
                  <a:srgbClr val="FFFFFF"/>
                </a:solidFill>
                <a:latin typeface="Verdana"/>
                <a:cs typeface="Verdana"/>
              </a:rPr>
              <a:t>предсказуемом, </a:t>
            </a:r>
            <a:r>
              <a:rPr sz="1800" spc="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65" dirty="0">
                <a:solidFill>
                  <a:srgbClr val="FFFFFF"/>
                </a:solidFill>
                <a:latin typeface="Verdana"/>
                <a:cs typeface="Verdana"/>
              </a:rPr>
              <a:t>доб</a:t>
            </a:r>
            <a:r>
              <a:rPr sz="1800" spc="55" dirty="0">
                <a:solidFill>
                  <a:srgbClr val="FFFFFF"/>
                </a:solidFill>
                <a:latin typeface="Verdana"/>
                <a:cs typeface="Verdana"/>
              </a:rPr>
              <a:t>р</a:t>
            </a:r>
            <a:r>
              <a:rPr sz="1800" spc="10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1800" spc="5" dirty="0">
                <a:solidFill>
                  <a:srgbClr val="FFFFFF"/>
                </a:solidFill>
                <a:latin typeface="Verdana"/>
                <a:cs typeface="Verdana"/>
              </a:rPr>
              <a:t>ж</a:t>
            </a:r>
            <a:r>
              <a:rPr sz="1800" spc="85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1800" spc="5" dirty="0">
                <a:solidFill>
                  <a:srgbClr val="FFFFFF"/>
                </a:solidFill>
                <a:latin typeface="Verdana"/>
                <a:cs typeface="Verdana"/>
              </a:rPr>
              <a:t>л</a:t>
            </a:r>
            <a:r>
              <a:rPr sz="1800" spc="10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1800" spc="-200" dirty="0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sz="1800" spc="85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1800" spc="-130" dirty="0">
                <a:solidFill>
                  <a:srgbClr val="FFFFFF"/>
                </a:solidFill>
                <a:latin typeface="Verdana"/>
                <a:cs typeface="Verdana"/>
              </a:rPr>
              <a:t>ль</a:t>
            </a:r>
            <a:r>
              <a:rPr sz="1800" spc="-125" dirty="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sz="1800" spc="190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1800" spc="225" dirty="0">
                <a:solidFill>
                  <a:srgbClr val="FFFFFF"/>
                </a:solidFill>
                <a:latin typeface="Verdana"/>
                <a:cs typeface="Verdana"/>
              </a:rPr>
              <a:t>м</a:t>
            </a:r>
            <a:r>
              <a:rPr sz="1800" spc="-160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sz="1800" spc="185" dirty="0">
                <a:solidFill>
                  <a:srgbClr val="FFFFFF"/>
                </a:solidFill>
                <a:latin typeface="Verdana"/>
                <a:cs typeface="Verdana"/>
              </a:rPr>
              <a:t>с</a:t>
            </a:r>
            <a:r>
              <a:rPr sz="1800" spc="55" dirty="0">
                <a:solidFill>
                  <a:srgbClr val="FFFFFF"/>
                </a:solidFill>
                <a:latin typeface="Verdana"/>
                <a:cs typeface="Verdana"/>
              </a:rPr>
              <a:t>пр</a:t>
            </a:r>
            <a:r>
              <a:rPr sz="1800" spc="45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1800" spc="-70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1800" spc="-80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1800" spc="-110" dirty="0">
                <a:solidFill>
                  <a:srgbClr val="FFFFFF"/>
                </a:solidFill>
                <a:latin typeface="Verdana"/>
                <a:cs typeface="Verdana"/>
              </a:rPr>
              <a:t>дли</a:t>
            </a:r>
            <a:r>
              <a:rPr sz="1800" spc="-114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1800" spc="90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1800" spc="335" dirty="0">
                <a:solidFill>
                  <a:srgbClr val="FFFFFF"/>
                </a:solidFill>
                <a:latin typeface="Verdana"/>
                <a:cs typeface="Verdana"/>
              </a:rPr>
              <a:t>м</a:t>
            </a:r>
            <a:r>
              <a:rPr sz="1800" spc="-155" dirty="0">
                <a:solidFill>
                  <a:srgbClr val="FFFFFF"/>
                </a:solidFill>
                <a:latin typeface="Verdana"/>
                <a:cs typeface="Verdana"/>
              </a:rPr>
              <a:t>,  </a:t>
            </a:r>
            <a:r>
              <a:rPr sz="1800" spc="5" dirty="0">
                <a:solidFill>
                  <a:srgbClr val="FFFFFF"/>
                </a:solidFill>
                <a:latin typeface="Verdana"/>
                <a:cs typeface="Verdana"/>
              </a:rPr>
              <a:t>организованном </a:t>
            </a:r>
            <a:r>
              <a:rPr sz="1800" spc="-45" dirty="0">
                <a:solidFill>
                  <a:srgbClr val="FFFFFF"/>
                </a:solidFill>
                <a:latin typeface="Verdana"/>
                <a:cs typeface="Verdana"/>
              </a:rPr>
              <a:t>и </a:t>
            </a:r>
            <a:r>
              <a:rPr sz="1800" spc="65" dirty="0">
                <a:solidFill>
                  <a:srgbClr val="FFFFFF"/>
                </a:solidFill>
                <a:latin typeface="Verdana"/>
                <a:cs typeface="Verdana"/>
              </a:rPr>
              <a:t>безопасном </a:t>
            </a:r>
            <a:r>
              <a:rPr sz="1800" spc="60" dirty="0">
                <a:solidFill>
                  <a:srgbClr val="FFFFFF"/>
                </a:solidFill>
                <a:latin typeface="Verdana"/>
                <a:cs typeface="Verdana"/>
              </a:rPr>
              <a:t>мире, </a:t>
            </a:r>
            <a:r>
              <a:rPr sz="1800" spc="-130" dirty="0">
                <a:solidFill>
                  <a:srgbClr val="FFFFFF"/>
                </a:solidFill>
                <a:latin typeface="Verdana"/>
                <a:cs typeface="Verdana"/>
              </a:rPr>
              <a:t>что 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они </a:t>
            </a:r>
            <a:r>
              <a:rPr sz="1800" spc="-6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могут </a:t>
            </a:r>
            <a:r>
              <a:rPr sz="1800" spc="-130" dirty="0">
                <a:solidFill>
                  <a:srgbClr val="FFFFFF"/>
                </a:solidFill>
                <a:latin typeface="Verdana"/>
                <a:cs typeface="Verdana"/>
              </a:rPr>
              <a:t>быть</a:t>
            </a:r>
            <a:r>
              <a:rPr sz="18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Verdana"/>
                <a:cs typeface="Verdana"/>
              </a:rPr>
              <a:t>хозяевами </a:t>
            </a:r>
            <a:r>
              <a:rPr sz="1800" spc="5" dirty="0">
                <a:solidFill>
                  <a:srgbClr val="FFFFFF"/>
                </a:solidFill>
                <a:latin typeface="Verdana"/>
                <a:cs typeface="Verdana"/>
              </a:rPr>
              <a:t>свой </a:t>
            </a:r>
            <a:r>
              <a:rPr sz="1800" spc="-55" dirty="0">
                <a:solidFill>
                  <a:srgbClr val="FFFFFF"/>
                </a:solidFill>
                <a:latin typeface="Verdana"/>
                <a:cs typeface="Verdana"/>
              </a:rPr>
              <a:t>судьбы,</a:t>
            </a:r>
            <a:r>
              <a:rPr sz="1800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80" dirty="0">
                <a:solidFill>
                  <a:srgbClr val="FFFFFF"/>
                </a:solidFill>
                <a:latin typeface="Verdana"/>
                <a:cs typeface="Verdana"/>
              </a:rPr>
              <a:t>верить</a:t>
            </a:r>
            <a:r>
              <a:rPr sz="18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229" dirty="0">
                <a:solidFill>
                  <a:srgbClr val="FFFFFF"/>
                </a:solidFill>
                <a:latin typeface="Verdana"/>
                <a:cs typeface="Verdana"/>
              </a:rPr>
              <a:t>в </a:t>
            </a:r>
            <a:r>
              <a:rPr sz="1800" spc="-2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Verdana"/>
                <a:cs typeface="Verdana"/>
              </a:rPr>
              <a:t>будущее.</a:t>
            </a:r>
            <a:endParaRPr sz="1800">
              <a:latin typeface="Verdana"/>
              <a:cs typeface="Verdan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15200" y="2133600"/>
            <a:ext cx="3895342" cy="345948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55340" y="806322"/>
            <a:ext cx="57048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0" dirty="0"/>
              <a:t>Каждый</a:t>
            </a:r>
            <a:r>
              <a:rPr sz="1800" spc="20" dirty="0"/>
              <a:t> </a:t>
            </a:r>
            <a:r>
              <a:rPr sz="1800" spc="-40" dirty="0"/>
              <a:t>из</a:t>
            </a:r>
            <a:r>
              <a:rPr sz="1800" spc="5" dirty="0"/>
              <a:t> </a:t>
            </a:r>
            <a:r>
              <a:rPr sz="1800" spc="-10" dirty="0"/>
              <a:t>вас</a:t>
            </a:r>
            <a:r>
              <a:rPr sz="1800" spc="35" dirty="0"/>
              <a:t> </a:t>
            </a:r>
            <a:r>
              <a:rPr sz="1800" spc="-20" dirty="0"/>
              <a:t>хотя</a:t>
            </a:r>
            <a:r>
              <a:rPr sz="1800" spc="30" dirty="0"/>
              <a:t> </a:t>
            </a:r>
            <a:r>
              <a:rPr sz="1800" dirty="0"/>
              <a:t>бы</a:t>
            </a:r>
            <a:r>
              <a:rPr sz="1800" spc="15" dirty="0"/>
              <a:t> </a:t>
            </a:r>
            <a:r>
              <a:rPr sz="1800" spc="-40" dirty="0"/>
              <a:t>раз</a:t>
            </a:r>
            <a:r>
              <a:rPr sz="1800" spc="35" dirty="0"/>
              <a:t> </a:t>
            </a:r>
            <a:r>
              <a:rPr sz="1800" spc="5" dirty="0"/>
              <a:t>слышал</a:t>
            </a:r>
            <a:r>
              <a:rPr sz="1800" spc="25" dirty="0"/>
              <a:t> </a:t>
            </a:r>
            <a:r>
              <a:rPr sz="1800" spc="-5" dirty="0"/>
              <a:t>об</a:t>
            </a:r>
            <a:r>
              <a:rPr sz="1800" spc="15" dirty="0"/>
              <a:t> </a:t>
            </a:r>
            <a:r>
              <a:rPr sz="1800" spc="-5" dirty="0"/>
              <a:t>этих</a:t>
            </a:r>
            <a:r>
              <a:rPr sz="1800" spc="-40" dirty="0"/>
              <a:t> </a:t>
            </a:r>
            <a:r>
              <a:rPr sz="1800" spc="-20" dirty="0"/>
              <a:t>терактах:</a:t>
            </a:r>
            <a:endParaRPr sz="1800"/>
          </a:p>
        </p:txBody>
      </p:sp>
      <p:sp>
        <p:nvSpPr>
          <p:cNvPr id="3" name="object 3"/>
          <p:cNvSpPr txBox="1"/>
          <p:nvPr/>
        </p:nvSpPr>
        <p:spPr>
          <a:xfrm>
            <a:off x="787095" y="1106550"/>
            <a:ext cx="10842625" cy="49091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5575" indent="-143510">
              <a:lnSpc>
                <a:spcPct val="100000"/>
              </a:lnSpc>
              <a:spcBef>
                <a:spcPts val="95"/>
              </a:spcBef>
              <a:buSzPct val="112500"/>
              <a:buChar char="•"/>
              <a:tabLst>
                <a:tab pos="156210" algn="l"/>
              </a:tabLst>
            </a:pP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1999</a:t>
            </a:r>
            <a:r>
              <a:rPr sz="16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год</a:t>
            </a:r>
            <a:r>
              <a:rPr sz="16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Москве</a:t>
            </a:r>
            <a:r>
              <a:rPr sz="16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взорваны</a:t>
            </a:r>
            <a:r>
              <a:rPr sz="16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два</a:t>
            </a:r>
            <a:r>
              <a:rPr sz="16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жилых</a:t>
            </a:r>
            <a:r>
              <a:rPr sz="16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дома.</a:t>
            </a:r>
            <a:r>
              <a:rPr sz="16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Погибли</a:t>
            </a:r>
            <a:r>
              <a:rPr sz="16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200</a:t>
            </a:r>
            <a:r>
              <a:rPr sz="16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человек.</a:t>
            </a:r>
            <a:endParaRPr sz="1600">
              <a:latin typeface="Microsoft Sans Serif"/>
              <a:cs typeface="Microsoft Sans Serif"/>
            </a:endParaRPr>
          </a:p>
          <a:p>
            <a:pPr marL="12700" marR="5715">
              <a:lnSpc>
                <a:spcPct val="100000"/>
              </a:lnSpc>
              <a:spcBef>
                <a:spcPts val="45"/>
              </a:spcBef>
            </a:pP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Октябрь</a:t>
            </a:r>
            <a:r>
              <a:rPr sz="160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2002</a:t>
            </a:r>
            <a:r>
              <a:rPr sz="16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415" dirty="0">
                <a:solidFill>
                  <a:srgbClr val="FFFFFF"/>
                </a:solidFill>
                <a:latin typeface="Microsoft Sans Serif"/>
                <a:cs typeface="Microsoft Sans Serif"/>
              </a:rPr>
              <a:t>–</a:t>
            </a:r>
            <a:r>
              <a:rPr sz="1600" spc="4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захват</a:t>
            </a:r>
            <a:r>
              <a:rPr sz="160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заложников</a:t>
            </a:r>
            <a:r>
              <a:rPr sz="16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60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Москве</a:t>
            </a:r>
            <a:r>
              <a:rPr sz="16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415" dirty="0">
                <a:solidFill>
                  <a:srgbClr val="FFFFFF"/>
                </a:solidFill>
                <a:latin typeface="Microsoft Sans Serif"/>
                <a:cs typeface="Microsoft Sans Serif"/>
              </a:rPr>
              <a:t>–</a:t>
            </a:r>
            <a:r>
              <a:rPr sz="1600" spc="4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Театральный</a:t>
            </a:r>
            <a:r>
              <a:rPr sz="160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центр</a:t>
            </a:r>
            <a:r>
              <a:rPr sz="16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</a:t>
            </a:r>
            <a:r>
              <a:rPr sz="160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Дубровке,</a:t>
            </a:r>
            <a:r>
              <a:rPr sz="160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во</a:t>
            </a:r>
            <a:r>
              <a:rPr sz="16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время</a:t>
            </a:r>
            <a:r>
              <a:rPr sz="16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представления </a:t>
            </a:r>
            <a:r>
              <a:rPr sz="1600" spc="-409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мюзикла</a:t>
            </a:r>
            <a:r>
              <a:rPr sz="16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"Норд-Ост".</a:t>
            </a:r>
            <a:r>
              <a:rPr sz="16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Это</a:t>
            </a:r>
            <a:r>
              <a:rPr sz="16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продолжалось</a:t>
            </a:r>
            <a:r>
              <a:rPr sz="16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трое</a:t>
            </a:r>
            <a:r>
              <a:rPr sz="16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суток.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Всплеск</a:t>
            </a:r>
            <a:r>
              <a:rPr sz="16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терроризма</a:t>
            </a:r>
            <a:r>
              <a:rPr sz="16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произошел</a:t>
            </a:r>
            <a:r>
              <a:rPr sz="16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6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2003</a:t>
            </a:r>
            <a:r>
              <a:rPr sz="16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году.</a:t>
            </a:r>
            <a:r>
              <a:rPr sz="16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Среди</a:t>
            </a:r>
            <a:r>
              <a:rPr sz="16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наиболее</a:t>
            </a:r>
            <a:r>
              <a:rPr sz="16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масштабных</a:t>
            </a:r>
            <a:r>
              <a:rPr sz="16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6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кровавых</a:t>
            </a:r>
            <a:r>
              <a:rPr sz="16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можно</a:t>
            </a:r>
            <a:r>
              <a:rPr sz="16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выделить:</a:t>
            </a:r>
            <a:endParaRPr sz="1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6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12</a:t>
            </a:r>
            <a:r>
              <a:rPr sz="16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мая</a:t>
            </a:r>
            <a:r>
              <a:rPr sz="16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-</a:t>
            </a:r>
            <a:r>
              <a:rPr sz="16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взрыв</a:t>
            </a:r>
            <a:r>
              <a:rPr sz="16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6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жилых</a:t>
            </a:r>
            <a:r>
              <a:rPr sz="16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домов</a:t>
            </a:r>
            <a:r>
              <a:rPr sz="16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6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Надтеречном</a:t>
            </a:r>
            <a:r>
              <a:rPr sz="16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районе</a:t>
            </a:r>
            <a:r>
              <a:rPr sz="16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Чечни.</a:t>
            </a:r>
            <a:r>
              <a:rPr sz="16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Погибли</a:t>
            </a:r>
            <a:r>
              <a:rPr sz="16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59</a:t>
            </a:r>
            <a:r>
              <a:rPr sz="16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человек,</a:t>
            </a:r>
            <a:r>
              <a:rPr sz="16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320</a:t>
            </a:r>
            <a:r>
              <a:rPr sz="16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получили</a:t>
            </a:r>
            <a:r>
              <a:rPr sz="160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ранения;</a:t>
            </a:r>
            <a:endParaRPr sz="1600">
              <a:latin typeface="Microsoft Sans Serif"/>
              <a:cs typeface="Microsoft Sans Serif"/>
            </a:endParaRPr>
          </a:p>
          <a:p>
            <a:pPr marL="12700" marR="6350">
              <a:lnSpc>
                <a:spcPct val="100000"/>
              </a:lnSpc>
            </a:pP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5</a:t>
            </a:r>
            <a:r>
              <a:rPr sz="16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июля</a:t>
            </a:r>
            <a:r>
              <a:rPr sz="16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2003</a:t>
            </a:r>
            <a:r>
              <a:rPr sz="16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года</a:t>
            </a:r>
            <a:r>
              <a:rPr sz="16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6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входа</a:t>
            </a:r>
            <a:r>
              <a:rPr sz="16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</a:t>
            </a:r>
            <a:r>
              <a:rPr sz="16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аэродром</a:t>
            </a:r>
            <a:r>
              <a:rPr sz="16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Тушино</a:t>
            </a:r>
            <a:r>
              <a:rPr sz="16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6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Москве</a:t>
            </a:r>
            <a:r>
              <a:rPr sz="16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(Тушинский</a:t>
            </a:r>
            <a:r>
              <a:rPr sz="16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рынок),</a:t>
            </a:r>
            <a:r>
              <a:rPr sz="16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где</a:t>
            </a:r>
            <a:r>
              <a:rPr sz="16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проходил</a:t>
            </a:r>
            <a:r>
              <a:rPr sz="16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рок-фестиваль </a:t>
            </a:r>
            <a:r>
              <a:rPr sz="1600" spc="-409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"Крылья",</a:t>
            </a:r>
            <a:r>
              <a:rPr sz="16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прогремело</a:t>
            </a:r>
            <a:r>
              <a:rPr sz="16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два</a:t>
            </a:r>
            <a:r>
              <a:rPr sz="16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взрыва.</a:t>
            </a:r>
            <a:r>
              <a:rPr sz="16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Погибло</a:t>
            </a:r>
            <a:r>
              <a:rPr sz="16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-</a:t>
            </a:r>
            <a:r>
              <a:rPr sz="16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17</a:t>
            </a:r>
            <a:r>
              <a:rPr sz="16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человек,</a:t>
            </a:r>
            <a:r>
              <a:rPr sz="16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74</a:t>
            </a:r>
            <a:r>
              <a:rPr sz="16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получили</a:t>
            </a:r>
            <a:r>
              <a:rPr sz="16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ранения;</a:t>
            </a:r>
            <a:endParaRPr sz="1600">
              <a:latin typeface="Microsoft Sans Serif"/>
              <a:cs typeface="Microsoft Sans Serif"/>
            </a:endParaRPr>
          </a:p>
          <a:p>
            <a:pPr marL="12700" marR="3043555">
              <a:lnSpc>
                <a:spcPct val="100000"/>
              </a:lnSpc>
            </a:pP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5</a:t>
            </a:r>
            <a:r>
              <a:rPr sz="16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декабря</a:t>
            </a:r>
            <a:r>
              <a:rPr sz="16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взрыв</a:t>
            </a:r>
            <a:r>
              <a:rPr sz="16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6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электричке</a:t>
            </a:r>
            <a:r>
              <a:rPr sz="16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6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Ессентуках</a:t>
            </a:r>
            <a:r>
              <a:rPr sz="16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415" dirty="0">
                <a:solidFill>
                  <a:srgbClr val="FFFFFF"/>
                </a:solidFill>
                <a:latin typeface="Microsoft Sans Serif"/>
                <a:cs typeface="Microsoft Sans Serif"/>
              </a:rPr>
              <a:t>–</a:t>
            </a:r>
            <a:r>
              <a:rPr sz="16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погибли</a:t>
            </a:r>
            <a:r>
              <a:rPr sz="16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32</a:t>
            </a:r>
            <a:r>
              <a:rPr sz="16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человека,</a:t>
            </a:r>
            <a:r>
              <a:rPr sz="16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ранено</a:t>
            </a:r>
            <a:r>
              <a:rPr sz="16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-</a:t>
            </a:r>
            <a:r>
              <a:rPr sz="16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150.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9</a:t>
            </a:r>
            <a:r>
              <a:rPr sz="16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декабря</a:t>
            </a:r>
            <a:r>
              <a:rPr sz="16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415" dirty="0">
                <a:solidFill>
                  <a:srgbClr val="FFFFFF"/>
                </a:solidFill>
                <a:latin typeface="Microsoft Sans Serif"/>
                <a:cs typeface="Microsoft Sans Serif"/>
              </a:rPr>
              <a:t>–</a:t>
            </a:r>
            <a:r>
              <a:rPr sz="16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Москва</a:t>
            </a:r>
            <a:r>
              <a:rPr sz="16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взрыв</a:t>
            </a:r>
            <a:r>
              <a:rPr sz="16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</a:t>
            </a:r>
            <a:r>
              <a:rPr sz="16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Манежной</a:t>
            </a:r>
            <a:r>
              <a:rPr sz="16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площади</a:t>
            </a:r>
            <a:r>
              <a:rPr sz="16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-</a:t>
            </a:r>
            <a:r>
              <a:rPr sz="16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погибли</a:t>
            </a:r>
            <a:r>
              <a:rPr sz="16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7</a:t>
            </a:r>
            <a:r>
              <a:rPr sz="16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человек,</a:t>
            </a:r>
            <a:r>
              <a:rPr sz="16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ранено-13. </a:t>
            </a:r>
            <a:r>
              <a:rPr sz="1600" spc="-409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Новая</a:t>
            </a:r>
            <a:r>
              <a:rPr sz="1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серия</a:t>
            </a:r>
            <a:r>
              <a:rPr sz="16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терактов</a:t>
            </a:r>
            <a:r>
              <a:rPr sz="16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6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2004</a:t>
            </a:r>
            <a:r>
              <a:rPr sz="16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году</a:t>
            </a:r>
            <a:r>
              <a:rPr sz="16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заставила</a:t>
            </a:r>
            <a:r>
              <a:rPr sz="16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содрогнуться</a:t>
            </a:r>
            <a:r>
              <a:rPr sz="160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весь</a:t>
            </a:r>
            <a:r>
              <a:rPr sz="16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мир:</a:t>
            </a:r>
            <a:endParaRPr sz="1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700">
              <a:latin typeface="Microsoft Sans Serif"/>
              <a:cs typeface="Microsoft Sans Serif"/>
            </a:endParaRPr>
          </a:p>
          <a:p>
            <a:pPr marL="12700" marR="2360930">
              <a:lnSpc>
                <a:spcPct val="100000"/>
              </a:lnSpc>
            </a:pP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одновременные</a:t>
            </a:r>
            <a:r>
              <a:rPr sz="160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взрывы</a:t>
            </a:r>
            <a:r>
              <a:rPr sz="16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двух</a:t>
            </a:r>
            <a:r>
              <a:rPr sz="16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пассажирских</a:t>
            </a:r>
            <a:r>
              <a:rPr sz="16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самолетов</a:t>
            </a:r>
            <a:r>
              <a:rPr sz="16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24</a:t>
            </a:r>
            <a:r>
              <a:rPr sz="16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августа</a:t>
            </a:r>
            <a:r>
              <a:rPr sz="16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6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гибелью</a:t>
            </a:r>
            <a:r>
              <a:rPr sz="16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90</a:t>
            </a:r>
            <a:r>
              <a:rPr sz="16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человек.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6</a:t>
            </a:r>
            <a:r>
              <a:rPr sz="16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февраля</a:t>
            </a:r>
            <a:r>
              <a:rPr sz="16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2004</a:t>
            </a:r>
            <a:r>
              <a:rPr sz="16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год</a:t>
            </a:r>
            <a:r>
              <a:rPr sz="16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-</a:t>
            </a:r>
            <a:r>
              <a:rPr sz="16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взрыв</a:t>
            </a:r>
            <a:r>
              <a:rPr sz="16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6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вагоне</a:t>
            </a:r>
            <a:r>
              <a:rPr sz="16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московского</a:t>
            </a:r>
            <a:r>
              <a:rPr sz="16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метро,</a:t>
            </a:r>
            <a:r>
              <a:rPr sz="16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унесло</a:t>
            </a:r>
            <a:r>
              <a:rPr sz="16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жизни</a:t>
            </a:r>
            <a:r>
              <a:rPr sz="16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около</a:t>
            </a:r>
            <a:r>
              <a:rPr sz="16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50</a:t>
            </a:r>
            <a:r>
              <a:rPr sz="16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человек. </a:t>
            </a:r>
            <a:r>
              <a:rPr sz="1600" spc="-409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трагедия</a:t>
            </a:r>
            <a:r>
              <a:rPr sz="16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6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Беслане.</a:t>
            </a:r>
            <a:endParaRPr sz="160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 нашу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память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глубоко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врезались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события,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происходившие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1 </a:t>
            </a:r>
            <a:r>
              <a:rPr sz="1600" spc="415" dirty="0">
                <a:solidFill>
                  <a:srgbClr val="FFFFFF"/>
                </a:solidFill>
                <a:latin typeface="Microsoft Sans Serif"/>
                <a:cs typeface="Microsoft Sans Serif"/>
              </a:rPr>
              <a:t>–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3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сентября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2004 </a:t>
            </a:r>
            <a:r>
              <a:rPr sz="16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года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школе </a:t>
            </a:r>
            <a:r>
              <a:rPr sz="1600" spc="114" dirty="0">
                <a:solidFill>
                  <a:srgbClr val="FFFFFF"/>
                </a:solidFill>
                <a:latin typeface="Microsoft Sans Serif"/>
                <a:cs typeface="Microsoft Sans Serif"/>
              </a:rPr>
              <a:t>№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1 </a:t>
            </a:r>
            <a:r>
              <a:rPr sz="16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г.</a:t>
            </a:r>
            <a:r>
              <a:rPr sz="16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Беслан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Северной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Осетии,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когда</a:t>
            </a:r>
            <a:r>
              <a:rPr sz="16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праздник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превратился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трагедию.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30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террористов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захватили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школу.</a:t>
            </a:r>
            <a:r>
              <a:rPr sz="16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заложниках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оказалось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1128</a:t>
            </a:r>
            <a:r>
              <a:rPr sz="16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человек: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преподаватели,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дети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 их</a:t>
            </a:r>
            <a:r>
              <a:rPr sz="1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родители.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Три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дня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террористы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удерживали</a:t>
            </a:r>
            <a:r>
              <a:rPr sz="1600" spc="39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их</a:t>
            </a:r>
            <a:r>
              <a:rPr sz="1600" spc="4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600" spc="4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здании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школы,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отказывая им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самом необходимом.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16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результате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террористического </a:t>
            </a:r>
            <a:r>
              <a:rPr sz="16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акта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погибли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334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человека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более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700</a:t>
            </a:r>
            <a:r>
              <a:rPr sz="16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были</a:t>
            </a:r>
            <a:r>
              <a:rPr sz="16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ранены</a:t>
            </a:r>
            <a:r>
              <a:rPr sz="16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-</a:t>
            </a:r>
            <a:r>
              <a:rPr sz="16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среди</a:t>
            </a:r>
            <a:r>
              <a:rPr sz="16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них</a:t>
            </a:r>
            <a:r>
              <a:rPr sz="16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были</a:t>
            </a:r>
            <a:r>
              <a:rPr sz="16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6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дети.</a:t>
            </a:r>
            <a:endParaRPr sz="16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</TotalTime>
  <Words>7081</Words>
  <Application>Microsoft Office PowerPoint</Application>
  <PresentationFormat>Произвольный</PresentationFormat>
  <Paragraphs>811</Paragraphs>
  <Slides>79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79</vt:i4>
      </vt:variant>
    </vt:vector>
  </HeadingPairs>
  <TitlesOfParts>
    <vt:vector size="80" baseType="lpstr">
      <vt:lpstr>Office Theme</vt:lpstr>
      <vt:lpstr>Защита от терроризма и экстремизма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Каждый из вас хотя бы раз слышал об этих терактах:</vt:lpstr>
      <vt:lpstr>Слайд 10</vt:lpstr>
      <vt:lpstr>Слайд 11</vt:lpstr>
      <vt:lpstr>История и причины живучести терроризма</vt:lpstr>
      <vt:lpstr>Слайд 13</vt:lpstr>
      <vt:lpstr>Слайд 14</vt:lpstr>
      <vt:lpstr>Слайд 15</vt:lpstr>
      <vt:lpstr>Кто считается террористом?</vt:lpstr>
      <vt:lpstr>ЗНАКОМИМСЯ С ЗАКОНАМИ:</vt:lpstr>
      <vt:lpstr>Слайд 18</vt:lpstr>
      <vt:lpstr>Слайд 19</vt:lpstr>
      <vt:lpstr>К основными причинам можно отнести:</vt:lpstr>
      <vt:lpstr>Если рассматривать социально-  экономические причины, то среди  них можно выделить:</vt:lpstr>
      <vt:lpstr>Слайд 22</vt:lpstr>
      <vt:lpstr>По характеру субъекта террористической деятельности, терроризм делится на:</vt:lpstr>
      <vt:lpstr>Слайд 24</vt:lpstr>
      <vt:lpstr>Слайд 25</vt:lpstr>
      <vt:lpstr>Слайд 26</vt:lpstr>
      <vt:lpstr>Слайд 27</vt:lpstr>
      <vt:lpstr>Как становятся террористом?</vt:lpstr>
      <vt:lpstr>Какие признаки могут выдавать террористов?</vt:lpstr>
      <vt:lpstr>Слайд 30</vt:lpstr>
      <vt:lpstr>Слайд 31</vt:lpstr>
      <vt:lpstr>ТЕРРОРИСТИЧЕСКИЕ ОРГАНИЗАЦИИ: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Экстремизм всегда базируется на идеологии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НОРМАТИВНЫЕ ПРАВОВЫЕ ДОКУМЕНТЫ:</vt:lpstr>
      <vt:lpstr>Слайд 58</vt:lpstr>
      <vt:lpstr>Слайд 59</vt:lpstr>
      <vt:lpstr>ЗАЩИТА НАСЕЛЕНИЯ ОТ ТЕРРОРИСТИЧЕСКИХ АКТОВ:</vt:lpstr>
      <vt:lpstr>ОБНАРУЖЕНИЕ ПОДОЗРИТЕЛЬНОГО ПРЕДМЕТА, КОТОРЫЙ МОЖЕТ ОКАЗАТЬСЯ ВЗРЫВНЫМ УСТРОЙСТВОМ:</vt:lpstr>
      <vt:lpstr>Во всех перечисленных случаях:</vt:lpstr>
      <vt:lpstr>ПОЛУЧЕНИЕ ИНФОРМАЦИИ ОБ ЭВАКУАЦИИ:</vt:lpstr>
      <vt:lpstr>ПОВЕДЕНИЕ В ТОЛПЕ: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Чтобы противостоять экстремизму и терроризму, для результативной</vt:lpstr>
      <vt:lpstr>Слайд 75</vt:lpstr>
      <vt:lpstr>Слайд 76</vt:lpstr>
      <vt:lpstr>а) организацию, планирование, подготовку, финансирование и реализацию  террористического акта; б) подстрекательство к террористическому акту;</vt:lpstr>
      <vt:lpstr>Слайд 78</vt:lpstr>
      <vt:lpstr>Слайд 79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 Волынец</dc:creator>
  <cp:lastModifiedBy>Учитель</cp:lastModifiedBy>
  <cp:revision>4</cp:revision>
  <dcterms:created xsi:type="dcterms:W3CDTF">2023-02-15T03:11:33Z</dcterms:created>
  <dcterms:modified xsi:type="dcterms:W3CDTF">2023-06-28T09:37:13Z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2019-02-05T00:00:00Z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2023-02-15T00:00:00Z</vt:filetime>
  </property>
</Properties>
</file>